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317" r:id="rId6"/>
    <p:sldId id="318" r:id="rId7"/>
    <p:sldId id="319" r:id="rId8"/>
    <p:sldId id="320" r:id="rId9"/>
    <p:sldId id="321" r:id="rId10"/>
    <p:sldId id="322" r:id="rId11"/>
    <p:sldId id="324" r:id="rId12"/>
    <p:sldId id="325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4726"/>
    <a:srgbClr val="F2F2F2"/>
    <a:srgbClr val="923922"/>
    <a:srgbClr val="F4A973"/>
    <a:srgbClr val="F8CAB6"/>
    <a:srgbClr val="404040"/>
    <a:srgbClr val="FF9B45"/>
    <a:srgbClr val="F8CFB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74545" autoAdjust="0"/>
  </p:normalViewPr>
  <p:slideViewPr>
    <p:cSldViewPr snapToGrid="0">
      <p:cViewPr varScale="1">
        <p:scale>
          <a:sx n="82" d="100"/>
          <a:sy n="82" d="100"/>
        </p:scale>
        <p:origin x="182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34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[(統計改過)_NBINet各年度資料庫及使用統計 - 20230309_0945.xlsx]書目紀錄及館藏紀錄歷年統計!樞紐分析表3</c:name>
    <c:fmtId val="1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layout>
            <c:manualLayout>
              <c:x val="-2.2517979905004683E-2"/>
              <c:y val="-8.4556568803973386E-2"/>
            </c:manualLayout>
          </c:layout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-4.654697770950237E-2"/>
              <c:y val="-9.3370665621621746E-2"/>
            </c:manualLayout>
          </c:layout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</c:pivotFmt>
      <c:pivotFmt>
        <c:idx val="23"/>
      </c:pivotFmt>
      <c:pivotFmt>
        <c:idx val="24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layout>
            <c:manualLayout>
              <c:x val="-4.5754127877547922E-2"/>
              <c:y val="-7.1959813270698447E-2"/>
            </c:manualLayout>
          </c:layout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layout>
            <c:manualLayout>
              <c:x val="-3.0046254739031313E-2"/>
              <c:y val="-7.78358778157974E-2"/>
            </c:manualLayout>
          </c:layout>
          <c:dLblPos val="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</c:pivotFmt>
      <c:pivotFmt>
        <c:idx val="29"/>
      </c:pivotFmt>
      <c:pivotFmt>
        <c:idx val="30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</c:pivotFmt>
      <c:pivotFmt>
        <c:idx val="33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6"/>
          </a:solidFill>
          <a:ln>
            <a:noFill/>
          </a:ln>
          <a:effectLst/>
          <a:sp3d/>
        </c:spPr>
      </c:pivotFmt>
      <c:pivotFmt>
        <c:idx val="36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7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8"/>
        <c:spPr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9"/>
        <c:spPr>
          <a:solidFill>
            <a:schemeClr val="accent6"/>
          </a:solidFill>
          <a:ln>
            <a:noFill/>
          </a:ln>
          <a:effectLst/>
          <a:sp3d/>
        </c:spPr>
        <c:marker>
          <c:symbol val="none"/>
        </c:marker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書目紀錄及館藏紀錄歷年統計!$B$3</c:f>
              <c:strCache>
                <c:ptCount val="1"/>
                <c:pt idx="0">
                  <c:v>書目年新增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書目紀錄及館藏紀錄歷年統計!$A$4:$A$7</c:f>
              <c:strCache>
                <c:ptCount val="3"/>
                <c:pt idx="0">
                  <c:v>109年</c:v>
                </c:pt>
                <c:pt idx="1">
                  <c:v>110年</c:v>
                </c:pt>
                <c:pt idx="2">
                  <c:v>111年</c:v>
                </c:pt>
              </c:strCache>
            </c:strRef>
          </c:cat>
          <c:val>
            <c:numRef>
              <c:f>書目紀錄及館藏紀錄歷年統計!$B$4:$B$7</c:f>
              <c:numCache>
                <c:formatCode>_-* #,##0_-;\-* #,##0_-;_-* "-"??_-;_-@_-</c:formatCode>
                <c:ptCount val="3"/>
                <c:pt idx="0">
                  <c:v>532790</c:v>
                </c:pt>
                <c:pt idx="1">
                  <c:v>418237</c:v>
                </c:pt>
                <c:pt idx="2">
                  <c:v>485016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0-418F-A4B3-1A3E94E787FC}"/>
            </c:ext>
          </c:extLst>
        </c:ser>
        <c:ser>
          <c:idx val="1"/>
          <c:order val="1"/>
          <c:tx>
            <c:strRef>
              <c:f>書目紀錄及館藏紀錄歷年統計!$C$3</c:f>
              <c:strCache>
                <c:ptCount val="1"/>
                <c:pt idx="0">
                  <c:v>館藏年新增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書目紀錄及館藏紀錄歷年統計!$A$4:$A$7</c:f>
              <c:strCache>
                <c:ptCount val="3"/>
                <c:pt idx="0">
                  <c:v>109年</c:v>
                </c:pt>
                <c:pt idx="1">
                  <c:v>110年</c:v>
                </c:pt>
                <c:pt idx="2">
                  <c:v>111年</c:v>
                </c:pt>
              </c:strCache>
            </c:strRef>
          </c:cat>
          <c:val>
            <c:numRef>
              <c:f>書目紀錄及館藏紀錄歷年統計!$C$4:$C$7</c:f>
              <c:numCache>
                <c:formatCode>_-* #,##0_-;\-* #,##0_-;_-* "-"??_-;_-@_-</c:formatCode>
                <c:ptCount val="3"/>
                <c:pt idx="0">
                  <c:v>759828</c:v>
                </c:pt>
                <c:pt idx="1">
                  <c:v>620895</c:v>
                </c:pt>
                <c:pt idx="2">
                  <c:v>668840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0-418F-A4B3-1A3E94E787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4544720"/>
        <c:axId val="624543888"/>
        <c:axId val="0"/>
      </c:bar3DChart>
      <c:catAx>
        <c:axId val="62454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24543888"/>
        <c:crosses val="autoZero"/>
        <c:auto val="1"/>
        <c:lblAlgn val="ctr"/>
        <c:lblOffset val="100"/>
        <c:noMultiLvlLbl val="0"/>
      </c:catAx>
      <c:valAx>
        <c:axId val="62454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624544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26"/>
          <c:order val="26"/>
          <c:tx>
            <c:strRef>
              <c:f>資料類型統計!$D$35</c:f>
              <c:strCache>
                <c:ptCount val="1"/>
                <c:pt idx="0">
                  <c:v> 總計 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D6-4DFF-B45B-75DBAD502E1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D6-4DFF-B45B-75DBAD502E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D6-4DFF-B45B-75DBAD502E1A}"/>
              </c:ext>
            </c:extLst>
          </c:dPt>
          <c:dLbls>
            <c:dLbl>
              <c:idx val="0"/>
              <c:layout>
                <c:manualLayout>
                  <c:x val="-8.0405409399608982E-2"/>
                  <c:y val="-0.38425925925925924"/>
                </c:manualLayout>
              </c:layout>
              <c:tx>
                <c:rich>
                  <a:bodyPr/>
                  <a:lstStyle/>
                  <a:p>
                    <a:fld id="{ABF5F5AC-265F-4708-8934-122A417E9CD9}" type="CATEGORYNAME">
                      <a:rPr lang="zh-TW" altLang="en-US" b="1"/>
                      <a:pPr/>
                      <a:t>[類別名稱]</a:t>
                    </a:fld>
                    <a:endParaRPr lang="zh-TW" altLang="en-US" b="1" baseline="0"/>
                  </a:p>
                  <a:p>
                    <a:fld id="{ECCA6C21-A01B-4380-BC32-CEAD545F61D1}" type="VALUE">
                      <a:rPr lang="en-US" altLang="zh-TW" b="1"/>
                      <a:pPr/>
                      <a:t>[值]</a:t>
                    </a:fld>
                    <a:endParaRPr lang="zh-TW" altLang="en-US" b="1" baseline="0"/>
                  </a:p>
                  <a:p>
                    <a:fld id="{B13972E5-454C-446A-9347-0BB654A003DA}" type="PERCENTAGE">
                      <a:rPr lang="en-US" altLang="zh-TW" b="1">
                        <a:solidFill>
                          <a:srgbClr val="C00000"/>
                        </a:solidFill>
                      </a:rPr>
                      <a:pPr/>
                      <a:t>[百分比]</a:t>
                    </a:fld>
                    <a:endParaRPr lang="zh-TW" alt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808552596810458"/>
                      <c:h val="0.196190522843365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D6-4DFF-B45B-75DBAD502E1A}"/>
                </c:ext>
              </c:extLst>
            </c:dLbl>
            <c:dLbl>
              <c:idx val="1"/>
              <c:layout>
                <c:manualLayout>
                  <c:x val="-9.5255102228082117E-2"/>
                  <c:y val="0"/>
                </c:manualLayout>
              </c:layout>
              <c:tx>
                <c:rich>
                  <a:bodyPr/>
                  <a:lstStyle/>
                  <a:p>
                    <a:fld id="{D7124B40-F5DA-4022-B9D7-AED2D9113C2A}" type="CATEGORYNAME">
                      <a:rPr lang="zh-TW" altLang="en-US"/>
                      <a:pPr/>
                      <a:t>[類別名稱]</a:t>
                    </a:fld>
                    <a:endParaRPr lang="zh-TW" altLang="en-US" baseline="0"/>
                  </a:p>
                  <a:p>
                    <a:fld id="{52448FFB-AB1C-4638-8BF5-384EF0754524}" type="VALUE">
                      <a:rPr lang="en-US" altLang="zh-TW"/>
                      <a:pPr/>
                      <a:t>[值]</a:t>
                    </a:fld>
                    <a:endParaRPr lang="zh-TW" altLang="en-US" baseline="0"/>
                  </a:p>
                  <a:p>
                    <a:fld id="{D74996A6-C62E-438A-B432-86C09890DC4E}" type="PERCENTAGE">
                      <a:rPr lang="en-US" altLang="zh-TW">
                        <a:solidFill>
                          <a:srgbClr val="C00000"/>
                        </a:solidFill>
                      </a:rPr>
                      <a:pPr/>
                      <a:t>[百分比]</a:t>
                    </a:fld>
                    <a:endParaRPr lang="zh-TW" alt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D6-4DFF-B45B-75DBAD502E1A}"/>
                </c:ext>
              </c:extLst>
            </c:dLbl>
            <c:dLbl>
              <c:idx val="2"/>
              <c:layout>
                <c:manualLayout>
                  <c:x val="0.10038926033675293"/>
                  <c:y val="1.9744340598642794E-2"/>
                </c:manualLayout>
              </c:layout>
              <c:tx>
                <c:rich>
                  <a:bodyPr/>
                  <a:lstStyle/>
                  <a:p>
                    <a:fld id="{5F8EA483-38EE-4498-92A8-E915D417BFA0}" type="CATEGORYNAME">
                      <a:rPr lang="zh-TW" altLang="en-US"/>
                      <a:pPr/>
                      <a:t>[類別名稱]</a:t>
                    </a:fld>
                    <a:endParaRPr lang="zh-TW" altLang="en-US" baseline="0"/>
                  </a:p>
                  <a:p>
                    <a:fld id="{7781EA61-BA9A-470F-A4CA-5F2432CC4D18}" type="VALUE">
                      <a:rPr lang="en-US" altLang="zh-TW"/>
                      <a:pPr/>
                      <a:t>[值]</a:t>
                    </a:fld>
                    <a:endParaRPr lang="zh-TW" altLang="en-US" baseline="0"/>
                  </a:p>
                  <a:p>
                    <a:fld id="{3B30BE3F-4CDD-4356-9E3E-F21BF480657D}" type="PERCENTAGE">
                      <a:rPr lang="en-US" altLang="zh-TW">
                        <a:solidFill>
                          <a:srgbClr val="C00000"/>
                        </a:solidFill>
                      </a:rPr>
                      <a:pPr/>
                      <a:t>[百分比]</a:t>
                    </a:fld>
                    <a:endParaRPr lang="zh-TW" alt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86242952154357"/>
                      <c:h val="0.211548752268204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7D6-4DFF-B45B-75DBAD502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資料類型統計!$E$8:$H$8</c:f>
              <c:strCache>
                <c:ptCount val="3"/>
                <c:pt idx="0">
                  <c:v> 圖書 </c:v>
                </c:pt>
                <c:pt idx="1">
                  <c:v> 視聽資料 </c:v>
                </c:pt>
                <c:pt idx="2">
                  <c:v> 其他 </c:v>
                </c:pt>
              </c:strCache>
            </c:strRef>
          </c:cat>
          <c:val>
            <c:numRef>
              <c:f>資料類型統計!$E$35:$H$35</c:f>
              <c:numCache>
                <c:formatCode>_-* #,##0_-;\-* #,##0_-;_-* "-"??_-;_-@_-</c:formatCode>
                <c:ptCount val="3"/>
                <c:pt idx="0">
                  <c:v>14430015</c:v>
                </c:pt>
                <c:pt idx="1">
                  <c:v>1342956</c:v>
                </c:pt>
                <c:pt idx="2">
                  <c:v>16173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D6-4DFF-B45B-75DBAD502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資料類型統計!$D$9</c15:sqref>
                        </c15:formulaRef>
                      </c:ext>
                    </c:extLst>
                    <c:strCache>
                      <c:ptCount val="1"/>
                      <c:pt idx="0">
                        <c:v> 87年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資料類型統計!$E$9:$H$9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894284</c:v>
                      </c:pt>
                      <c:pt idx="1">
                        <c:v>13186</c:v>
                      </c:pt>
                      <c:pt idx="2">
                        <c:v>1964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67D6-4DFF-B45B-75DBAD502E1A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資料類型統計!$D$10</c15:sqref>
                        </c15:formulaRef>
                      </c:ext>
                    </c:extLst>
                    <c:strCache>
                      <c:ptCount val="1"/>
                      <c:pt idx="0">
                        <c:v> 88年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資料類型統計!$E$10:$H$10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436120</c:v>
                      </c:pt>
                      <c:pt idx="1">
                        <c:v>38287</c:v>
                      </c:pt>
                      <c:pt idx="2">
                        <c:v>1364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7D6-4DFF-B45B-75DBAD502E1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資料類型統計!$D$11</c15:sqref>
                        </c15:formulaRef>
                      </c:ext>
                    </c:extLst>
                    <c:strCache>
                      <c:ptCount val="1"/>
                      <c:pt idx="0">
                        <c:v> 89年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資料類型統計!$E$11:$H$11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690830</c:v>
                      </c:pt>
                      <c:pt idx="1">
                        <c:v>16928</c:v>
                      </c:pt>
                      <c:pt idx="2">
                        <c:v>9556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67D6-4DFF-B45B-75DBAD502E1A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資料類型統計!$D$12</c15:sqref>
                        </c15:formulaRef>
                      </c:ext>
                    </c:extLst>
                    <c:strCache>
                      <c:ptCount val="1"/>
                      <c:pt idx="0">
                        <c:v> 90年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資料類型統計!$E$12:$H$12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996089</c:v>
                      </c:pt>
                      <c:pt idx="1">
                        <c:v>54893</c:v>
                      </c:pt>
                      <c:pt idx="2">
                        <c:v>20887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67D6-4DFF-B45B-75DBAD502E1A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資料類型統計!$D$13</c15:sqref>
                        </c15:formulaRef>
                      </c:ext>
                    </c:extLst>
                    <c:strCache>
                      <c:ptCount val="1"/>
                      <c:pt idx="0">
                        <c:v> 91年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資料類型統計!$E$13:$H$13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1102962</c:v>
                      </c:pt>
                      <c:pt idx="1">
                        <c:v>58635</c:v>
                      </c:pt>
                      <c:pt idx="2">
                        <c:v>6067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67D6-4DFF-B45B-75DBAD502E1A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資料類型統計!$D$14</c15:sqref>
                        </c15:formulaRef>
                      </c:ext>
                    </c:extLst>
                    <c:strCache>
                      <c:ptCount val="1"/>
                      <c:pt idx="0">
                        <c:v> 92年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資料類型統計!$E$14:$H$14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399576</c:v>
                      </c:pt>
                      <c:pt idx="1">
                        <c:v>48307</c:v>
                      </c:pt>
                      <c:pt idx="2">
                        <c:v>-14522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67D6-4DFF-B45B-75DBAD502E1A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資料類型統計!$D$15</c15:sqref>
                        </c15:formulaRef>
                      </c:ext>
                    </c:extLst>
                    <c:strCache>
                      <c:ptCount val="1"/>
                      <c:pt idx="0">
                        <c:v> 93年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資料類型統計!$E$15:$H$15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530864</c:v>
                      </c:pt>
                      <c:pt idx="1">
                        <c:v>40438</c:v>
                      </c:pt>
                      <c:pt idx="2">
                        <c:v>-20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67D6-4DFF-B45B-75DBAD502E1A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資料類型統計!$D$16</c15:sqref>
                        </c15:formulaRef>
                      </c:ext>
                    </c:extLst>
                    <c:strCache>
                      <c:ptCount val="1"/>
                      <c:pt idx="0">
                        <c:v> 94年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資料類型統計!$E$16:$H$16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297547</c:v>
                      </c:pt>
                      <c:pt idx="1">
                        <c:v>38330</c:v>
                      </c:pt>
                      <c:pt idx="2">
                        <c:v>-25265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67D6-4DFF-B45B-75DBAD502E1A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資料類型統計!$D$17</c15:sqref>
                        </c15:formulaRef>
                      </c:ext>
                    </c:extLst>
                    <c:strCache>
                      <c:ptCount val="1"/>
                      <c:pt idx="0">
                        <c:v> 95年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0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2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4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資料類型統計!$E$17:$H$17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423883</c:v>
                      </c:pt>
                      <c:pt idx="1">
                        <c:v>36926</c:v>
                      </c:pt>
                      <c:pt idx="2">
                        <c:v>16542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5-67D6-4DFF-B45B-75DBAD502E1A}"/>
                  </c:ext>
                </c:extLst>
              </c15:ser>
            </c15:filteredPieSeries>
            <c15:filteredPi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資料類型統計!$D$18</c15:sqref>
                        </c15:formulaRef>
                      </c:ext>
                    </c:extLst>
                    <c:strCache>
                      <c:ptCount val="1"/>
                      <c:pt idx="0">
                        <c:v> 96年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B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資料類型統計!$E$18:$H$18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632009</c:v>
                      </c:pt>
                      <c:pt idx="1">
                        <c:v>88908</c:v>
                      </c:pt>
                      <c:pt idx="2">
                        <c:v>-533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C-67D6-4DFF-B45B-75DBAD502E1A}"/>
                  </c:ext>
                </c:extLst>
              </c15:ser>
            </c15:filteredPieSeries>
            <c15:filteredPi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資料類型統計!$D$19</c15:sqref>
                        </c15:formulaRef>
                      </c:ext>
                    </c:extLst>
                    <c:strCache>
                      <c:ptCount val="1"/>
                      <c:pt idx="0">
                        <c:v> 97年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E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0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2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資料類型統計!$E$19:$H$19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699485</c:v>
                      </c:pt>
                      <c:pt idx="1">
                        <c:v>81898</c:v>
                      </c:pt>
                      <c:pt idx="2">
                        <c:v>900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3-67D6-4DFF-B45B-75DBAD502E1A}"/>
                  </c:ext>
                </c:extLst>
              </c15:ser>
            </c15:filteredPieSeries>
            <c15:filteredPi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資料類型統計!$D$20</c15:sqref>
                        </c15:formulaRef>
                      </c:ext>
                    </c:extLst>
                    <c:strCache>
                      <c:ptCount val="1"/>
                      <c:pt idx="0">
                        <c:v> 98年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5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7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9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資料類型統計!$E$20:$H$20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506815</c:v>
                      </c:pt>
                      <c:pt idx="1">
                        <c:v>10322</c:v>
                      </c:pt>
                      <c:pt idx="2">
                        <c:v>-717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A-67D6-4DFF-B45B-75DBAD502E1A}"/>
                  </c:ext>
                </c:extLst>
              </c15:ser>
            </c15:filteredPieSeries>
            <c15:filteredPi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資料類型統計!$D$21</c15:sqref>
                        </c15:formulaRef>
                      </c:ext>
                    </c:extLst>
                    <c:strCache>
                      <c:ptCount val="1"/>
                      <c:pt idx="0">
                        <c:v> 99年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C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E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0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資料類型統計!$E$21:$H$21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521874</c:v>
                      </c:pt>
                      <c:pt idx="1">
                        <c:v>24581</c:v>
                      </c:pt>
                      <c:pt idx="2">
                        <c:v>-34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1-67D6-4DFF-B45B-75DBAD502E1A}"/>
                  </c:ext>
                </c:extLst>
              </c15:ser>
            </c15:filteredPieSeries>
            <c15:filteredPi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資料類型統計!$D$22</c15:sqref>
                        </c15:formulaRef>
                      </c:ext>
                    </c:extLst>
                    <c:strCache>
                      <c:ptCount val="1"/>
                      <c:pt idx="0">
                        <c:v> 100年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3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5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7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資料類型統計!$E$22:$H$22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644927</c:v>
                      </c:pt>
                      <c:pt idx="1">
                        <c:v>46380</c:v>
                      </c:pt>
                      <c:pt idx="2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8-67D6-4DFF-B45B-75DBAD502E1A}"/>
                  </c:ext>
                </c:extLst>
              </c15:ser>
            </c15:filteredPieSeries>
            <c15:filteredPi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資料類型統計!$D$23</c15:sqref>
                        </c15:formulaRef>
                      </c:ext>
                    </c:extLst>
                    <c:strCache>
                      <c:ptCount val="1"/>
                      <c:pt idx="0">
                        <c:v> 101年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A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C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E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資料類型統計!$E$23:$H$23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682506</c:v>
                      </c:pt>
                      <c:pt idx="1">
                        <c:v>110064</c:v>
                      </c:pt>
                      <c:pt idx="2">
                        <c:v>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F-67D6-4DFF-B45B-75DBAD502E1A}"/>
                  </c:ext>
                </c:extLst>
              </c15:ser>
            </c15:filteredPieSeries>
            <c15:filteredPi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資料類型統計!$D$24</c15:sqref>
                        </c15:formulaRef>
                      </c:ext>
                    </c:extLst>
                    <c:strCache>
                      <c:ptCount val="1"/>
                      <c:pt idx="0">
                        <c:v> 102年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1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3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5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資料類型統計!$E$24:$H$24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531431</c:v>
                      </c:pt>
                      <c:pt idx="1">
                        <c:v>58387</c:v>
                      </c:pt>
                      <c:pt idx="2">
                        <c:v>-11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6-67D6-4DFF-B45B-75DBAD502E1A}"/>
                  </c:ext>
                </c:extLst>
              </c15:ser>
            </c15:filteredPieSeries>
            <c15:filteredPi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資料類型統計!$D$25</c15:sqref>
                        </c15:formulaRef>
                      </c:ext>
                    </c:extLst>
                    <c:strCache>
                      <c:ptCount val="1"/>
                      <c:pt idx="0">
                        <c:v> 103年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8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A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C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資料類型統計!$E$25:$H$25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516942</c:v>
                      </c:pt>
                      <c:pt idx="1">
                        <c:v>60118</c:v>
                      </c:pt>
                      <c:pt idx="2">
                        <c:v>-1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D-67D6-4DFF-B45B-75DBAD502E1A}"/>
                  </c:ext>
                </c:extLst>
              </c15:ser>
            </c15:filteredPieSeries>
            <c15:filteredPi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資料類型統計!$D$26</c15:sqref>
                        </c15:formulaRef>
                      </c:ext>
                    </c:extLst>
                    <c:strCache>
                      <c:ptCount val="1"/>
                      <c:pt idx="0">
                        <c:v> 104年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7F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1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3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資料類型統計!$E$26:$H$26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510497</c:v>
                      </c:pt>
                      <c:pt idx="1">
                        <c:v>102430</c:v>
                      </c:pt>
                      <c:pt idx="2">
                        <c:v>-85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4-67D6-4DFF-B45B-75DBAD502E1A}"/>
                  </c:ext>
                </c:extLst>
              </c15:ser>
            </c15:filteredPieSeries>
            <c15:filteredPie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資料類型統計!$D$27</c15:sqref>
                        </c15:formulaRef>
                      </c:ext>
                    </c:extLst>
                    <c:strCache>
                      <c:ptCount val="1"/>
                      <c:pt idx="0">
                        <c:v> 105年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6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8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A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資料類型統計!$E$27:$H$27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570769</c:v>
                      </c:pt>
                      <c:pt idx="1">
                        <c:v>66985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8B-67D6-4DFF-B45B-75DBAD502E1A}"/>
                  </c:ext>
                </c:extLst>
              </c15:ser>
            </c15:filteredPieSeries>
            <c15:filteredPi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資料類型統計!$D$28</c15:sqref>
                        </c15:formulaRef>
                      </c:ext>
                    </c:extLst>
                    <c:strCache>
                      <c:ptCount val="1"/>
                      <c:pt idx="0">
                        <c:v> 106年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D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8F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1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資料類型統計!$E$28:$H$28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405213</c:v>
                      </c:pt>
                      <c:pt idx="1">
                        <c:v>36992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2-67D6-4DFF-B45B-75DBAD502E1A}"/>
                  </c:ext>
                </c:extLst>
              </c15:ser>
            </c15:filteredPieSeries>
            <c15:filteredPi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資料類型統計!$D$29</c15:sqref>
                        </c15:formulaRef>
                      </c:ext>
                    </c:extLst>
                    <c:strCache>
                      <c:ptCount val="1"/>
                      <c:pt idx="0">
                        <c:v> 107年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4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6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8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資料類型統計!$E$29:$H$29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617317</c:v>
                      </c:pt>
                      <c:pt idx="1">
                        <c:v>67608</c:v>
                      </c:pt>
                      <c:pt idx="2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99-67D6-4DFF-B45B-75DBAD502E1A}"/>
                  </c:ext>
                </c:extLst>
              </c15:ser>
            </c15:filteredPieSeries>
            <c15:filteredPi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資料類型統計!$D$30</c15:sqref>
                        </c15:formulaRef>
                      </c:ext>
                    </c:extLst>
                    <c:strCache>
                      <c:ptCount val="1"/>
                      <c:pt idx="0">
                        <c:v> 108年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B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D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9F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資料類型統計!$E$30:$H$30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492259</c:v>
                      </c:pt>
                      <c:pt idx="1">
                        <c:v>51798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0-67D6-4DFF-B45B-75DBAD502E1A}"/>
                  </c:ext>
                </c:extLst>
              </c15:ser>
            </c15:filteredPieSeries>
            <c15:filteredPie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資料類型統計!$D$31</c15:sqref>
                        </c15:formulaRef>
                      </c:ext>
                    </c:extLst>
                    <c:strCache>
                      <c:ptCount val="1"/>
                      <c:pt idx="0">
                        <c:v> 109年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2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4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6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資料類型統計!$E$31:$H$31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478692</c:v>
                      </c:pt>
                      <c:pt idx="1">
                        <c:v>54094</c:v>
                      </c:pt>
                      <c:pt idx="2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7-67D6-4DFF-B45B-75DBAD502E1A}"/>
                  </c:ext>
                </c:extLst>
              </c15:ser>
            </c15:filteredPieSeries>
            <c15:filteredPi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資料類型統計!$D$32</c15:sqref>
                        </c15:formulaRef>
                      </c:ext>
                    </c:extLst>
                    <c:strCache>
                      <c:ptCount val="1"/>
                      <c:pt idx="0">
                        <c:v> 110年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9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B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AD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資料類型統計!$E$32:$H$32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338588</c:v>
                      </c:pt>
                      <c:pt idx="1">
                        <c:v>79649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AE-67D6-4DFF-B45B-75DBAD502E1A}"/>
                  </c:ext>
                </c:extLst>
              </c15:ser>
            </c15:filteredPieSeries>
            <c15:filteredPi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資料類型統計!$D$33</c15:sqref>
                        </c15:formulaRef>
                      </c:ext>
                    </c:extLst>
                    <c:strCache>
                      <c:ptCount val="1"/>
                      <c:pt idx="0">
                        <c:v> 111年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0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2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4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資料類型統計!$E$33:$H$33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433743</c:v>
                      </c:pt>
                      <c:pt idx="1">
                        <c:v>51273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5-67D6-4DFF-B45B-75DBAD502E1A}"/>
                  </c:ext>
                </c:extLst>
              </c15:ser>
            </c15:filteredPieSeries>
            <c15:filteredPi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資料類型統計!$D$34</c15:sqref>
                        </c15:formulaRef>
                      </c:ext>
                    </c:extLst>
                    <c:strCache>
                      <c:ptCount val="1"/>
                      <c:pt idx="0">
                        <c:v> 112年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7-67D6-4DFF-B45B-75DBAD502E1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9-67D6-4DFF-B45B-75DBAD502E1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BB-67D6-4DFF-B45B-75DBAD502E1A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dLblPos val="bestFit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資料類型統計!$E$8:$H$8</c15:sqref>
                        </c15:formulaRef>
                      </c:ext>
                    </c:extLst>
                    <c:strCache>
                      <c:ptCount val="3"/>
                      <c:pt idx="0">
                        <c:v> 圖書 </c:v>
                      </c:pt>
                      <c:pt idx="1">
                        <c:v> 視聽資料 </c:v>
                      </c:pt>
                      <c:pt idx="2">
                        <c:v> 其他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資料類型統計!$E$34:$H$34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3"/>
                      <c:pt idx="0">
                        <c:v>74793</c:v>
                      </c:pt>
                      <c:pt idx="1">
                        <c:v>5539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BC-67D6-4DFF-B45B-75DBAD502E1A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01322814318598"/>
          <c:y val="0.35484447013548059"/>
          <c:w val="0.14203414182203111"/>
          <c:h val="0.239116900193750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A22203-C483-42FA-8700-B681F6F01B4D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2023/4/15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6C02CB6-EC10-40FB-BF56-67DDAFB1AB77}" type="datetime1">
              <a:rPr lang="zh-TW" altLang="en-US" noProof="0" smtClean="0"/>
              <a:t>2023/4/15</a:t>
            </a:fld>
            <a:endParaRPr lang="zh-TW" alt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61EA0F-A667-4B49-8422-0062BC55E249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TW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982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2" name="直線接點​​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/>
              <a:t>編輯母片文字樣式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/>
              <a:t>第二層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/>
              <a:t>第三層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/>
              <a:t>第四層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B24FFDF-C44B-4BC6-8CC2-3E2CCA5CBAD2}" type="datetime1">
              <a:rPr lang="zh-TW" altLang="en-US" smtClean="0"/>
              <a:t>2023/4/15</a:t>
            </a:fld>
            <a:endParaRPr lang="zh-TW" altLang="en-US" dirty="0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/>
              <a:t>編輯母片文字樣式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/>
              <a:t>第二層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/>
              <a:t>第三層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/>
              <a:t>第四層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/>
              <a:t>第五層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0FC83EE-73F1-46EA-BC6E-B26AE4225C74}" type="datetime1">
              <a:rPr lang="zh-TW" altLang="en-US" noProof="0" smtClean="0"/>
              <a:t>2023/4/15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617" y="2087433"/>
            <a:ext cx="10515600" cy="2387600"/>
          </a:xfrm>
          <a:ln w="57150">
            <a:solidFill>
              <a:srgbClr val="F2F2F2"/>
            </a:solidFill>
          </a:ln>
        </p:spPr>
        <p:txBody>
          <a:bodyPr rtlCol="0" anchor="ctr" anchorCtr="0">
            <a:norm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</a:rPr>
              <a:t>國家圖書館</a:t>
            </a:r>
            <a:br>
              <a:rPr lang="en-US" altLang="zh-TW" sz="5400" b="1" dirty="0">
                <a:solidFill>
                  <a:schemeClr val="bg1"/>
                </a:solidFill>
              </a:rPr>
            </a:br>
            <a:r>
              <a:rPr lang="zh-TW" altLang="en-US" sz="5400" b="1" dirty="0">
                <a:solidFill>
                  <a:schemeClr val="bg1"/>
                </a:solidFill>
              </a:rPr>
              <a:t>聯盟列席報告</a:t>
            </a:r>
            <a:r>
              <a:rPr lang="en-US" altLang="zh-TW" sz="5400" b="1" dirty="0">
                <a:solidFill>
                  <a:schemeClr val="bg1"/>
                </a:solidFill>
              </a:rPr>
              <a:t>-</a:t>
            </a:r>
            <a:r>
              <a:rPr lang="en-US" altLang="zh-TW" sz="5400" b="1" dirty="0" err="1">
                <a:solidFill>
                  <a:schemeClr val="bg1"/>
                </a:solidFill>
              </a:rPr>
              <a:t>NBINet</a:t>
            </a:r>
            <a:endParaRPr lang="en-US" altLang="zh-TW" sz="5400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018903" y="4706303"/>
            <a:ext cx="9582150" cy="1138237"/>
          </a:xfrm>
        </p:spPr>
        <p:txBody>
          <a:bodyPr rtlCol="0">
            <a:normAutofit/>
          </a:bodyPr>
          <a:lstStyle/>
          <a:p>
            <a:pPr marL="0" indent="0" algn="ctr" rtl="0">
              <a:lnSpc>
                <a:spcPts val="228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梁鴻栩 編輯</a:t>
            </a:r>
            <a:endParaRPr lang="en-US" altLang="zh-TW" sz="2400" dirty="0">
              <a:solidFill>
                <a:schemeClr val="bg1"/>
              </a:solidFill>
            </a:endParaRPr>
          </a:p>
          <a:p>
            <a:pPr marL="0" indent="0" algn="ctr" rtl="0">
              <a:lnSpc>
                <a:spcPts val="228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TW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音訊 6">
            <a:hlinkClick r:id="" action="ppaction://media"/>
            <a:extLst>
              <a:ext uri="{FF2B5EF4-FFF2-40B4-BE49-F238E27FC236}">
                <a16:creationId xmlns:a16="http://schemas.microsoft.com/office/drawing/2014/main" id="{BB4CE0B6-B93E-4024-9531-4BEA0E92B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1">
        <p:cut/>
      </p:transition>
    </mc:Choice>
    <mc:Fallback>
      <p:transition spd="slow" advTm="724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全國圖書書目資訊網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NBINet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387" y="1447524"/>
            <a:ext cx="7147598" cy="477039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6350"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014878" y="1447524"/>
            <a:ext cx="3724275" cy="432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8" rIns="91437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簡稱</a:t>
            </a:r>
            <a:r>
              <a:rPr lang="en-US" altLang="zh-TW" sz="2200" dirty="0" err="1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NBINet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(National Bibliographic Information Network)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由國家圖書館書目資訊中心維運</a:t>
            </a:r>
            <a:endParaRPr lang="en-US" altLang="zh-TW" sz="22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民國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80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年開始與國內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16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所國立大學圖書館合作，共同建置聯合目錄，提供合作編目及一般使用者查詢服務。</a:t>
            </a:r>
            <a:endParaRPr lang="en-US" altLang="zh-TW" sz="22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zh-TW" altLang="en-US" sz="2200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381033" y="5906708"/>
            <a:ext cx="373050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Slab"/>
                <a:sym typeface="Roboto Slab"/>
              </a:rPr>
              <a:t>http://nbinet.ncl.edu.tw</a:t>
            </a:r>
          </a:p>
        </p:txBody>
      </p:sp>
      <p:pic>
        <p:nvPicPr>
          <p:cNvPr id="8" name="音訊 7">
            <a:hlinkClick r:id="" action="ppaction://media"/>
            <a:extLst>
              <a:ext uri="{FF2B5EF4-FFF2-40B4-BE49-F238E27FC236}">
                <a16:creationId xmlns:a16="http://schemas.microsoft.com/office/drawing/2014/main" id="{C79D0D32-D0E5-4B60-80DE-2214649D5F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96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10"/>
    </mc:Choice>
    <mc:Fallback>
      <p:transition spd="slow" advTm="26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err="1"/>
              <a:t>NBINet</a:t>
            </a:r>
            <a:r>
              <a:rPr lang="zh-TW" altLang="en-US" b="1" dirty="0"/>
              <a:t>合作館類型及數量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2219836" y="1428280"/>
            <a:ext cx="7752327" cy="488681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截至</a:t>
            </a:r>
            <a:r>
              <a:rPr lang="en-US" altLang="zh-TW" sz="2400" dirty="0">
                <a:solidFill>
                  <a:srgbClr val="C00000"/>
                </a:solidFill>
              </a:rPr>
              <a:t>112</a:t>
            </a:r>
            <a:r>
              <a:rPr lang="zh-TW" altLang="en-US" sz="2400" dirty="0"/>
              <a:t>年</a:t>
            </a:r>
            <a:r>
              <a:rPr lang="en-US" altLang="zh-TW" sz="2400" dirty="0">
                <a:solidFill>
                  <a:srgbClr val="C00000"/>
                </a:solidFill>
              </a:rPr>
              <a:t>2</a:t>
            </a:r>
            <a:r>
              <a:rPr lang="zh-TW" altLang="en-US" sz="2400" dirty="0"/>
              <a:t>月計有</a:t>
            </a:r>
            <a:r>
              <a:rPr lang="en-US" altLang="zh-TW" sz="2400" dirty="0">
                <a:solidFill>
                  <a:srgbClr val="C00000"/>
                </a:solidFill>
              </a:rPr>
              <a:t>117</a:t>
            </a:r>
            <a:r>
              <a:rPr lang="zh-TW" altLang="en-US" sz="2400" dirty="0"/>
              <a:t>所合作館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大學圖書館 </a:t>
            </a:r>
            <a:r>
              <a:rPr lang="en-US" altLang="zh-TW" sz="3200" b="1" dirty="0">
                <a:solidFill>
                  <a:srgbClr val="C00000"/>
                </a:solidFill>
              </a:rPr>
              <a:t>73</a:t>
            </a:r>
            <a:r>
              <a:rPr lang="zh-TW" altLang="en-US" sz="2400" dirty="0"/>
              <a:t>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專門圖書館 </a:t>
            </a:r>
            <a:r>
              <a:rPr lang="en-US" altLang="zh-TW" sz="3200" b="1" dirty="0">
                <a:solidFill>
                  <a:srgbClr val="C00000"/>
                </a:solidFill>
              </a:rPr>
              <a:t>25</a:t>
            </a:r>
            <a:r>
              <a:rPr lang="zh-TW" altLang="en-US" sz="2400" dirty="0"/>
              <a:t>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公共圖書館 </a:t>
            </a:r>
            <a:r>
              <a:rPr lang="en-US" altLang="zh-TW" sz="3200" b="1" dirty="0">
                <a:solidFill>
                  <a:srgbClr val="C00000"/>
                </a:solidFill>
              </a:rPr>
              <a:t>18</a:t>
            </a:r>
            <a:r>
              <a:rPr lang="zh-TW" altLang="en-US" sz="2400" dirty="0"/>
              <a:t>所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國家圖書館 </a:t>
            </a:r>
            <a:r>
              <a:rPr lang="en-US" altLang="zh-TW" sz="3200" b="1" dirty="0">
                <a:solidFill>
                  <a:srgbClr val="C00000"/>
                </a:solidFill>
              </a:rPr>
              <a:t>1</a:t>
            </a:r>
            <a:r>
              <a:rPr lang="zh-TW" altLang="en-US" sz="2400" dirty="0"/>
              <a:t>所</a:t>
            </a:r>
          </a:p>
          <a:p>
            <a:endParaRPr lang="zh-TW" altLang="en-US" sz="2200" dirty="0"/>
          </a:p>
        </p:txBody>
      </p:sp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F750342C-9E72-45CC-A6AD-F88D1F216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40"/>
    </mc:Choice>
    <mc:Fallback>
      <p:transition spd="slow" advTm="10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 </a:t>
            </a:r>
            <a:r>
              <a:rPr lang="en-US" altLang="zh-TW" b="1" dirty="0" err="1"/>
              <a:t>NBINet</a:t>
            </a:r>
            <a:r>
              <a:rPr lang="zh-TW" altLang="en-US" b="1" dirty="0"/>
              <a:t>聯合目錄資料量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1501253" y="1875196"/>
            <a:ext cx="7677391" cy="3977640"/>
          </a:xfrm>
        </p:spPr>
        <p:txBody>
          <a:bodyPr>
            <a:normAutofit/>
          </a:bodyPr>
          <a:lstStyle/>
          <a:p>
            <a:pPr defTabSz="984250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截至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月底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69875" defTabSz="984250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書目紀錄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1,578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69875" defTabSz="984250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館藏紀錄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2,668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</a:p>
        </p:txBody>
      </p:sp>
      <p:pic>
        <p:nvPicPr>
          <p:cNvPr id="6" name="音訊 5">
            <a:hlinkClick r:id="" action="ppaction://media"/>
            <a:extLst>
              <a:ext uri="{FF2B5EF4-FFF2-40B4-BE49-F238E27FC236}">
                <a16:creationId xmlns:a16="http://schemas.microsoft.com/office/drawing/2014/main" id="{C1CBB72F-A0A2-498B-AA3F-8C7665355A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3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9"/>
    </mc:Choice>
    <mc:Fallback>
      <p:transition spd="slow" advTm="10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近</a:t>
            </a:r>
            <a:r>
              <a:rPr lang="en-US" altLang="zh-TW" b="1" dirty="0"/>
              <a:t>3</a:t>
            </a:r>
            <a:r>
              <a:rPr lang="zh-TW" altLang="en-US" b="1" dirty="0"/>
              <a:t>年</a:t>
            </a:r>
            <a:r>
              <a:rPr lang="en-US" altLang="zh-TW" b="1" dirty="0" err="1"/>
              <a:t>NBINet</a:t>
            </a:r>
            <a:r>
              <a:rPr lang="zh-TW" altLang="en-US" b="1" dirty="0"/>
              <a:t>資料新增</a:t>
            </a:r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218961"/>
              </p:ext>
            </p:extLst>
          </p:nvPr>
        </p:nvGraphicFramePr>
        <p:xfrm>
          <a:off x="1786345" y="1174406"/>
          <a:ext cx="8619310" cy="553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B82A39D9-E033-4C5C-AE2C-E5DAC7DFDC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6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27"/>
    </mc:Choice>
    <mc:Fallback>
      <p:transition spd="slow" advTm="31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err="1"/>
              <a:t>NBINet</a:t>
            </a:r>
            <a:r>
              <a:rPr lang="zh-TW" altLang="en-US" b="1" dirty="0"/>
              <a:t>資料類型分布</a:t>
            </a: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9518469" y="6145006"/>
            <a:ext cx="2572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842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842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842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842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842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月底止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750640"/>
              </p:ext>
            </p:extLst>
          </p:nvPr>
        </p:nvGraphicFramePr>
        <p:xfrm>
          <a:off x="1175908" y="1896477"/>
          <a:ext cx="10494519" cy="496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音訊 6">
            <a:hlinkClick r:id="" action="ppaction://media"/>
            <a:extLst>
              <a:ext uri="{FF2B5EF4-FFF2-40B4-BE49-F238E27FC236}">
                <a16:creationId xmlns:a16="http://schemas.microsoft.com/office/drawing/2014/main" id="{D0B256D1-D6CC-43F1-87BE-5A80348CC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96"/>
    </mc:Choice>
    <mc:Fallback>
      <p:transition spd="slow" advTm="11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/>
              <a:t>NBINet</a:t>
            </a:r>
            <a:r>
              <a:rPr lang="zh-TW" altLang="en-US" b="1" dirty="0"/>
              <a:t>聯合目錄內容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977489" y="1435608"/>
            <a:ext cx="10308819" cy="497433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依書目來源分為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大類：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合作館館藏書目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有館藏地名稱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Aft>
                <a:spcPts val="0"/>
              </a:spcAft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來源：合作館提供之館藏書目</a:t>
            </a:r>
          </a:p>
          <a:p>
            <a:pPr>
              <a:spcAft>
                <a:spcPts val="0"/>
              </a:spcAft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無館藏地名稱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CIP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ISBN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新書資訊</a:t>
            </a:r>
            <a:b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本館回溯自建之民國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年書目</a:t>
            </a:r>
            <a:b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「臺灣學術電子書暨資料庫聯盟」書目</a:t>
            </a:r>
          </a:p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 descr="內含表示步驟 1 之數字 1 的小型圓圈"/>
          <p:cNvGrpSpPr/>
          <p:nvPr/>
        </p:nvGrpSpPr>
        <p:grpSpPr bwMode="blackWhite">
          <a:xfrm>
            <a:off x="411320" y="2516048"/>
            <a:ext cx="558179" cy="409838"/>
            <a:chOff x="6953426" y="711274"/>
            <a:chExt cx="558179" cy="409838"/>
          </a:xfrm>
        </p:grpSpPr>
        <p:sp>
          <p:nvSpPr>
            <p:cNvPr id="6" name="橢圓 5" descr="小型圓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" name="文字方塊 6" descr="數字 1​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TW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Segoe UI Semibold" panose="020B0702040204020203" pitchFamily="34" charset="0"/>
                </a:rPr>
                <a:t>1</a:t>
              </a:r>
            </a:p>
          </p:txBody>
        </p:sp>
      </p:grpSp>
      <p:grpSp>
        <p:nvGrpSpPr>
          <p:cNvPr id="8" name="群組 7" descr="內含表示步驟 2 之數字 2 的小型圓圈"/>
          <p:cNvGrpSpPr/>
          <p:nvPr/>
        </p:nvGrpSpPr>
        <p:grpSpPr bwMode="blackWhite">
          <a:xfrm>
            <a:off x="376966" y="4140953"/>
            <a:ext cx="558179" cy="409838"/>
            <a:chOff x="6953426" y="711274"/>
            <a:chExt cx="558179" cy="409838"/>
          </a:xfrm>
        </p:grpSpPr>
        <p:sp>
          <p:nvSpPr>
            <p:cNvPr id="9" name="橢圓 8" descr="小型圓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" name="文字方塊 9" descr="數字 2​​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TW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Segoe UI Semibold" panose="020B0702040204020203" pitchFamily="34" charset="0"/>
                </a:rPr>
                <a:t>2</a:t>
              </a:r>
            </a:p>
          </p:txBody>
        </p:sp>
      </p:grpSp>
      <p:pic>
        <p:nvPicPr>
          <p:cNvPr id="12" name="音訊 11">
            <a:hlinkClick r:id="" action="ppaction://media"/>
            <a:extLst>
              <a:ext uri="{FF2B5EF4-FFF2-40B4-BE49-F238E27FC236}">
                <a16:creationId xmlns:a16="http://schemas.microsoft.com/office/drawing/2014/main" id="{6B98068F-ED80-43F5-B888-2764DF74B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7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72"/>
    </mc:Choice>
    <mc:Fallback>
      <p:transition spd="slow" advTm="33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/>
              <a:t>NBINet</a:t>
            </a:r>
            <a:r>
              <a:rPr lang="zh-TW" altLang="en-US" b="1" dirty="0"/>
              <a:t>書目查詢下載服務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1549689" y="1487860"/>
            <a:ext cx="8290997" cy="397764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提供公用目錄</a:t>
            </a:r>
            <a:r>
              <a:rPr lang="en-US" altLang="zh-TW" sz="3200" dirty="0"/>
              <a:t>(</a:t>
            </a:r>
            <a:r>
              <a:rPr lang="en-US" altLang="zh-TW" sz="3200" dirty="0" err="1"/>
              <a:t>webopac</a:t>
            </a:r>
            <a:r>
              <a:rPr lang="en-US" altLang="zh-TW" sz="3200" dirty="0"/>
              <a:t>)</a:t>
            </a:r>
            <a:r>
              <a:rPr lang="zh-TW" altLang="en-US" sz="3200" dirty="0"/>
              <a:t>查詢</a:t>
            </a:r>
          </a:p>
          <a:p>
            <a:r>
              <a:rPr lang="zh-TW" altLang="en-US" sz="3200" dirty="0"/>
              <a:t>提供</a:t>
            </a:r>
            <a:r>
              <a:rPr lang="en-US" altLang="zh-TW" sz="3200" dirty="0"/>
              <a:t>Z39.50</a:t>
            </a:r>
            <a:r>
              <a:rPr lang="zh-TW" altLang="en-US" sz="3200" dirty="0"/>
              <a:t>跨系統查詢功能</a:t>
            </a:r>
          </a:p>
          <a:p>
            <a:r>
              <a:rPr lang="zh-TW" altLang="en-US" sz="3200" dirty="0"/>
              <a:t>提供多種資料輸出格式 </a:t>
            </a:r>
            <a:r>
              <a:rPr lang="en-US" altLang="zh-TW" sz="3200" dirty="0"/>
              <a:t>(MARC</a:t>
            </a:r>
            <a:r>
              <a:rPr lang="zh-TW" altLang="en-US" sz="3200" dirty="0"/>
              <a:t>、純文字等</a:t>
            </a:r>
            <a:r>
              <a:rPr lang="en-US" altLang="zh-TW" sz="3200" dirty="0"/>
              <a:t>)</a:t>
            </a:r>
          </a:p>
        </p:txBody>
      </p:sp>
      <p:grpSp>
        <p:nvGrpSpPr>
          <p:cNvPr id="7" name="群組 6" descr="內含表示步驟 1 之數字 1 的小型圓圈"/>
          <p:cNvGrpSpPr/>
          <p:nvPr/>
        </p:nvGrpSpPr>
        <p:grpSpPr bwMode="blackWhite">
          <a:xfrm>
            <a:off x="1049944" y="1628057"/>
            <a:ext cx="558179" cy="409838"/>
            <a:chOff x="6953426" y="711274"/>
            <a:chExt cx="558179" cy="409838"/>
          </a:xfrm>
        </p:grpSpPr>
        <p:sp>
          <p:nvSpPr>
            <p:cNvPr id="8" name="橢圓 7" descr="小型圓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文字方塊 8" descr="數字 1​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TW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Segoe UI Semibold" panose="020B0702040204020203" pitchFamily="34" charset="0"/>
                </a:rPr>
                <a:t>1</a:t>
              </a:r>
            </a:p>
          </p:txBody>
        </p:sp>
      </p:grpSp>
      <p:grpSp>
        <p:nvGrpSpPr>
          <p:cNvPr id="10" name="群組 9" descr="內含表示步驟 2 之數字 2 的小型圓圈"/>
          <p:cNvGrpSpPr/>
          <p:nvPr/>
        </p:nvGrpSpPr>
        <p:grpSpPr bwMode="blackWhite">
          <a:xfrm>
            <a:off x="1047416" y="2674024"/>
            <a:ext cx="558179" cy="409838"/>
            <a:chOff x="6953426" y="711274"/>
            <a:chExt cx="558179" cy="409838"/>
          </a:xfrm>
        </p:grpSpPr>
        <p:sp>
          <p:nvSpPr>
            <p:cNvPr id="11" name="橢圓 10" descr="小型圓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2" name="文字方塊 11" descr="數字 2​​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TW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13" name="群組 12" descr="內含表示步驟 3 之數字 3 的小型圓圈"/>
          <p:cNvGrpSpPr/>
          <p:nvPr/>
        </p:nvGrpSpPr>
        <p:grpSpPr bwMode="blackWhite">
          <a:xfrm>
            <a:off x="1044888" y="3722848"/>
            <a:ext cx="558179" cy="409838"/>
            <a:chOff x="6948370" y="711274"/>
            <a:chExt cx="558179" cy="409838"/>
          </a:xfrm>
        </p:grpSpPr>
        <p:sp>
          <p:nvSpPr>
            <p:cNvPr id="14" name="橢圓 13" descr="小型圓圈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" name="文字方塊 14" descr="數字 3"/>
            <p:cNvSpPr txBox="1">
              <a:spLocks noChangeAspect="1"/>
            </p:cNvSpPr>
            <p:nvPr/>
          </p:nvSpPr>
          <p:spPr bwMode="blackWhite">
            <a:xfrm>
              <a:off x="6948370" y="714581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zh-TW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  <a:cs typeface="Segoe UI Semibold" panose="020B0702040204020203" pitchFamily="34" charset="0"/>
                </a:rPr>
                <a:t>3</a:t>
              </a:r>
            </a:p>
          </p:txBody>
        </p:sp>
      </p:grpSp>
      <p:pic>
        <p:nvPicPr>
          <p:cNvPr id="4" name="音訊 3">
            <a:hlinkClick r:id="" action="ppaction://media"/>
            <a:extLst>
              <a:ext uri="{FF2B5EF4-FFF2-40B4-BE49-F238E27FC236}">
                <a16:creationId xmlns:a16="http://schemas.microsoft.com/office/drawing/2014/main" id="{0BE2C17C-BEF8-4818-9B12-8C3573C6F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37"/>
    </mc:Choice>
    <mc:Fallback>
      <p:transition spd="slow" advTm="18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617" y="2087433"/>
            <a:ext cx="10515600" cy="2387600"/>
          </a:xfrm>
          <a:ln w="57150">
            <a:solidFill>
              <a:srgbClr val="F2F2F2"/>
            </a:solidFill>
          </a:ln>
        </p:spPr>
        <p:txBody>
          <a:bodyPr rtlCol="0" anchor="ctr" anchorCtr="0">
            <a:norm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</a:rPr>
              <a:t>感謝聆聽 敬請指教</a:t>
            </a:r>
            <a:endParaRPr lang="en-US" altLang="zh-TW" sz="5400" b="1" dirty="0">
              <a:solidFill>
                <a:schemeClr val="bg1"/>
              </a:solidFill>
            </a:endParaRPr>
          </a:p>
        </p:txBody>
      </p:sp>
      <p:pic>
        <p:nvPicPr>
          <p:cNvPr id="3" name="音訊 2">
            <a:hlinkClick r:id="" action="ppaction://media"/>
            <a:extLst>
              <a:ext uri="{FF2B5EF4-FFF2-40B4-BE49-F238E27FC236}">
                <a16:creationId xmlns:a16="http://schemas.microsoft.com/office/drawing/2014/main" id="{C461029F-C7F3-4BAA-AAD6-29C68AC26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9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9">
        <p:cut/>
      </p:transition>
    </mc:Choice>
    <mc:Fallback>
      <p:transition spd="slow" advTm="5219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2_TF10001108.potx" id="{2936D2D2-BC60-48FB-9A7C-05EC47E6CC79}" vid="{78682B59-A957-44C7-AAB7-10BBFA6A1AB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16c05727-aa75-4e4a-9b5f-8a80a1165891"/>
    <ds:schemaRef ds:uri="71af3243-3dd4-4a8d-8c0d-dd76da1f02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277</Words>
  <Application>Microsoft Office PowerPoint</Application>
  <PresentationFormat>寬螢幕</PresentationFormat>
  <Paragraphs>47</Paragraphs>
  <Slides>9</Slides>
  <Notes>2</Notes>
  <HiddenSlides>0</HiddenSlides>
  <MMClips>9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Arial Unicode MS</vt:lpstr>
      <vt:lpstr>Microsoft JhengHei UI</vt:lpstr>
      <vt:lpstr>Roboto Slab</vt:lpstr>
      <vt:lpstr>微軟正黑體</vt:lpstr>
      <vt:lpstr>Arial</vt:lpstr>
      <vt:lpstr>Segoe UI Semibold</vt:lpstr>
      <vt:lpstr>Times New Roman</vt:lpstr>
      <vt:lpstr>WelcomeDoc</vt:lpstr>
      <vt:lpstr>國家圖書館 聯盟列席報告-NBINet</vt:lpstr>
      <vt:lpstr>全國圖書書目資訊網(NBINet)</vt:lpstr>
      <vt:lpstr>NBINet合作館類型及數量</vt:lpstr>
      <vt:lpstr> NBINet聯合目錄資料量</vt:lpstr>
      <vt:lpstr>近3年NBINet資料新增</vt:lpstr>
      <vt:lpstr>NBINet資料類型分布</vt:lpstr>
      <vt:lpstr>NBINet聯合目錄內容</vt:lpstr>
      <vt:lpstr>NBINet書目查詢下載服務</vt:lpstr>
      <vt:lpstr>感謝聆聽 敬請指教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2020-11-01T06:49:10Z</dcterms:created>
  <dcterms:modified xsi:type="dcterms:W3CDTF">2023-04-15T06:09:54Z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