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  <p:sldMasterId id="2147483685" r:id="rId2"/>
  </p:sldMasterIdLst>
  <p:notesMasterIdLst>
    <p:notesMasterId r:id="rId27"/>
  </p:notesMasterIdLst>
  <p:sldIdLst>
    <p:sldId id="256" r:id="rId3"/>
    <p:sldId id="258" r:id="rId4"/>
    <p:sldId id="261" r:id="rId5"/>
    <p:sldId id="312" r:id="rId6"/>
    <p:sldId id="263" r:id="rId7"/>
    <p:sldId id="329" r:id="rId8"/>
    <p:sldId id="264" r:id="rId9"/>
    <p:sldId id="257" r:id="rId10"/>
    <p:sldId id="314" r:id="rId11"/>
    <p:sldId id="272" r:id="rId12"/>
    <p:sldId id="315" r:id="rId13"/>
    <p:sldId id="316" r:id="rId14"/>
    <p:sldId id="330" r:id="rId15"/>
    <p:sldId id="318" r:id="rId16"/>
    <p:sldId id="319" r:id="rId17"/>
    <p:sldId id="320" r:id="rId18"/>
    <p:sldId id="321" r:id="rId19"/>
    <p:sldId id="323" r:id="rId20"/>
    <p:sldId id="324" r:id="rId21"/>
    <p:sldId id="325" r:id="rId22"/>
    <p:sldId id="326" r:id="rId23"/>
    <p:sldId id="282" r:id="rId24"/>
    <p:sldId id="327" r:id="rId25"/>
    <p:sldId id="29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32E12-AC7F-4AFC-8724-C9946001E424}">
  <a:tblStyle styleId="{21E32E12-AC7F-4AFC-8724-C9946001E4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426" y="114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104814dde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104814dde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104add5dc08_0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104add5dc08_0_1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04830f7685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104830f7685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04830f7685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104830f7685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104add5dc0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104add5dc0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974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104add5dc08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104add5dc08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" name="Google Shape;25;p2"/>
          <p:cNvGrpSpPr/>
          <p:nvPr/>
        </p:nvGrpSpPr>
        <p:grpSpPr>
          <a:xfrm rot="-9031910">
            <a:off x="4529869" y="4398559"/>
            <a:ext cx="711894" cy="1081165"/>
            <a:chOff x="-876762" y="1902065"/>
            <a:chExt cx="506742" cy="769597"/>
          </a:xfrm>
        </p:grpSpPr>
        <p:sp>
          <p:nvSpPr>
            <p:cNvPr id="26" name="Google Shape;26;p2"/>
            <p:cNvSpPr/>
            <p:nvPr/>
          </p:nvSpPr>
          <p:spPr>
            <a:xfrm>
              <a:off x="-876762" y="1902065"/>
              <a:ext cx="472466" cy="600240"/>
            </a:xfrm>
            <a:custGeom>
              <a:avLst/>
              <a:gdLst/>
              <a:ahLst/>
              <a:cxnLst/>
              <a:rect l="l" t="t" r="r" b="b"/>
              <a:pathLst>
                <a:path w="6397" h="8127" extrusionOk="0">
                  <a:moveTo>
                    <a:pt x="2247" y="1"/>
                  </a:moveTo>
                  <a:cubicBezTo>
                    <a:pt x="2090" y="1"/>
                    <a:pt x="1932" y="38"/>
                    <a:pt x="1785" y="116"/>
                  </a:cubicBezTo>
                  <a:lnTo>
                    <a:pt x="643" y="740"/>
                  </a:lnTo>
                  <a:cubicBezTo>
                    <a:pt x="179" y="990"/>
                    <a:pt x="1" y="1579"/>
                    <a:pt x="259" y="2052"/>
                  </a:cubicBezTo>
                  <a:lnTo>
                    <a:pt x="3551" y="8127"/>
                  </a:lnTo>
                  <a:lnTo>
                    <a:pt x="6397" y="6583"/>
                  </a:lnTo>
                  <a:lnTo>
                    <a:pt x="3105" y="508"/>
                  </a:lnTo>
                  <a:cubicBezTo>
                    <a:pt x="2927" y="183"/>
                    <a:pt x="2592" y="1"/>
                    <a:pt x="2247" y="1"/>
                  </a:cubicBez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623057" y="2373129"/>
              <a:ext cx="251706" cy="189814"/>
            </a:xfrm>
            <a:custGeom>
              <a:avLst/>
              <a:gdLst/>
              <a:ahLst/>
              <a:cxnLst/>
              <a:rect l="l" t="t" r="r" b="b"/>
              <a:pathLst>
                <a:path w="3408" h="2570" extrusionOk="0">
                  <a:moveTo>
                    <a:pt x="2846" y="0"/>
                  </a:moveTo>
                  <a:lnTo>
                    <a:pt x="0" y="1544"/>
                  </a:lnTo>
                  <a:lnTo>
                    <a:pt x="562" y="2570"/>
                  </a:lnTo>
                  <a:lnTo>
                    <a:pt x="3408" y="1026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802977" y="1974815"/>
              <a:ext cx="266921" cy="350380"/>
            </a:xfrm>
            <a:custGeom>
              <a:avLst/>
              <a:gdLst/>
              <a:ahLst/>
              <a:cxnLst/>
              <a:rect l="l" t="t" r="r" b="b"/>
              <a:pathLst>
                <a:path w="3614" h="4744" extrusionOk="0">
                  <a:moveTo>
                    <a:pt x="1066" y="0"/>
                  </a:moveTo>
                  <a:cubicBezTo>
                    <a:pt x="950" y="0"/>
                    <a:pt x="833" y="28"/>
                    <a:pt x="723" y="85"/>
                  </a:cubicBezTo>
                  <a:lnTo>
                    <a:pt x="482" y="219"/>
                  </a:lnTo>
                  <a:cubicBezTo>
                    <a:pt x="135" y="406"/>
                    <a:pt x="1" y="852"/>
                    <a:pt x="188" y="1209"/>
                  </a:cubicBezTo>
                  <a:lnTo>
                    <a:pt x="1901" y="4358"/>
                  </a:lnTo>
                  <a:cubicBezTo>
                    <a:pt x="2036" y="4603"/>
                    <a:pt x="2284" y="4743"/>
                    <a:pt x="2542" y="4743"/>
                  </a:cubicBezTo>
                  <a:cubicBezTo>
                    <a:pt x="2660" y="4743"/>
                    <a:pt x="2779" y="4714"/>
                    <a:pt x="2891" y="4653"/>
                  </a:cubicBezTo>
                  <a:lnTo>
                    <a:pt x="3123" y="4528"/>
                  </a:lnTo>
                  <a:cubicBezTo>
                    <a:pt x="3480" y="4332"/>
                    <a:pt x="3614" y="3886"/>
                    <a:pt x="3417" y="3538"/>
                  </a:cubicBezTo>
                  <a:lnTo>
                    <a:pt x="1714" y="380"/>
                  </a:lnTo>
                  <a:cubicBezTo>
                    <a:pt x="1578" y="139"/>
                    <a:pt x="1326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665230" y="2294692"/>
              <a:ext cx="240554" cy="169429"/>
            </a:xfrm>
            <a:custGeom>
              <a:avLst/>
              <a:gdLst/>
              <a:ahLst/>
              <a:cxnLst/>
              <a:rect l="l" t="t" r="r" b="b"/>
              <a:pathLst>
                <a:path w="3257" h="2294" extrusionOk="0">
                  <a:moveTo>
                    <a:pt x="2846" y="1"/>
                  </a:moveTo>
                  <a:lnTo>
                    <a:pt x="0" y="1544"/>
                  </a:lnTo>
                  <a:lnTo>
                    <a:pt x="402" y="2293"/>
                  </a:lnTo>
                  <a:lnTo>
                    <a:pt x="3256" y="750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559834" y="2460724"/>
              <a:ext cx="189814" cy="210937"/>
            </a:xfrm>
            <a:custGeom>
              <a:avLst/>
              <a:gdLst/>
              <a:ahLst/>
              <a:cxnLst/>
              <a:rect l="l" t="t" r="r" b="b"/>
              <a:pathLst>
                <a:path w="2570" h="2856" extrusionOk="0">
                  <a:moveTo>
                    <a:pt x="2258" y="1"/>
                  </a:moveTo>
                  <a:lnTo>
                    <a:pt x="1" y="1223"/>
                  </a:lnTo>
                  <a:lnTo>
                    <a:pt x="1919" y="2855"/>
                  </a:lnTo>
                  <a:lnTo>
                    <a:pt x="2570" y="2499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5176902">
            <a:off x="3268239" y="4641479"/>
            <a:ext cx="1166394" cy="500188"/>
            <a:chOff x="-1963948" y="2372267"/>
            <a:chExt cx="830317" cy="356067"/>
          </a:xfrm>
        </p:grpSpPr>
        <p:sp>
          <p:nvSpPr>
            <p:cNvPr id="32" name="Google Shape;32;p2"/>
            <p:cNvSpPr/>
            <p:nvPr/>
          </p:nvSpPr>
          <p:spPr>
            <a:xfrm>
              <a:off x="-1963948" y="2372267"/>
              <a:ext cx="612205" cy="341591"/>
            </a:xfrm>
            <a:custGeom>
              <a:avLst/>
              <a:gdLst/>
              <a:ahLst/>
              <a:cxnLst/>
              <a:rect l="l" t="t" r="r" b="b"/>
              <a:pathLst>
                <a:path w="8289" h="4625" extrusionOk="0">
                  <a:moveTo>
                    <a:pt x="1336" y="1"/>
                  </a:moveTo>
                  <a:cubicBezTo>
                    <a:pt x="884" y="1"/>
                    <a:pt x="478" y="311"/>
                    <a:pt x="385" y="770"/>
                  </a:cubicBezTo>
                  <a:lnTo>
                    <a:pt x="108" y="2037"/>
                  </a:lnTo>
                  <a:cubicBezTo>
                    <a:pt x="1" y="2563"/>
                    <a:pt x="331" y="3081"/>
                    <a:pt x="857" y="3188"/>
                  </a:cubicBezTo>
                  <a:lnTo>
                    <a:pt x="7620" y="4624"/>
                  </a:lnTo>
                  <a:lnTo>
                    <a:pt x="8289" y="1457"/>
                  </a:lnTo>
                  <a:lnTo>
                    <a:pt x="1535" y="21"/>
                  </a:lnTo>
                  <a:cubicBezTo>
                    <a:pt x="1469" y="7"/>
                    <a:pt x="1402" y="1"/>
                    <a:pt x="1336" y="1"/>
                  </a:cubicBez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1418353" y="2476554"/>
              <a:ext cx="134495" cy="251780"/>
            </a:xfrm>
            <a:custGeom>
              <a:avLst/>
              <a:gdLst/>
              <a:ahLst/>
              <a:cxnLst/>
              <a:rect l="l" t="t" r="r" b="b"/>
              <a:pathLst>
                <a:path w="1821" h="3409" extrusionOk="0">
                  <a:moveTo>
                    <a:pt x="670" y="0"/>
                  </a:moveTo>
                  <a:lnTo>
                    <a:pt x="1" y="3167"/>
                  </a:lnTo>
                  <a:lnTo>
                    <a:pt x="1142" y="3408"/>
                  </a:lnTo>
                  <a:lnTo>
                    <a:pt x="1820" y="241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1895407" y="2435933"/>
              <a:ext cx="380957" cy="182354"/>
            </a:xfrm>
            <a:custGeom>
              <a:avLst/>
              <a:gdLst/>
              <a:ahLst/>
              <a:cxnLst/>
              <a:rect l="l" t="t" r="r" b="b"/>
              <a:pathLst>
                <a:path w="5158" h="2469" extrusionOk="0">
                  <a:moveTo>
                    <a:pt x="852" y="0"/>
                  </a:moveTo>
                  <a:cubicBezTo>
                    <a:pt x="515" y="0"/>
                    <a:pt x="213" y="234"/>
                    <a:pt x="135" y="577"/>
                  </a:cubicBezTo>
                  <a:lnTo>
                    <a:pt x="81" y="845"/>
                  </a:lnTo>
                  <a:cubicBezTo>
                    <a:pt x="1" y="1237"/>
                    <a:pt x="251" y="1621"/>
                    <a:pt x="643" y="1710"/>
                  </a:cubicBezTo>
                  <a:lnTo>
                    <a:pt x="4149" y="2451"/>
                  </a:lnTo>
                  <a:cubicBezTo>
                    <a:pt x="4202" y="2463"/>
                    <a:pt x="4254" y="2468"/>
                    <a:pt x="4306" y="2468"/>
                  </a:cubicBezTo>
                  <a:cubicBezTo>
                    <a:pt x="4641" y="2468"/>
                    <a:pt x="4945" y="2229"/>
                    <a:pt x="5014" y="1889"/>
                  </a:cubicBezTo>
                  <a:lnTo>
                    <a:pt x="5077" y="1630"/>
                  </a:lnTo>
                  <a:cubicBezTo>
                    <a:pt x="5157" y="1237"/>
                    <a:pt x="4907" y="845"/>
                    <a:pt x="4515" y="765"/>
                  </a:cubicBezTo>
                  <a:lnTo>
                    <a:pt x="1000" y="15"/>
                  </a:lnTo>
                  <a:cubicBezTo>
                    <a:pt x="950" y="5"/>
                    <a:pt x="901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505284" y="2458090"/>
              <a:ext cx="111377" cy="247201"/>
            </a:xfrm>
            <a:custGeom>
              <a:avLst/>
              <a:gdLst/>
              <a:ahLst/>
              <a:cxnLst/>
              <a:rect l="l" t="t" r="r" b="b"/>
              <a:pathLst>
                <a:path w="1508" h="3347" extrusionOk="0">
                  <a:moveTo>
                    <a:pt x="669" y="1"/>
                  </a:moveTo>
                  <a:lnTo>
                    <a:pt x="0" y="3168"/>
                  </a:lnTo>
                  <a:lnTo>
                    <a:pt x="830" y="3346"/>
                  </a:lnTo>
                  <a:lnTo>
                    <a:pt x="1508" y="179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328762" y="2518727"/>
              <a:ext cx="195132" cy="185235"/>
            </a:xfrm>
            <a:custGeom>
              <a:avLst/>
              <a:gdLst/>
              <a:ahLst/>
              <a:cxnLst/>
              <a:rect l="l" t="t" r="r" b="b"/>
              <a:pathLst>
                <a:path w="2642" h="2508" extrusionOk="0">
                  <a:moveTo>
                    <a:pt x="536" y="0"/>
                  </a:moveTo>
                  <a:lnTo>
                    <a:pt x="1" y="2507"/>
                  </a:lnTo>
                  <a:lnTo>
                    <a:pt x="2490" y="2106"/>
                  </a:lnTo>
                  <a:lnTo>
                    <a:pt x="2641" y="1383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5248713">
            <a:off x="1417753" y="4598435"/>
            <a:ext cx="1131110" cy="633200"/>
            <a:chOff x="-184278" y="2226764"/>
            <a:chExt cx="805198" cy="450753"/>
          </a:xfrm>
        </p:grpSpPr>
        <p:sp>
          <p:nvSpPr>
            <p:cNvPr id="38" name="Google Shape;38;p2"/>
            <p:cNvSpPr/>
            <p:nvPr/>
          </p:nvSpPr>
          <p:spPr>
            <a:xfrm>
              <a:off x="4136" y="2226764"/>
              <a:ext cx="616784" cy="423720"/>
            </a:xfrm>
            <a:custGeom>
              <a:avLst/>
              <a:gdLst/>
              <a:ahLst/>
              <a:cxnLst/>
              <a:rect l="l" t="t" r="r" b="b"/>
              <a:pathLst>
                <a:path w="8351" h="5737" extrusionOk="0">
                  <a:moveTo>
                    <a:pt x="6751" y="1"/>
                  </a:moveTo>
                  <a:cubicBezTo>
                    <a:pt x="6624" y="1"/>
                    <a:pt x="6495" y="27"/>
                    <a:pt x="6370" y="81"/>
                  </a:cubicBezTo>
                  <a:lnTo>
                    <a:pt x="1" y="2748"/>
                  </a:lnTo>
                  <a:lnTo>
                    <a:pt x="1250" y="5737"/>
                  </a:lnTo>
                  <a:lnTo>
                    <a:pt x="7619" y="3060"/>
                  </a:lnTo>
                  <a:cubicBezTo>
                    <a:pt x="8119" y="2855"/>
                    <a:pt x="8351" y="2284"/>
                    <a:pt x="8146" y="1794"/>
                  </a:cubicBezTo>
                  <a:lnTo>
                    <a:pt x="7637" y="598"/>
                  </a:lnTo>
                  <a:cubicBezTo>
                    <a:pt x="7484" y="225"/>
                    <a:pt x="7126" y="1"/>
                    <a:pt x="6751" y="1"/>
                  </a:cubicBez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9752" y="2423078"/>
              <a:ext cx="172679" cy="254439"/>
            </a:xfrm>
            <a:custGeom>
              <a:avLst/>
              <a:gdLst/>
              <a:ahLst/>
              <a:cxnLst/>
              <a:rect l="l" t="t" r="r" b="b"/>
              <a:pathLst>
                <a:path w="2338" h="3445" extrusionOk="0">
                  <a:moveTo>
                    <a:pt x="1080" y="1"/>
                  </a:moveTo>
                  <a:lnTo>
                    <a:pt x="1" y="456"/>
                  </a:lnTo>
                  <a:lnTo>
                    <a:pt x="1249" y="3444"/>
                  </a:lnTo>
                  <a:lnTo>
                    <a:pt x="2338" y="298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2830" y="2295821"/>
              <a:ext cx="374310" cy="228589"/>
            </a:xfrm>
            <a:custGeom>
              <a:avLst/>
              <a:gdLst/>
              <a:ahLst/>
              <a:cxnLst/>
              <a:rect l="l" t="t" r="r" b="b"/>
              <a:pathLst>
                <a:path w="5068" h="3095" extrusionOk="0">
                  <a:moveTo>
                    <a:pt x="4137" y="0"/>
                  </a:moveTo>
                  <a:cubicBezTo>
                    <a:pt x="4043" y="0"/>
                    <a:pt x="3947" y="18"/>
                    <a:pt x="3855" y="56"/>
                  </a:cubicBezTo>
                  <a:lnTo>
                    <a:pt x="545" y="1447"/>
                  </a:lnTo>
                  <a:cubicBezTo>
                    <a:pt x="179" y="1599"/>
                    <a:pt x="1" y="2027"/>
                    <a:pt x="161" y="2402"/>
                  </a:cubicBezTo>
                  <a:lnTo>
                    <a:pt x="259" y="2652"/>
                  </a:lnTo>
                  <a:cubicBezTo>
                    <a:pt x="380" y="2926"/>
                    <a:pt x="650" y="3094"/>
                    <a:pt x="932" y="3094"/>
                  </a:cubicBezTo>
                  <a:cubicBezTo>
                    <a:pt x="1026" y="3094"/>
                    <a:pt x="1122" y="3076"/>
                    <a:pt x="1214" y="3035"/>
                  </a:cubicBezTo>
                  <a:lnTo>
                    <a:pt x="4524" y="1652"/>
                  </a:lnTo>
                  <a:cubicBezTo>
                    <a:pt x="4898" y="1492"/>
                    <a:pt x="5068" y="1064"/>
                    <a:pt x="4916" y="698"/>
                  </a:cubicBezTo>
                  <a:lnTo>
                    <a:pt x="4809" y="448"/>
                  </a:lnTo>
                  <a:cubicBezTo>
                    <a:pt x="4695" y="166"/>
                    <a:pt x="4424" y="0"/>
                    <a:pt x="4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3724" y="2388808"/>
              <a:ext cx="150965" cy="245207"/>
            </a:xfrm>
            <a:custGeom>
              <a:avLst/>
              <a:gdLst/>
              <a:ahLst/>
              <a:cxnLst/>
              <a:rect l="l" t="t" r="r" b="b"/>
              <a:pathLst>
                <a:path w="2044" h="3320" extrusionOk="0">
                  <a:moveTo>
                    <a:pt x="794" y="1"/>
                  </a:moveTo>
                  <a:lnTo>
                    <a:pt x="0" y="331"/>
                  </a:lnTo>
                  <a:lnTo>
                    <a:pt x="1258" y="3320"/>
                  </a:lnTo>
                  <a:lnTo>
                    <a:pt x="2043" y="298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84278" y="2479801"/>
              <a:ext cx="207613" cy="179917"/>
            </a:xfrm>
            <a:custGeom>
              <a:avLst/>
              <a:gdLst/>
              <a:ahLst/>
              <a:cxnLst/>
              <a:rect l="l" t="t" r="r" b="b"/>
              <a:pathLst>
                <a:path w="2811" h="2436" extrusionOk="0">
                  <a:moveTo>
                    <a:pt x="1820" y="0"/>
                  </a:moveTo>
                  <a:lnTo>
                    <a:pt x="0" y="1749"/>
                  </a:lnTo>
                  <a:lnTo>
                    <a:pt x="295" y="2435"/>
                  </a:lnTo>
                  <a:lnTo>
                    <a:pt x="2811" y="2364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-4949399">
            <a:off x="2302924" y="4702641"/>
            <a:ext cx="1165455" cy="377862"/>
            <a:chOff x="-1760999" y="1531077"/>
            <a:chExt cx="829653" cy="268989"/>
          </a:xfrm>
        </p:grpSpPr>
        <p:sp>
          <p:nvSpPr>
            <p:cNvPr id="44" name="Google Shape;44;p2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 rot="2856303">
            <a:off x="6531850" y="4386534"/>
            <a:ext cx="671214" cy="1105236"/>
            <a:chOff x="-950547" y="820788"/>
            <a:chExt cx="477785" cy="786731"/>
          </a:xfrm>
        </p:grpSpPr>
        <p:sp>
          <p:nvSpPr>
            <p:cNvPr id="50" name="Google Shape;50;p2"/>
            <p:cNvSpPr/>
            <p:nvPr/>
          </p:nvSpPr>
          <p:spPr>
            <a:xfrm>
              <a:off x="-920929" y="1002625"/>
              <a:ext cx="448167" cy="604893"/>
            </a:xfrm>
            <a:custGeom>
              <a:avLst/>
              <a:gdLst/>
              <a:ahLst/>
              <a:cxnLst/>
              <a:rect l="l" t="t" r="r" b="b"/>
              <a:pathLst>
                <a:path w="6068" h="8190" extrusionOk="0">
                  <a:moveTo>
                    <a:pt x="2936" y="1"/>
                  </a:moveTo>
                  <a:lnTo>
                    <a:pt x="1" y="1357"/>
                  </a:lnTo>
                  <a:lnTo>
                    <a:pt x="2900" y="7628"/>
                  </a:lnTo>
                  <a:cubicBezTo>
                    <a:pt x="3063" y="7980"/>
                    <a:pt x="3417" y="8189"/>
                    <a:pt x="3787" y="8189"/>
                  </a:cubicBezTo>
                  <a:cubicBezTo>
                    <a:pt x="3923" y="8189"/>
                    <a:pt x="4062" y="8161"/>
                    <a:pt x="4194" y="8101"/>
                  </a:cubicBezTo>
                  <a:lnTo>
                    <a:pt x="5362" y="7557"/>
                  </a:lnTo>
                  <a:cubicBezTo>
                    <a:pt x="5853" y="7334"/>
                    <a:pt x="6067" y="6754"/>
                    <a:pt x="5835" y="6263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950547" y="939403"/>
              <a:ext cx="253701" cy="179252"/>
            </a:xfrm>
            <a:custGeom>
              <a:avLst/>
              <a:gdLst/>
              <a:ahLst/>
              <a:cxnLst/>
              <a:rect l="l" t="t" r="r" b="b"/>
              <a:pathLst>
                <a:path w="3435" h="2427" extrusionOk="0">
                  <a:moveTo>
                    <a:pt x="2944" y="0"/>
                  </a:moveTo>
                  <a:lnTo>
                    <a:pt x="0" y="1365"/>
                  </a:lnTo>
                  <a:lnTo>
                    <a:pt x="500" y="2427"/>
                  </a:lnTo>
                  <a:lnTo>
                    <a:pt x="3435" y="1071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797659" y="1179367"/>
              <a:ext cx="252371" cy="356732"/>
            </a:xfrm>
            <a:custGeom>
              <a:avLst/>
              <a:gdLst/>
              <a:ahLst/>
              <a:cxnLst/>
              <a:rect l="l" t="t" r="r" b="b"/>
              <a:pathLst>
                <a:path w="3417" h="4830" extrusionOk="0">
                  <a:moveTo>
                    <a:pt x="1080" y="1"/>
                  </a:moveTo>
                  <a:cubicBezTo>
                    <a:pt x="975" y="1"/>
                    <a:pt x="868" y="23"/>
                    <a:pt x="767" y="70"/>
                  </a:cubicBezTo>
                  <a:lnTo>
                    <a:pt x="526" y="177"/>
                  </a:lnTo>
                  <a:cubicBezTo>
                    <a:pt x="161" y="346"/>
                    <a:pt x="0" y="783"/>
                    <a:pt x="170" y="1149"/>
                  </a:cubicBezTo>
                  <a:lnTo>
                    <a:pt x="1677" y="4405"/>
                  </a:lnTo>
                  <a:cubicBezTo>
                    <a:pt x="1801" y="4672"/>
                    <a:pt x="2067" y="4830"/>
                    <a:pt x="2344" y="4830"/>
                  </a:cubicBezTo>
                  <a:cubicBezTo>
                    <a:pt x="2446" y="4830"/>
                    <a:pt x="2551" y="4808"/>
                    <a:pt x="2650" y="4762"/>
                  </a:cubicBezTo>
                  <a:lnTo>
                    <a:pt x="2891" y="4646"/>
                  </a:lnTo>
                  <a:cubicBezTo>
                    <a:pt x="3256" y="4477"/>
                    <a:pt x="3417" y="4040"/>
                    <a:pt x="3247" y="3674"/>
                  </a:cubicBezTo>
                  <a:lnTo>
                    <a:pt x="1740" y="418"/>
                  </a:lnTo>
                  <a:cubicBezTo>
                    <a:pt x="1617" y="153"/>
                    <a:pt x="1354" y="1"/>
                    <a:pt x="1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903129" y="1041475"/>
              <a:ext cx="243877" cy="158203"/>
            </a:xfrm>
            <a:custGeom>
              <a:avLst/>
              <a:gdLst/>
              <a:ahLst/>
              <a:cxnLst/>
              <a:rect l="l" t="t" r="r" b="b"/>
              <a:pathLst>
                <a:path w="3302" h="2142" extrusionOk="0">
                  <a:moveTo>
                    <a:pt x="2945" y="1"/>
                  </a:moveTo>
                  <a:lnTo>
                    <a:pt x="1" y="1366"/>
                  </a:lnTo>
                  <a:lnTo>
                    <a:pt x="358" y="2142"/>
                  </a:lnTo>
                  <a:lnTo>
                    <a:pt x="3302" y="777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939320" y="820788"/>
              <a:ext cx="183905" cy="208943"/>
            </a:xfrm>
            <a:custGeom>
              <a:avLst/>
              <a:gdLst/>
              <a:ahLst/>
              <a:cxnLst/>
              <a:rect l="l" t="t" r="r" b="b"/>
              <a:pathLst>
                <a:path w="2490" h="2829" extrusionOk="0">
                  <a:moveTo>
                    <a:pt x="678" y="0"/>
                  </a:moveTo>
                  <a:lnTo>
                    <a:pt x="0" y="313"/>
                  </a:lnTo>
                  <a:lnTo>
                    <a:pt x="161" y="2828"/>
                  </a:lnTo>
                  <a:lnTo>
                    <a:pt x="2489" y="1749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3364818">
            <a:off x="5298458" y="4615295"/>
            <a:ext cx="1123745" cy="647725"/>
            <a:chOff x="-698171" y="351644"/>
            <a:chExt cx="799954" cy="461092"/>
          </a:xfrm>
        </p:grpSpPr>
        <p:sp>
          <p:nvSpPr>
            <p:cNvPr id="56" name="Google Shape;56;p2"/>
            <p:cNvSpPr/>
            <p:nvPr/>
          </p:nvSpPr>
          <p:spPr>
            <a:xfrm>
              <a:off x="-513672" y="380005"/>
              <a:ext cx="615455" cy="432731"/>
            </a:xfrm>
            <a:custGeom>
              <a:avLst/>
              <a:gdLst/>
              <a:ahLst/>
              <a:cxnLst/>
              <a:rect l="l" t="t" r="r" b="b"/>
              <a:pathLst>
                <a:path w="8333" h="5859" extrusionOk="0">
                  <a:moveTo>
                    <a:pt x="1320" y="0"/>
                  </a:moveTo>
                  <a:lnTo>
                    <a:pt x="0" y="2962"/>
                  </a:lnTo>
                  <a:lnTo>
                    <a:pt x="6307" y="5772"/>
                  </a:lnTo>
                  <a:cubicBezTo>
                    <a:pt x="6437" y="5831"/>
                    <a:pt x="6572" y="5859"/>
                    <a:pt x="6705" y="5859"/>
                  </a:cubicBezTo>
                  <a:cubicBezTo>
                    <a:pt x="7075" y="5859"/>
                    <a:pt x="7428" y="5643"/>
                    <a:pt x="7592" y="5281"/>
                  </a:cubicBezTo>
                  <a:lnTo>
                    <a:pt x="8118" y="4095"/>
                  </a:lnTo>
                  <a:cubicBezTo>
                    <a:pt x="8332" y="3604"/>
                    <a:pt x="8118" y="3033"/>
                    <a:pt x="7628" y="2819"/>
                  </a:cubicBezTo>
                  <a:lnTo>
                    <a:pt x="1320" y="0"/>
                  </a:lnTo>
                  <a:close/>
                </a:path>
              </a:pathLst>
            </a:custGeom>
            <a:solidFill>
              <a:srgbClr val="B68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76969" y="351644"/>
              <a:ext cx="176667" cy="253774"/>
            </a:xfrm>
            <a:custGeom>
              <a:avLst/>
              <a:gdLst/>
              <a:ahLst/>
              <a:cxnLst/>
              <a:rect l="l" t="t" r="r" b="b"/>
              <a:pathLst>
                <a:path w="2392" h="3436" extrusionOk="0">
                  <a:moveTo>
                    <a:pt x="1321" y="1"/>
                  </a:moveTo>
                  <a:lnTo>
                    <a:pt x="1" y="2962"/>
                  </a:lnTo>
                  <a:lnTo>
                    <a:pt x="1071" y="3435"/>
                  </a:lnTo>
                  <a:lnTo>
                    <a:pt x="2391" y="482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345052" y="509182"/>
              <a:ext cx="373054" cy="233907"/>
            </a:xfrm>
            <a:custGeom>
              <a:avLst/>
              <a:gdLst/>
              <a:ahLst/>
              <a:cxnLst/>
              <a:rect l="l" t="t" r="r" b="b"/>
              <a:pathLst>
                <a:path w="5051" h="3167" extrusionOk="0">
                  <a:moveTo>
                    <a:pt x="946" y="0"/>
                  </a:moveTo>
                  <a:cubicBezTo>
                    <a:pt x="665" y="0"/>
                    <a:pt x="396" y="160"/>
                    <a:pt x="277" y="437"/>
                  </a:cubicBezTo>
                  <a:lnTo>
                    <a:pt x="170" y="678"/>
                  </a:lnTo>
                  <a:cubicBezTo>
                    <a:pt x="1" y="1044"/>
                    <a:pt x="170" y="1481"/>
                    <a:pt x="536" y="1641"/>
                  </a:cubicBezTo>
                  <a:lnTo>
                    <a:pt x="3810" y="3104"/>
                  </a:lnTo>
                  <a:cubicBezTo>
                    <a:pt x="3908" y="3146"/>
                    <a:pt x="4010" y="3166"/>
                    <a:pt x="4109" y="3166"/>
                  </a:cubicBezTo>
                  <a:cubicBezTo>
                    <a:pt x="4390" y="3166"/>
                    <a:pt x="4655" y="3006"/>
                    <a:pt x="4774" y="2730"/>
                  </a:cubicBezTo>
                  <a:lnTo>
                    <a:pt x="4890" y="2489"/>
                  </a:lnTo>
                  <a:cubicBezTo>
                    <a:pt x="5050" y="2123"/>
                    <a:pt x="4890" y="1686"/>
                    <a:pt x="4515" y="1525"/>
                  </a:cubicBezTo>
                  <a:lnTo>
                    <a:pt x="1241" y="62"/>
                  </a:lnTo>
                  <a:cubicBezTo>
                    <a:pt x="1145" y="20"/>
                    <a:pt x="1045" y="0"/>
                    <a:pt x="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474157" y="397805"/>
              <a:ext cx="154879" cy="243804"/>
            </a:xfrm>
            <a:custGeom>
              <a:avLst/>
              <a:gdLst/>
              <a:ahLst/>
              <a:cxnLst/>
              <a:rect l="l" t="t" r="r" b="b"/>
              <a:pathLst>
                <a:path w="2097" h="3301" extrusionOk="0">
                  <a:moveTo>
                    <a:pt x="1321" y="0"/>
                  </a:moveTo>
                  <a:lnTo>
                    <a:pt x="0" y="2953"/>
                  </a:lnTo>
                  <a:lnTo>
                    <a:pt x="776" y="3301"/>
                  </a:lnTo>
                  <a:lnTo>
                    <a:pt x="2097" y="348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698171" y="365455"/>
              <a:ext cx="208278" cy="181985"/>
            </a:xfrm>
            <a:custGeom>
              <a:avLst/>
              <a:gdLst/>
              <a:ahLst/>
              <a:cxnLst/>
              <a:rect l="l" t="t" r="r" b="b"/>
              <a:pathLst>
                <a:path w="2820" h="2464" extrusionOk="0">
                  <a:moveTo>
                    <a:pt x="303" y="1"/>
                  </a:moveTo>
                  <a:lnTo>
                    <a:pt x="0" y="679"/>
                  </a:lnTo>
                  <a:lnTo>
                    <a:pt x="1775" y="2463"/>
                  </a:lnTo>
                  <a:lnTo>
                    <a:pt x="2819" y="126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68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/>
          <p:nvPr/>
        </p:nvSpPr>
        <p:spPr>
          <a:xfrm>
            <a:off x="-447231" y="1669063"/>
            <a:ext cx="1681583" cy="3474428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rgbClr val="F6A04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-447681" y="39993"/>
            <a:ext cx="1482424" cy="3251146"/>
          </a:xfrm>
          <a:custGeom>
            <a:avLst/>
            <a:gdLst/>
            <a:ahLst/>
            <a:cxnLst/>
            <a:rect l="l" t="t" r="r" b="b"/>
            <a:pathLst>
              <a:path w="6513" h="14284" extrusionOk="0">
                <a:moveTo>
                  <a:pt x="1" y="1"/>
                </a:moveTo>
                <a:lnTo>
                  <a:pt x="1" y="14283"/>
                </a:lnTo>
                <a:lnTo>
                  <a:pt x="6513" y="5166"/>
                </a:lnTo>
                <a:lnTo>
                  <a:pt x="1" y="1"/>
                </a:lnTo>
                <a:close/>
              </a:path>
            </a:pathLst>
          </a:custGeom>
          <a:solidFill>
            <a:srgbClr val="54CEE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7910103" y="539289"/>
            <a:ext cx="1774903" cy="4664360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rgbClr val="26E28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243101" y="228602"/>
            <a:ext cx="1441909" cy="4004526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ctrTitle"/>
          </p:nvPr>
        </p:nvSpPr>
        <p:spPr>
          <a:xfrm>
            <a:off x="1409775" y="797721"/>
            <a:ext cx="6272400" cy="24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subTitle" idx="1"/>
          </p:nvPr>
        </p:nvSpPr>
        <p:spPr>
          <a:xfrm>
            <a:off x="2307600" y="3260379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p22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517" name="Google Shape;517;p22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22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22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22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22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22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22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22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22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22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22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22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22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22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22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32" name="Google Shape;532;p22"/>
          <p:cNvSpPr/>
          <p:nvPr/>
        </p:nvSpPr>
        <p:spPr>
          <a:xfrm rot="2392388">
            <a:off x="-222631" y="4240195"/>
            <a:ext cx="2460532" cy="2264989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2"/>
          <p:cNvSpPr/>
          <p:nvPr/>
        </p:nvSpPr>
        <p:spPr>
          <a:xfrm rot="-3939852">
            <a:off x="7869486" y="-2105290"/>
            <a:ext cx="2786306" cy="3812829"/>
          </a:xfrm>
          <a:custGeom>
            <a:avLst/>
            <a:gdLst/>
            <a:ahLst/>
            <a:cxnLst/>
            <a:rect l="l" t="t" r="r" b="b"/>
            <a:pathLst>
              <a:path w="2088" h="2713" extrusionOk="0">
                <a:moveTo>
                  <a:pt x="420" y="0"/>
                </a:moveTo>
                <a:lnTo>
                  <a:pt x="0" y="1294"/>
                </a:lnTo>
                <a:lnTo>
                  <a:pt x="2088" y="2712"/>
                </a:lnTo>
                <a:lnTo>
                  <a:pt x="4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2"/>
          <p:cNvSpPr/>
          <p:nvPr/>
        </p:nvSpPr>
        <p:spPr>
          <a:xfrm rot="-3017968">
            <a:off x="7609882" y="4178276"/>
            <a:ext cx="2391762" cy="2151634"/>
          </a:xfrm>
          <a:custGeom>
            <a:avLst/>
            <a:gdLst/>
            <a:ahLst/>
            <a:cxnLst/>
            <a:rect l="l" t="t" r="r" b="b"/>
            <a:pathLst>
              <a:path w="2650" h="1589" extrusionOk="0">
                <a:moveTo>
                  <a:pt x="0" y="0"/>
                </a:moveTo>
                <a:lnTo>
                  <a:pt x="1990" y="1588"/>
                </a:lnTo>
                <a:lnTo>
                  <a:pt x="2650" y="4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2"/>
          <p:cNvSpPr/>
          <p:nvPr/>
        </p:nvSpPr>
        <p:spPr>
          <a:xfrm rot="-5104754">
            <a:off x="-627991" y="-545258"/>
            <a:ext cx="1861881" cy="1734349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2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2"/>
          <p:cNvSpPr txBox="1">
            <a:spLocks noGrp="1"/>
          </p:cNvSpPr>
          <p:nvPr>
            <p:ph type="title" idx="2"/>
          </p:nvPr>
        </p:nvSpPr>
        <p:spPr>
          <a:xfrm>
            <a:off x="937700" y="29784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8" name="Google Shape;538;p22"/>
          <p:cNvSpPr txBox="1">
            <a:spLocks noGrp="1"/>
          </p:cNvSpPr>
          <p:nvPr>
            <p:ph type="subTitle" idx="1"/>
          </p:nvPr>
        </p:nvSpPr>
        <p:spPr>
          <a:xfrm>
            <a:off x="937700" y="337265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2"/>
          <p:cNvSpPr txBox="1">
            <a:spLocks noGrp="1"/>
          </p:cNvSpPr>
          <p:nvPr>
            <p:ph type="title" idx="3"/>
          </p:nvPr>
        </p:nvSpPr>
        <p:spPr>
          <a:xfrm>
            <a:off x="3484419" y="29784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0" name="Google Shape;540;p22"/>
          <p:cNvSpPr txBox="1">
            <a:spLocks noGrp="1"/>
          </p:cNvSpPr>
          <p:nvPr>
            <p:ph type="subTitle" idx="4"/>
          </p:nvPr>
        </p:nvSpPr>
        <p:spPr>
          <a:xfrm>
            <a:off x="3484421" y="337265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2"/>
          <p:cNvSpPr txBox="1">
            <a:spLocks noGrp="1"/>
          </p:cNvSpPr>
          <p:nvPr>
            <p:ph type="title" idx="5"/>
          </p:nvPr>
        </p:nvSpPr>
        <p:spPr>
          <a:xfrm>
            <a:off x="6031146" y="29784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2" name="Google Shape;542;p22"/>
          <p:cNvSpPr txBox="1">
            <a:spLocks noGrp="1"/>
          </p:cNvSpPr>
          <p:nvPr>
            <p:ph type="subTitle" idx="6"/>
          </p:nvPr>
        </p:nvSpPr>
        <p:spPr>
          <a:xfrm>
            <a:off x="6031149" y="337265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9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730" name="Google Shape;730;p29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29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29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29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29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29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29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29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9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9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9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9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9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9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9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5" name="Google Shape;745;p29"/>
          <p:cNvSpPr txBox="1">
            <a:spLocks noGrp="1"/>
          </p:cNvSpPr>
          <p:nvPr>
            <p:ph type="title"/>
          </p:nvPr>
        </p:nvSpPr>
        <p:spPr>
          <a:xfrm>
            <a:off x="713100" y="1139475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9"/>
          <p:cNvSpPr txBox="1">
            <a:spLocks noGrp="1"/>
          </p:cNvSpPr>
          <p:nvPr>
            <p:ph type="subTitle" idx="1"/>
          </p:nvPr>
        </p:nvSpPr>
        <p:spPr>
          <a:xfrm>
            <a:off x="720000" y="1965100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9"/>
          <p:cNvSpPr/>
          <p:nvPr/>
        </p:nvSpPr>
        <p:spPr>
          <a:xfrm rot="-975252">
            <a:off x="7095960" y="1662398"/>
            <a:ext cx="2978095" cy="4664365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9"/>
          <p:cNvSpPr/>
          <p:nvPr/>
        </p:nvSpPr>
        <p:spPr>
          <a:xfrm>
            <a:off x="2541998" y="-885249"/>
            <a:ext cx="2186799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9"/>
          <p:cNvSpPr/>
          <p:nvPr/>
        </p:nvSpPr>
        <p:spPr>
          <a:xfrm rot="6072174">
            <a:off x="5099804" y="2814325"/>
            <a:ext cx="1336466" cy="4664348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9"/>
          <p:cNvSpPr/>
          <p:nvPr/>
        </p:nvSpPr>
        <p:spPr>
          <a:xfrm>
            <a:off x="5852428" y="-929037"/>
            <a:ext cx="4009001" cy="212457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30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753" name="Google Shape;753;p30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30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30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30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30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30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0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30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30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30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30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30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30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30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30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68" name="Google Shape;768;p30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30"/>
          <p:cNvSpPr/>
          <p:nvPr/>
        </p:nvSpPr>
        <p:spPr>
          <a:xfrm rot="-975252">
            <a:off x="7433085" y="2452223"/>
            <a:ext cx="2978095" cy="4664365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0"/>
          <p:cNvSpPr/>
          <p:nvPr/>
        </p:nvSpPr>
        <p:spPr>
          <a:xfrm>
            <a:off x="7897373" y="-875624"/>
            <a:ext cx="2186799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0"/>
          <p:cNvSpPr/>
          <p:nvPr/>
        </p:nvSpPr>
        <p:spPr>
          <a:xfrm>
            <a:off x="-1473702" y="-413299"/>
            <a:ext cx="2186799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30"/>
          <p:cNvSpPr/>
          <p:nvPr/>
        </p:nvSpPr>
        <p:spPr>
          <a:xfrm rot="3746707">
            <a:off x="-645352" y="4735977"/>
            <a:ext cx="2186798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2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796" name="Google Shape;796;p32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32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32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32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32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32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32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32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32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32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32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32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32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32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32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11" name="Google Shape;811;p32"/>
          <p:cNvSpPr/>
          <p:nvPr/>
        </p:nvSpPr>
        <p:spPr>
          <a:xfrm rot="-975252">
            <a:off x="7095960" y="1662398"/>
            <a:ext cx="2978095" cy="4664365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2"/>
          <p:cNvSpPr/>
          <p:nvPr/>
        </p:nvSpPr>
        <p:spPr>
          <a:xfrm>
            <a:off x="549998" y="-885249"/>
            <a:ext cx="2186799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32"/>
          <p:cNvSpPr/>
          <p:nvPr/>
        </p:nvSpPr>
        <p:spPr>
          <a:xfrm rot="6072174">
            <a:off x="1486204" y="2814325"/>
            <a:ext cx="1336466" cy="4664348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32"/>
          <p:cNvSpPr/>
          <p:nvPr/>
        </p:nvSpPr>
        <p:spPr>
          <a:xfrm>
            <a:off x="4364428" y="-929037"/>
            <a:ext cx="4009001" cy="212457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33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817" name="Google Shape;817;p33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33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33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33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33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33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33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33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33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33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33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33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33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33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33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2" name="Google Shape;832;p33"/>
          <p:cNvSpPr/>
          <p:nvPr/>
        </p:nvSpPr>
        <p:spPr>
          <a:xfrm>
            <a:off x="-403275" y="2889375"/>
            <a:ext cx="1903998" cy="4181427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3"/>
          <p:cNvSpPr/>
          <p:nvPr/>
        </p:nvSpPr>
        <p:spPr>
          <a:xfrm>
            <a:off x="7347957" y="-2224851"/>
            <a:ext cx="2165873" cy="6015169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3"/>
          <p:cNvSpPr/>
          <p:nvPr/>
        </p:nvSpPr>
        <p:spPr>
          <a:xfrm rot="5">
            <a:off x="-1370514" y="-717762"/>
            <a:ext cx="3838499" cy="2160990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3"/>
          <p:cNvSpPr/>
          <p:nvPr/>
        </p:nvSpPr>
        <p:spPr>
          <a:xfrm rot="1157739">
            <a:off x="2892333" y="4473049"/>
            <a:ext cx="6544489" cy="2561383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658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4120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984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341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44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3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69" name="Google Shape;69;p3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 rot="580744">
            <a:off x="-3489114" y="-2151084"/>
            <a:ext cx="11827740" cy="7819598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title"/>
          </p:nvPr>
        </p:nvSpPr>
        <p:spPr>
          <a:xfrm>
            <a:off x="720000" y="2245200"/>
            <a:ext cx="3935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432175"/>
            <a:ext cx="111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7" name="Google Shape;87;p3"/>
          <p:cNvSpPr txBox="1">
            <a:spLocks noGrp="1"/>
          </p:cNvSpPr>
          <p:nvPr>
            <p:ph type="subTitle" idx="1"/>
          </p:nvPr>
        </p:nvSpPr>
        <p:spPr>
          <a:xfrm>
            <a:off x="720000" y="2997925"/>
            <a:ext cx="39351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737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051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181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0334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255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353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495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972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531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61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4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90" name="Google Shape;90;p4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4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4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4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4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4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4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4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 rot="-5400000">
            <a:off x="7629825" y="2889375"/>
            <a:ext cx="1903998" cy="4181427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7416895" y="-2789351"/>
            <a:ext cx="2165873" cy="6015169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06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9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5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111" name="Google Shape;111;p5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5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5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5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5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6" name="Google Shape;126;p5"/>
          <p:cNvSpPr/>
          <p:nvPr/>
        </p:nvSpPr>
        <p:spPr>
          <a:xfrm>
            <a:off x="-447675" y="-510874"/>
            <a:ext cx="1681583" cy="3692947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7467320" y="-609913"/>
            <a:ext cx="2165873" cy="6015169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 rot="-5400000">
            <a:off x="3543969" y="3414588"/>
            <a:ext cx="1681583" cy="3474428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title" idx="2"/>
          </p:nvPr>
        </p:nvSpPr>
        <p:spPr>
          <a:xfrm>
            <a:off x="1568000" y="262367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 idx="3"/>
          </p:nvPr>
        </p:nvSpPr>
        <p:spPr>
          <a:xfrm>
            <a:off x="4833397" y="262367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"/>
          <p:cNvSpPr txBox="1">
            <a:spLocks noGrp="1"/>
          </p:cNvSpPr>
          <p:nvPr>
            <p:ph type="subTitle" idx="1"/>
          </p:nvPr>
        </p:nvSpPr>
        <p:spPr>
          <a:xfrm>
            <a:off x="4951897" y="311129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subTitle" idx="4"/>
          </p:nvPr>
        </p:nvSpPr>
        <p:spPr>
          <a:xfrm>
            <a:off x="1686500" y="311129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9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201" name="Google Shape;201;p9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9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9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9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9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9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9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9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9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9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9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9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9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9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9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6" name="Google Shape;216;p9"/>
          <p:cNvGrpSpPr/>
          <p:nvPr/>
        </p:nvGrpSpPr>
        <p:grpSpPr>
          <a:xfrm rot="5009076">
            <a:off x="6053528" y="152248"/>
            <a:ext cx="1166407" cy="500194"/>
            <a:chOff x="-1963948" y="2372267"/>
            <a:chExt cx="830317" cy="356067"/>
          </a:xfrm>
        </p:grpSpPr>
        <p:sp>
          <p:nvSpPr>
            <p:cNvPr id="217" name="Google Shape;217;p9"/>
            <p:cNvSpPr/>
            <p:nvPr/>
          </p:nvSpPr>
          <p:spPr>
            <a:xfrm>
              <a:off x="-1963948" y="2372267"/>
              <a:ext cx="612205" cy="341591"/>
            </a:xfrm>
            <a:custGeom>
              <a:avLst/>
              <a:gdLst/>
              <a:ahLst/>
              <a:cxnLst/>
              <a:rect l="l" t="t" r="r" b="b"/>
              <a:pathLst>
                <a:path w="8289" h="4625" extrusionOk="0">
                  <a:moveTo>
                    <a:pt x="1336" y="1"/>
                  </a:moveTo>
                  <a:cubicBezTo>
                    <a:pt x="884" y="1"/>
                    <a:pt x="478" y="311"/>
                    <a:pt x="385" y="770"/>
                  </a:cubicBezTo>
                  <a:lnTo>
                    <a:pt x="108" y="2037"/>
                  </a:lnTo>
                  <a:cubicBezTo>
                    <a:pt x="1" y="2563"/>
                    <a:pt x="331" y="3081"/>
                    <a:pt x="857" y="3188"/>
                  </a:cubicBezTo>
                  <a:lnTo>
                    <a:pt x="7620" y="4624"/>
                  </a:lnTo>
                  <a:lnTo>
                    <a:pt x="8289" y="1457"/>
                  </a:lnTo>
                  <a:lnTo>
                    <a:pt x="1535" y="21"/>
                  </a:lnTo>
                  <a:cubicBezTo>
                    <a:pt x="1469" y="7"/>
                    <a:pt x="1402" y="1"/>
                    <a:pt x="1336" y="1"/>
                  </a:cubicBez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-1418353" y="2476554"/>
              <a:ext cx="134495" cy="251780"/>
            </a:xfrm>
            <a:custGeom>
              <a:avLst/>
              <a:gdLst/>
              <a:ahLst/>
              <a:cxnLst/>
              <a:rect l="l" t="t" r="r" b="b"/>
              <a:pathLst>
                <a:path w="1821" h="3409" extrusionOk="0">
                  <a:moveTo>
                    <a:pt x="670" y="0"/>
                  </a:moveTo>
                  <a:lnTo>
                    <a:pt x="1" y="3167"/>
                  </a:lnTo>
                  <a:lnTo>
                    <a:pt x="1142" y="3408"/>
                  </a:lnTo>
                  <a:lnTo>
                    <a:pt x="1820" y="241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-1895407" y="2435933"/>
              <a:ext cx="380957" cy="182354"/>
            </a:xfrm>
            <a:custGeom>
              <a:avLst/>
              <a:gdLst/>
              <a:ahLst/>
              <a:cxnLst/>
              <a:rect l="l" t="t" r="r" b="b"/>
              <a:pathLst>
                <a:path w="5158" h="2469" extrusionOk="0">
                  <a:moveTo>
                    <a:pt x="852" y="0"/>
                  </a:moveTo>
                  <a:cubicBezTo>
                    <a:pt x="515" y="0"/>
                    <a:pt x="213" y="234"/>
                    <a:pt x="135" y="577"/>
                  </a:cubicBezTo>
                  <a:lnTo>
                    <a:pt x="81" y="845"/>
                  </a:lnTo>
                  <a:cubicBezTo>
                    <a:pt x="1" y="1237"/>
                    <a:pt x="251" y="1621"/>
                    <a:pt x="643" y="1710"/>
                  </a:cubicBezTo>
                  <a:lnTo>
                    <a:pt x="4149" y="2451"/>
                  </a:lnTo>
                  <a:cubicBezTo>
                    <a:pt x="4202" y="2463"/>
                    <a:pt x="4254" y="2468"/>
                    <a:pt x="4306" y="2468"/>
                  </a:cubicBezTo>
                  <a:cubicBezTo>
                    <a:pt x="4641" y="2468"/>
                    <a:pt x="4945" y="2229"/>
                    <a:pt x="5014" y="1889"/>
                  </a:cubicBezTo>
                  <a:lnTo>
                    <a:pt x="5077" y="1630"/>
                  </a:lnTo>
                  <a:cubicBezTo>
                    <a:pt x="5157" y="1237"/>
                    <a:pt x="4907" y="845"/>
                    <a:pt x="4515" y="765"/>
                  </a:cubicBezTo>
                  <a:lnTo>
                    <a:pt x="1000" y="15"/>
                  </a:lnTo>
                  <a:cubicBezTo>
                    <a:pt x="950" y="5"/>
                    <a:pt x="901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-1505284" y="2458090"/>
              <a:ext cx="111377" cy="247201"/>
            </a:xfrm>
            <a:custGeom>
              <a:avLst/>
              <a:gdLst/>
              <a:ahLst/>
              <a:cxnLst/>
              <a:rect l="l" t="t" r="r" b="b"/>
              <a:pathLst>
                <a:path w="1508" h="3347" extrusionOk="0">
                  <a:moveTo>
                    <a:pt x="669" y="1"/>
                  </a:moveTo>
                  <a:lnTo>
                    <a:pt x="0" y="3168"/>
                  </a:lnTo>
                  <a:lnTo>
                    <a:pt x="830" y="3346"/>
                  </a:lnTo>
                  <a:lnTo>
                    <a:pt x="1508" y="179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-1328762" y="2518727"/>
              <a:ext cx="195132" cy="185235"/>
            </a:xfrm>
            <a:custGeom>
              <a:avLst/>
              <a:gdLst/>
              <a:ahLst/>
              <a:cxnLst/>
              <a:rect l="l" t="t" r="r" b="b"/>
              <a:pathLst>
                <a:path w="2642" h="2508" extrusionOk="0">
                  <a:moveTo>
                    <a:pt x="536" y="0"/>
                  </a:moveTo>
                  <a:lnTo>
                    <a:pt x="1" y="2507"/>
                  </a:lnTo>
                  <a:lnTo>
                    <a:pt x="2490" y="2106"/>
                  </a:lnTo>
                  <a:lnTo>
                    <a:pt x="2641" y="1383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9"/>
          <p:cNvGrpSpPr/>
          <p:nvPr/>
        </p:nvGrpSpPr>
        <p:grpSpPr>
          <a:xfrm rot="5236468">
            <a:off x="6670337" y="100420"/>
            <a:ext cx="1165487" cy="377873"/>
            <a:chOff x="-1760999" y="1531077"/>
            <a:chExt cx="829653" cy="268989"/>
          </a:xfrm>
        </p:grpSpPr>
        <p:sp>
          <p:nvSpPr>
            <p:cNvPr id="223" name="Google Shape;223;p9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9"/>
          <p:cNvGrpSpPr/>
          <p:nvPr/>
        </p:nvGrpSpPr>
        <p:grpSpPr>
          <a:xfrm rot="-8557805">
            <a:off x="5515649" y="-396425"/>
            <a:ext cx="671227" cy="1105257"/>
            <a:chOff x="-950547" y="820788"/>
            <a:chExt cx="477785" cy="786731"/>
          </a:xfrm>
        </p:grpSpPr>
        <p:sp>
          <p:nvSpPr>
            <p:cNvPr id="229" name="Google Shape;229;p9"/>
            <p:cNvSpPr/>
            <p:nvPr/>
          </p:nvSpPr>
          <p:spPr>
            <a:xfrm>
              <a:off x="-920929" y="1002625"/>
              <a:ext cx="448167" cy="604893"/>
            </a:xfrm>
            <a:custGeom>
              <a:avLst/>
              <a:gdLst/>
              <a:ahLst/>
              <a:cxnLst/>
              <a:rect l="l" t="t" r="r" b="b"/>
              <a:pathLst>
                <a:path w="6068" h="8190" extrusionOk="0">
                  <a:moveTo>
                    <a:pt x="2936" y="1"/>
                  </a:moveTo>
                  <a:lnTo>
                    <a:pt x="1" y="1357"/>
                  </a:lnTo>
                  <a:lnTo>
                    <a:pt x="2900" y="7628"/>
                  </a:lnTo>
                  <a:cubicBezTo>
                    <a:pt x="3063" y="7980"/>
                    <a:pt x="3417" y="8189"/>
                    <a:pt x="3787" y="8189"/>
                  </a:cubicBezTo>
                  <a:cubicBezTo>
                    <a:pt x="3923" y="8189"/>
                    <a:pt x="4062" y="8161"/>
                    <a:pt x="4194" y="8101"/>
                  </a:cubicBezTo>
                  <a:lnTo>
                    <a:pt x="5362" y="7557"/>
                  </a:lnTo>
                  <a:cubicBezTo>
                    <a:pt x="5853" y="7334"/>
                    <a:pt x="6067" y="6754"/>
                    <a:pt x="5835" y="6263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-950547" y="939403"/>
              <a:ext cx="253701" cy="179252"/>
            </a:xfrm>
            <a:custGeom>
              <a:avLst/>
              <a:gdLst/>
              <a:ahLst/>
              <a:cxnLst/>
              <a:rect l="l" t="t" r="r" b="b"/>
              <a:pathLst>
                <a:path w="3435" h="2427" extrusionOk="0">
                  <a:moveTo>
                    <a:pt x="2944" y="0"/>
                  </a:moveTo>
                  <a:lnTo>
                    <a:pt x="0" y="1365"/>
                  </a:lnTo>
                  <a:lnTo>
                    <a:pt x="500" y="2427"/>
                  </a:lnTo>
                  <a:lnTo>
                    <a:pt x="3435" y="1071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-797659" y="1179367"/>
              <a:ext cx="252371" cy="356732"/>
            </a:xfrm>
            <a:custGeom>
              <a:avLst/>
              <a:gdLst/>
              <a:ahLst/>
              <a:cxnLst/>
              <a:rect l="l" t="t" r="r" b="b"/>
              <a:pathLst>
                <a:path w="3417" h="4830" extrusionOk="0">
                  <a:moveTo>
                    <a:pt x="1080" y="1"/>
                  </a:moveTo>
                  <a:cubicBezTo>
                    <a:pt x="975" y="1"/>
                    <a:pt x="868" y="23"/>
                    <a:pt x="767" y="70"/>
                  </a:cubicBezTo>
                  <a:lnTo>
                    <a:pt x="526" y="177"/>
                  </a:lnTo>
                  <a:cubicBezTo>
                    <a:pt x="161" y="346"/>
                    <a:pt x="0" y="783"/>
                    <a:pt x="170" y="1149"/>
                  </a:cubicBezTo>
                  <a:lnTo>
                    <a:pt x="1677" y="4405"/>
                  </a:lnTo>
                  <a:cubicBezTo>
                    <a:pt x="1801" y="4672"/>
                    <a:pt x="2067" y="4830"/>
                    <a:pt x="2344" y="4830"/>
                  </a:cubicBezTo>
                  <a:cubicBezTo>
                    <a:pt x="2446" y="4830"/>
                    <a:pt x="2551" y="4808"/>
                    <a:pt x="2650" y="4762"/>
                  </a:cubicBezTo>
                  <a:lnTo>
                    <a:pt x="2891" y="4646"/>
                  </a:lnTo>
                  <a:cubicBezTo>
                    <a:pt x="3256" y="4477"/>
                    <a:pt x="3417" y="4040"/>
                    <a:pt x="3247" y="3674"/>
                  </a:cubicBezTo>
                  <a:lnTo>
                    <a:pt x="1740" y="418"/>
                  </a:lnTo>
                  <a:cubicBezTo>
                    <a:pt x="1617" y="153"/>
                    <a:pt x="1354" y="1"/>
                    <a:pt x="1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-903129" y="1041475"/>
              <a:ext cx="243877" cy="158203"/>
            </a:xfrm>
            <a:custGeom>
              <a:avLst/>
              <a:gdLst/>
              <a:ahLst/>
              <a:cxnLst/>
              <a:rect l="l" t="t" r="r" b="b"/>
              <a:pathLst>
                <a:path w="3302" h="2142" extrusionOk="0">
                  <a:moveTo>
                    <a:pt x="2945" y="1"/>
                  </a:moveTo>
                  <a:lnTo>
                    <a:pt x="1" y="1366"/>
                  </a:lnTo>
                  <a:lnTo>
                    <a:pt x="358" y="2142"/>
                  </a:lnTo>
                  <a:lnTo>
                    <a:pt x="3302" y="777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-939320" y="820788"/>
              <a:ext cx="183905" cy="208943"/>
            </a:xfrm>
            <a:custGeom>
              <a:avLst/>
              <a:gdLst/>
              <a:ahLst/>
              <a:cxnLst/>
              <a:rect l="l" t="t" r="r" b="b"/>
              <a:pathLst>
                <a:path w="2490" h="2829" extrusionOk="0">
                  <a:moveTo>
                    <a:pt x="678" y="0"/>
                  </a:moveTo>
                  <a:lnTo>
                    <a:pt x="0" y="313"/>
                  </a:lnTo>
                  <a:lnTo>
                    <a:pt x="161" y="2828"/>
                  </a:lnTo>
                  <a:lnTo>
                    <a:pt x="2489" y="1749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9"/>
          <p:cNvSpPr/>
          <p:nvPr/>
        </p:nvSpPr>
        <p:spPr>
          <a:xfrm rot="-5400000">
            <a:off x="366419" y="2705163"/>
            <a:ext cx="1681583" cy="3474428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 rot="-393327">
            <a:off x="6573694" y="546704"/>
            <a:ext cx="2978091" cy="4664374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 rot="-5400000">
            <a:off x="2144901" y="-1281298"/>
            <a:ext cx="1441909" cy="4004526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2690900" y="1411288"/>
            <a:ext cx="37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2834938" y="2050413"/>
            <a:ext cx="34743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3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267" name="Google Shape;267;p13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13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13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13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13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13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13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3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3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3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3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3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3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3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3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2" name="Google Shape;282;p13"/>
          <p:cNvGrpSpPr/>
          <p:nvPr/>
        </p:nvGrpSpPr>
        <p:grpSpPr>
          <a:xfrm rot="-9031910">
            <a:off x="4489969" y="4371034"/>
            <a:ext cx="711894" cy="1081165"/>
            <a:chOff x="-876762" y="1902065"/>
            <a:chExt cx="506742" cy="769597"/>
          </a:xfrm>
        </p:grpSpPr>
        <p:sp>
          <p:nvSpPr>
            <p:cNvPr id="283" name="Google Shape;283;p13"/>
            <p:cNvSpPr/>
            <p:nvPr/>
          </p:nvSpPr>
          <p:spPr>
            <a:xfrm>
              <a:off x="-876762" y="1902065"/>
              <a:ext cx="472466" cy="600240"/>
            </a:xfrm>
            <a:custGeom>
              <a:avLst/>
              <a:gdLst/>
              <a:ahLst/>
              <a:cxnLst/>
              <a:rect l="l" t="t" r="r" b="b"/>
              <a:pathLst>
                <a:path w="6397" h="8127" extrusionOk="0">
                  <a:moveTo>
                    <a:pt x="2247" y="1"/>
                  </a:moveTo>
                  <a:cubicBezTo>
                    <a:pt x="2090" y="1"/>
                    <a:pt x="1932" y="38"/>
                    <a:pt x="1785" y="116"/>
                  </a:cubicBezTo>
                  <a:lnTo>
                    <a:pt x="643" y="740"/>
                  </a:lnTo>
                  <a:cubicBezTo>
                    <a:pt x="179" y="990"/>
                    <a:pt x="1" y="1579"/>
                    <a:pt x="259" y="2052"/>
                  </a:cubicBezTo>
                  <a:lnTo>
                    <a:pt x="3551" y="8127"/>
                  </a:lnTo>
                  <a:lnTo>
                    <a:pt x="6397" y="6583"/>
                  </a:lnTo>
                  <a:lnTo>
                    <a:pt x="3105" y="508"/>
                  </a:lnTo>
                  <a:cubicBezTo>
                    <a:pt x="2927" y="183"/>
                    <a:pt x="2592" y="1"/>
                    <a:pt x="2247" y="1"/>
                  </a:cubicBez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-623057" y="2373129"/>
              <a:ext cx="251706" cy="189814"/>
            </a:xfrm>
            <a:custGeom>
              <a:avLst/>
              <a:gdLst/>
              <a:ahLst/>
              <a:cxnLst/>
              <a:rect l="l" t="t" r="r" b="b"/>
              <a:pathLst>
                <a:path w="3408" h="2570" extrusionOk="0">
                  <a:moveTo>
                    <a:pt x="2846" y="0"/>
                  </a:moveTo>
                  <a:lnTo>
                    <a:pt x="0" y="1544"/>
                  </a:lnTo>
                  <a:lnTo>
                    <a:pt x="562" y="2570"/>
                  </a:lnTo>
                  <a:lnTo>
                    <a:pt x="3408" y="1026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-802977" y="1974815"/>
              <a:ext cx="266921" cy="350380"/>
            </a:xfrm>
            <a:custGeom>
              <a:avLst/>
              <a:gdLst/>
              <a:ahLst/>
              <a:cxnLst/>
              <a:rect l="l" t="t" r="r" b="b"/>
              <a:pathLst>
                <a:path w="3614" h="4744" extrusionOk="0">
                  <a:moveTo>
                    <a:pt x="1066" y="0"/>
                  </a:moveTo>
                  <a:cubicBezTo>
                    <a:pt x="950" y="0"/>
                    <a:pt x="833" y="28"/>
                    <a:pt x="723" y="85"/>
                  </a:cubicBezTo>
                  <a:lnTo>
                    <a:pt x="482" y="219"/>
                  </a:lnTo>
                  <a:cubicBezTo>
                    <a:pt x="135" y="406"/>
                    <a:pt x="1" y="852"/>
                    <a:pt x="188" y="1209"/>
                  </a:cubicBezTo>
                  <a:lnTo>
                    <a:pt x="1901" y="4358"/>
                  </a:lnTo>
                  <a:cubicBezTo>
                    <a:pt x="2036" y="4603"/>
                    <a:pt x="2284" y="4743"/>
                    <a:pt x="2542" y="4743"/>
                  </a:cubicBezTo>
                  <a:cubicBezTo>
                    <a:pt x="2660" y="4743"/>
                    <a:pt x="2779" y="4714"/>
                    <a:pt x="2891" y="4653"/>
                  </a:cubicBezTo>
                  <a:lnTo>
                    <a:pt x="3123" y="4528"/>
                  </a:lnTo>
                  <a:cubicBezTo>
                    <a:pt x="3480" y="4332"/>
                    <a:pt x="3614" y="3886"/>
                    <a:pt x="3417" y="3538"/>
                  </a:cubicBezTo>
                  <a:lnTo>
                    <a:pt x="1714" y="380"/>
                  </a:lnTo>
                  <a:cubicBezTo>
                    <a:pt x="1578" y="139"/>
                    <a:pt x="1326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-665230" y="2294692"/>
              <a:ext cx="240554" cy="169429"/>
            </a:xfrm>
            <a:custGeom>
              <a:avLst/>
              <a:gdLst/>
              <a:ahLst/>
              <a:cxnLst/>
              <a:rect l="l" t="t" r="r" b="b"/>
              <a:pathLst>
                <a:path w="3257" h="2294" extrusionOk="0">
                  <a:moveTo>
                    <a:pt x="2846" y="1"/>
                  </a:moveTo>
                  <a:lnTo>
                    <a:pt x="0" y="1544"/>
                  </a:lnTo>
                  <a:lnTo>
                    <a:pt x="402" y="2293"/>
                  </a:lnTo>
                  <a:lnTo>
                    <a:pt x="3256" y="750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-559834" y="2460724"/>
              <a:ext cx="189814" cy="210937"/>
            </a:xfrm>
            <a:custGeom>
              <a:avLst/>
              <a:gdLst/>
              <a:ahLst/>
              <a:cxnLst/>
              <a:rect l="l" t="t" r="r" b="b"/>
              <a:pathLst>
                <a:path w="2570" h="2856" extrusionOk="0">
                  <a:moveTo>
                    <a:pt x="2258" y="1"/>
                  </a:moveTo>
                  <a:lnTo>
                    <a:pt x="1" y="1223"/>
                  </a:lnTo>
                  <a:lnTo>
                    <a:pt x="1919" y="2855"/>
                  </a:lnTo>
                  <a:lnTo>
                    <a:pt x="2570" y="2499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3"/>
          <p:cNvGrpSpPr/>
          <p:nvPr/>
        </p:nvGrpSpPr>
        <p:grpSpPr>
          <a:xfrm rot="5248713">
            <a:off x="3201740" y="4764910"/>
            <a:ext cx="1131110" cy="633200"/>
            <a:chOff x="-184278" y="2226764"/>
            <a:chExt cx="805198" cy="450753"/>
          </a:xfrm>
        </p:grpSpPr>
        <p:sp>
          <p:nvSpPr>
            <p:cNvPr id="289" name="Google Shape;289;p13"/>
            <p:cNvSpPr/>
            <p:nvPr/>
          </p:nvSpPr>
          <p:spPr>
            <a:xfrm>
              <a:off x="4136" y="2226764"/>
              <a:ext cx="616784" cy="423720"/>
            </a:xfrm>
            <a:custGeom>
              <a:avLst/>
              <a:gdLst/>
              <a:ahLst/>
              <a:cxnLst/>
              <a:rect l="l" t="t" r="r" b="b"/>
              <a:pathLst>
                <a:path w="8351" h="5737" extrusionOk="0">
                  <a:moveTo>
                    <a:pt x="6751" y="1"/>
                  </a:moveTo>
                  <a:cubicBezTo>
                    <a:pt x="6624" y="1"/>
                    <a:pt x="6495" y="27"/>
                    <a:pt x="6370" y="81"/>
                  </a:cubicBezTo>
                  <a:lnTo>
                    <a:pt x="1" y="2748"/>
                  </a:lnTo>
                  <a:lnTo>
                    <a:pt x="1250" y="5737"/>
                  </a:lnTo>
                  <a:lnTo>
                    <a:pt x="7619" y="3060"/>
                  </a:lnTo>
                  <a:cubicBezTo>
                    <a:pt x="8119" y="2855"/>
                    <a:pt x="8351" y="2284"/>
                    <a:pt x="8146" y="1794"/>
                  </a:cubicBezTo>
                  <a:lnTo>
                    <a:pt x="7637" y="598"/>
                  </a:lnTo>
                  <a:cubicBezTo>
                    <a:pt x="7484" y="225"/>
                    <a:pt x="7126" y="1"/>
                    <a:pt x="6751" y="1"/>
                  </a:cubicBez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-59752" y="2423078"/>
              <a:ext cx="172679" cy="254439"/>
            </a:xfrm>
            <a:custGeom>
              <a:avLst/>
              <a:gdLst/>
              <a:ahLst/>
              <a:cxnLst/>
              <a:rect l="l" t="t" r="r" b="b"/>
              <a:pathLst>
                <a:path w="2338" h="3445" extrusionOk="0">
                  <a:moveTo>
                    <a:pt x="1080" y="1"/>
                  </a:moveTo>
                  <a:lnTo>
                    <a:pt x="1" y="456"/>
                  </a:lnTo>
                  <a:lnTo>
                    <a:pt x="1249" y="3444"/>
                  </a:lnTo>
                  <a:lnTo>
                    <a:pt x="2338" y="298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172830" y="2295821"/>
              <a:ext cx="374310" cy="228589"/>
            </a:xfrm>
            <a:custGeom>
              <a:avLst/>
              <a:gdLst/>
              <a:ahLst/>
              <a:cxnLst/>
              <a:rect l="l" t="t" r="r" b="b"/>
              <a:pathLst>
                <a:path w="5068" h="3095" extrusionOk="0">
                  <a:moveTo>
                    <a:pt x="4137" y="0"/>
                  </a:moveTo>
                  <a:cubicBezTo>
                    <a:pt x="4043" y="0"/>
                    <a:pt x="3947" y="18"/>
                    <a:pt x="3855" y="56"/>
                  </a:cubicBezTo>
                  <a:lnTo>
                    <a:pt x="545" y="1447"/>
                  </a:lnTo>
                  <a:cubicBezTo>
                    <a:pt x="179" y="1599"/>
                    <a:pt x="1" y="2027"/>
                    <a:pt x="161" y="2402"/>
                  </a:cubicBezTo>
                  <a:lnTo>
                    <a:pt x="259" y="2652"/>
                  </a:lnTo>
                  <a:cubicBezTo>
                    <a:pt x="380" y="2926"/>
                    <a:pt x="650" y="3094"/>
                    <a:pt x="932" y="3094"/>
                  </a:cubicBezTo>
                  <a:cubicBezTo>
                    <a:pt x="1026" y="3094"/>
                    <a:pt x="1122" y="3076"/>
                    <a:pt x="1214" y="3035"/>
                  </a:cubicBezTo>
                  <a:lnTo>
                    <a:pt x="4524" y="1652"/>
                  </a:lnTo>
                  <a:cubicBezTo>
                    <a:pt x="4898" y="1492"/>
                    <a:pt x="5068" y="1064"/>
                    <a:pt x="4916" y="698"/>
                  </a:cubicBezTo>
                  <a:lnTo>
                    <a:pt x="4809" y="448"/>
                  </a:lnTo>
                  <a:cubicBezTo>
                    <a:pt x="4695" y="166"/>
                    <a:pt x="4424" y="0"/>
                    <a:pt x="4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43724" y="2388808"/>
              <a:ext cx="150965" cy="245207"/>
            </a:xfrm>
            <a:custGeom>
              <a:avLst/>
              <a:gdLst/>
              <a:ahLst/>
              <a:cxnLst/>
              <a:rect l="l" t="t" r="r" b="b"/>
              <a:pathLst>
                <a:path w="2044" h="3320" extrusionOk="0">
                  <a:moveTo>
                    <a:pt x="794" y="1"/>
                  </a:moveTo>
                  <a:lnTo>
                    <a:pt x="0" y="331"/>
                  </a:lnTo>
                  <a:lnTo>
                    <a:pt x="1258" y="3320"/>
                  </a:lnTo>
                  <a:lnTo>
                    <a:pt x="2043" y="298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-184278" y="2479801"/>
              <a:ext cx="207613" cy="179917"/>
            </a:xfrm>
            <a:custGeom>
              <a:avLst/>
              <a:gdLst/>
              <a:ahLst/>
              <a:cxnLst/>
              <a:rect l="l" t="t" r="r" b="b"/>
              <a:pathLst>
                <a:path w="2811" h="2436" extrusionOk="0">
                  <a:moveTo>
                    <a:pt x="1820" y="0"/>
                  </a:moveTo>
                  <a:lnTo>
                    <a:pt x="0" y="1749"/>
                  </a:lnTo>
                  <a:lnTo>
                    <a:pt x="295" y="2435"/>
                  </a:lnTo>
                  <a:lnTo>
                    <a:pt x="2811" y="2364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13"/>
          <p:cNvGrpSpPr/>
          <p:nvPr/>
        </p:nvGrpSpPr>
        <p:grpSpPr>
          <a:xfrm rot="-4949399">
            <a:off x="3730837" y="4796666"/>
            <a:ext cx="1165455" cy="377862"/>
            <a:chOff x="-1760999" y="1531077"/>
            <a:chExt cx="829653" cy="268989"/>
          </a:xfrm>
        </p:grpSpPr>
        <p:sp>
          <p:nvSpPr>
            <p:cNvPr id="295" name="Google Shape;295;p1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13"/>
          <p:cNvGrpSpPr/>
          <p:nvPr/>
        </p:nvGrpSpPr>
        <p:grpSpPr>
          <a:xfrm rot="2856303">
            <a:off x="4942825" y="4570409"/>
            <a:ext cx="671214" cy="1105236"/>
            <a:chOff x="-950547" y="820788"/>
            <a:chExt cx="477785" cy="786731"/>
          </a:xfrm>
        </p:grpSpPr>
        <p:sp>
          <p:nvSpPr>
            <p:cNvPr id="301" name="Google Shape;301;p13"/>
            <p:cNvSpPr/>
            <p:nvPr/>
          </p:nvSpPr>
          <p:spPr>
            <a:xfrm>
              <a:off x="-920929" y="1002625"/>
              <a:ext cx="448167" cy="604893"/>
            </a:xfrm>
            <a:custGeom>
              <a:avLst/>
              <a:gdLst/>
              <a:ahLst/>
              <a:cxnLst/>
              <a:rect l="l" t="t" r="r" b="b"/>
              <a:pathLst>
                <a:path w="6068" h="8190" extrusionOk="0">
                  <a:moveTo>
                    <a:pt x="2936" y="1"/>
                  </a:moveTo>
                  <a:lnTo>
                    <a:pt x="1" y="1357"/>
                  </a:lnTo>
                  <a:lnTo>
                    <a:pt x="2900" y="7628"/>
                  </a:lnTo>
                  <a:cubicBezTo>
                    <a:pt x="3063" y="7980"/>
                    <a:pt x="3417" y="8189"/>
                    <a:pt x="3787" y="8189"/>
                  </a:cubicBezTo>
                  <a:cubicBezTo>
                    <a:pt x="3923" y="8189"/>
                    <a:pt x="4062" y="8161"/>
                    <a:pt x="4194" y="8101"/>
                  </a:cubicBezTo>
                  <a:lnTo>
                    <a:pt x="5362" y="7557"/>
                  </a:lnTo>
                  <a:cubicBezTo>
                    <a:pt x="5853" y="7334"/>
                    <a:pt x="6067" y="6754"/>
                    <a:pt x="5835" y="6263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-950547" y="939403"/>
              <a:ext cx="253701" cy="179252"/>
            </a:xfrm>
            <a:custGeom>
              <a:avLst/>
              <a:gdLst/>
              <a:ahLst/>
              <a:cxnLst/>
              <a:rect l="l" t="t" r="r" b="b"/>
              <a:pathLst>
                <a:path w="3435" h="2427" extrusionOk="0">
                  <a:moveTo>
                    <a:pt x="2944" y="0"/>
                  </a:moveTo>
                  <a:lnTo>
                    <a:pt x="0" y="1365"/>
                  </a:lnTo>
                  <a:lnTo>
                    <a:pt x="500" y="2427"/>
                  </a:lnTo>
                  <a:lnTo>
                    <a:pt x="3435" y="1071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797659" y="1179367"/>
              <a:ext cx="252371" cy="356732"/>
            </a:xfrm>
            <a:custGeom>
              <a:avLst/>
              <a:gdLst/>
              <a:ahLst/>
              <a:cxnLst/>
              <a:rect l="l" t="t" r="r" b="b"/>
              <a:pathLst>
                <a:path w="3417" h="4830" extrusionOk="0">
                  <a:moveTo>
                    <a:pt x="1080" y="1"/>
                  </a:moveTo>
                  <a:cubicBezTo>
                    <a:pt x="975" y="1"/>
                    <a:pt x="868" y="23"/>
                    <a:pt x="767" y="70"/>
                  </a:cubicBezTo>
                  <a:lnTo>
                    <a:pt x="526" y="177"/>
                  </a:lnTo>
                  <a:cubicBezTo>
                    <a:pt x="161" y="346"/>
                    <a:pt x="0" y="783"/>
                    <a:pt x="170" y="1149"/>
                  </a:cubicBezTo>
                  <a:lnTo>
                    <a:pt x="1677" y="4405"/>
                  </a:lnTo>
                  <a:cubicBezTo>
                    <a:pt x="1801" y="4672"/>
                    <a:pt x="2067" y="4830"/>
                    <a:pt x="2344" y="4830"/>
                  </a:cubicBezTo>
                  <a:cubicBezTo>
                    <a:pt x="2446" y="4830"/>
                    <a:pt x="2551" y="4808"/>
                    <a:pt x="2650" y="4762"/>
                  </a:cubicBezTo>
                  <a:lnTo>
                    <a:pt x="2891" y="4646"/>
                  </a:lnTo>
                  <a:cubicBezTo>
                    <a:pt x="3256" y="4477"/>
                    <a:pt x="3417" y="4040"/>
                    <a:pt x="3247" y="3674"/>
                  </a:cubicBezTo>
                  <a:lnTo>
                    <a:pt x="1740" y="418"/>
                  </a:lnTo>
                  <a:cubicBezTo>
                    <a:pt x="1617" y="153"/>
                    <a:pt x="1354" y="1"/>
                    <a:pt x="1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-903129" y="1041475"/>
              <a:ext cx="243877" cy="158203"/>
            </a:xfrm>
            <a:custGeom>
              <a:avLst/>
              <a:gdLst/>
              <a:ahLst/>
              <a:cxnLst/>
              <a:rect l="l" t="t" r="r" b="b"/>
              <a:pathLst>
                <a:path w="3302" h="2142" extrusionOk="0">
                  <a:moveTo>
                    <a:pt x="2945" y="1"/>
                  </a:moveTo>
                  <a:lnTo>
                    <a:pt x="1" y="1366"/>
                  </a:lnTo>
                  <a:lnTo>
                    <a:pt x="358" y="2142"/>
                  </a:lnTo>
                  <a:lnTo>
                    <a:pt x="3302" y="777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-939320" y="820788"/>
              <a:ext cx="183905" cy="208943"/>
            </a:xfrm>
            <a:custGeom>
              <a:avLst/>
              <a:gdLst/>
              <a:ahLst/>
              <a:cxnLst/>
              <a:rect l="l" t="t" r="r" b="b"/>
              <a:pathLst>
                <a:path w="2490" h="2829" extrusionOk="0">
                  <a:moveTo>
                    <a:pt x="678" y="0"/>
                  </a:moveTo>
                  <a:lnTo>
                    <a:pt x="0" y="313"/>
                  </a:lnTo>
                  <a:lnTo>
                    <a:pt x="161" y="2828"/>
                  </a:lnTo>
                  <a:lnTo>
                    <a:pt x="2489" y="1749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3"/>
          <p:cNvSpPr/>
          <p:nvPr/>
        </p:nvSpPr>
        <p:spPr>
          <a:xfrm rot="2392388">
            <a:off x="-222631" y="4240195"/>
            <a:ext cx="2460532" cy="2264989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"/>
          <p:cNvSpPr/>
          <p:nvPr/>
        </p:nvSpPr>
        <p:spPr>
          <a:xfrm rot="-3939852">
            <a:off x="-160289" y="-1890665"/>
            <a:ext cx="2786306" cy="3812829"/>
          </a:xfrm>
          <a:custGeom>
            <a:avLst/>
            <a:gdLst/>
            <a:ahLst/>
            <a:cxnLst/>
            <a:rect l="l" t="t" r="r" b="b"/>
            <a:pathLst>
              <a:path w="2088" h="2713" extrusionOk="0">
                <a:moveTo>
                  <a:pt x="420" y="0"/>
                </a:moveTo>
                <a:lnTo>
                  <a:pt x="0" y="1294"/>
                </a:lnTo>
                <a:lnTo>
                  <a:pt x="2088" y="2712"/>
                </a:lnTo>
                <a:lnTo>
                  <a:pt x="4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3"/>
          <p:cNvSpPr/>
          <p:nvPr/>
        </p:nvSpPr>
        <p:spPr>
          <a:xfrm rot="-1596594">
            <a:off x="7291658" y="-584222"/>
            <a:ext cx="2391760" cy="2151632"/>
          </a:xfrm>
          <a:custGeom>
            <a:avLst/>
            <a:gdLst/>
            <a:ahLst/>
            <a:cxnLst/>
            <a:rect l="l" t="t" r="r" b="b"/>
            <a:pathLst>
              <a:path w="2650" h="1589" extrusionOk="0">
                <a:moveTo>
                  <a:pt x="0" y="0"/>
                </a:moveTo>
                <a:lnTo>
                  <a:pt x="1990" y="1588"/>
                </a:lnTo>
                <a:lnTo>
                  <a:pt x="2650" y="4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3"/>
          <p:cNvSpPr/>
          <p:nvPr/>
        </p:nvSpPr>
        <p:spPr>
          <a:xfrm rot="1650757">
            <a:off x="6948772" y="4090588"/>
            <a:ext cx="2840537" cy="1981831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2"/>
          </p:nvPr>
        </p:nvSpPr>
        <p:spPr>
          <a:xfrm>
            <a:off x="879125" y="16574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"/>
          </p:nvPr>
        </p:nvSpPr>
        <p:spPr>
          <a:xfrm>
            <a:off x="879125" y="22439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/>
          </p:nvPr>
        </p:nvSpPr>
        <p:spPr>
          <a:xfrm>
            <a:off x="5959369" y="16574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5959369" y="22439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879125" y="311863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6"/>
          </p:nvPr>
        </p:nvSpPr>
        <p:spPr>
          <a:xfrm>
            <a:off x="879125" y="37051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7"/>
          </p:nvPr>
        </p:nvSpPr>
        <p:spPr>
          <a:xfrm>
            <a:off x="5959369" y="311863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8"/>
          </p:nvPr>
        </p:nvSpPr>
        <p:spPr>
          <a:xfrm>
            <a:off x="5959369" y="37051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204175" y="1772175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90891" y="1772175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 hasCustomPrompt="1"/>
          </p:nvPr>
        </p:nvSpPr>
        <p:spPr>
          <a:xfrm>
            <a:off x="3204175" y="3233400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4790891" y="3233400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6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387" name="Google Shape;387;p16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6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6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16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16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16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16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16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16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16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16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16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16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16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16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02" name="Google Shape;402;p16"/>
          <p:cNvSpPr/>
          <p:nvPr/>
        </p:nvSpPr>
        <p:spPr>
          <a:xfrm rot="580744">
            <a:off x="2606886" y="-2151084"/>
            <a:ext cx="11827740" cy="7819598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/>
          </p:nvPr>
        </p:nvSpPr>
        <p:spPr>
          <a:xfrm>
            <a:off x="4495800" y="2245200"/>
            <a:ext cx="3935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4" name="Google Shape;404;p16"/>
          <p:cNvSpPr txBox="1">
            <a:spLocks noGrp="1"/>
          </p:cNvSpPr>
          <p:nvPr>
            <p:ph type="title" idx="2" hasCustomPrompt="1"/>
          </p:nvPr>
        </p:nvSpPr>
        <p:spPr>
          <a:xfrm>
            <a:off x="7315500" y="1432175"/>
            <a:ext cx="111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5" name="Google Shape;405;p16"/>
          <p:cNvSpPr txBox="1">
            <a:spLocks noGrp="1"/>
          </p:cNvSpPr>
          <p:nvPr>
            <p:ph type="subTitle" idx="1"/>
          </p:nvPr>
        </p:nvSpPr>
        <p:spPr>
          <a:xfrm>
            <a:off x="4495800" y="2997925"/>
            <a:ext cx="39351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17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408" name="Google Shape;408;p17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7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7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7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7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7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7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7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7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7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7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7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7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7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7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17"/>
          <p:cNvSpPr/>
          <p:nvPr/>
        </p:nvSpPr>
        <p:spPr>
          <a:xfrm rot="580744">
            <a:off x="-103189" y="-786509"/>
            <a:ext cx="11827740" cy="7819598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7"/>
          <p:cNvSpPr txBox="1">
            <a:spLocks noGrp="1"/>
          </p:cNvSpPr>
          <p:nvPr>
            <p:ph type="title"/>
          </p:nvPr>
        </p:nvSpPr>
        <p:spPr>
          <a:xfrm>
            <a:off x="2038200" y="22452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title" idx="2" hasCustomPrompt="1"/>
          </p:nvPr>
        </p:nvSpPr>
        <p:spPr>
          <a:xfrm>
            <a:off x="4014300" y="1432175"/>
            <a:ext cx="111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26" name="Google Shape;426;p17"/>
          <p:cNvSpPr txBox="1">
            <a:spLocks noGrp="1"/>
          </p:cNvSpPr>
          <p:nvPr>
            <p:ph type="subTitle" idx="1"/>
          </p:nvPr>
        </p:nvSpPr>
        <p:spPr>
          <a:xfrm>
            <a:off x="2038200" y="2997925"/>
            <a:ext cx="50676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8" r:id="rId6"/>
    <p:sldLayoutId id="2147483659" r:id="rId7"/>
    <p:sldLayoutId id="2147483662" r:id="rId8"/>
    <p:sldLayoutId id="2147483663" r:id="rId9"/>
    <p:sldLayoutId id="2147483668" r:id="rId10"/>
    <p:sldLayoutId id="2147483675" r:id="rId11"/>
    <p:sldLayoutId id="2147483676" r:id="rId12"/>
    <p:sldLayoutId id="2147483678" r:id="rId13"/>
    <p:sldLayoutId id="2147483679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B94E10-9CC5-42A8-B40D-B4B3510B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951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librariesmagazine.org/2021/11/01/the-necessity-of-collaboration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9"/>
          <p:cNvSpPr txBox="1">
            <a:spLocks noGrp="1"/>
          </p:cNvSpPr>
          <p:nvPr>
            <p:ph type="ctrTitle"/>
          </p:nvPr>
        </p:nvSpPr>
        <p:spPr>
          <a:xfrm>
            <a:off x="1388926" y="1618265"/>
            <a:ext cx="6339779" cy="21347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en-US" sz="36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分組討論</a:t>
            </a:r>
            <a:r>
              <a:rPr lang="en-US" altLang="zh-TW" sz="36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4) </a:t>
            </a:r>
            <a:r>
              <a:rPr lang="zh-TW" altLang="en-US" sz="36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結盟與合作</a:t>
            </a:r>
            <a:br>
              <a:rPr lang="zh-TW" altLang="en-US" sz="36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談圖資跨域合作</a:t>
            </a:r>
            <a:r>
              <a:rPr lang="en-US" altLang="zh-TW" sz="36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br>
              <a:rPr lang="en-US" altLang="zh-TW" sz="36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以國立中山大學圖書與資訊處為例</a:t>
            </a:r>
            <a:endParaRPr sz="36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8" name="Google Shape;888;p39"/>
          <p:cNvSpPr txBox="1">
            <a:spLocks noGrp="1"/>
          </p:cNvSpPr>
          <p:nvPr>
            <p:ph type="subTitle" idx="1"/>
          </p:nvPr>
        </p:nvSpPr>
        <p:spPr>
          <a:xfrm>
            <a:off x="2307600" y="3660029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國立中山大學圖書與資訊處 賴威光處長 引言</a:t>
            </a:r>
          </a:p>
        </p:txBody>
      </p:sp>
      <p:sp>
        <p:nvSpPr>
          <p:cNvPr id="889" name="Google Shape;889;p39"/>
          <p:cNvSpPr/>
          <p:nvPr/>
        </p:nvSpPr>
        <p:spPr>
          <a:xfrm>
            <a:off x="714269" y="2385492"/>
            <a:ext cx="320930" cy="286558"/>
          </a:xfrm>
          <a:custGeom>
            <a:avLst/>
            <a:gdLst/>
            <a:ahLst/>
            <a:cxnLst/>
            <a:rect l="l" t="t" r="r" b="b"/>
            <a:pathLst>
              <a:path w="1410" h="1259" extrusionOk="0">
                <a:moveTo>
                  <a:pt x="0" y="1"/>
                </a:moveTo>
                <a:lnTo>
                  <a:pt x="0" y="1259"/>
                </a:lnTo>
                <a:lnTo>
                  <a:pt x="1410" y="402"/>
                </a:lnTo>
                <a:lnTo>
                  <a:pt x="0" y="1"/>
                </a:lnTo>
                <a:close/>
              </a:path>
            </a:pathLst>
          </a:custGeom>
          <a:solidFill>
            <a:srgbClr val="F3DF4E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9"/>
          <p:cNvSpPr/>
          <p:nvPr/>
        </p:nvSpPr>
        <p:spPr>
          <a:xfrm>
            <a:off x="1282504" y="3744179"/>
            <a:ext cx="359624" cy="298621"/>
          </a:xfrm>
          <a:custGeom>
            <a:avLst/>
            <a:gdLst/>
            <a:ahLst/>
            <a:cxnLst/>
            <a:rect l="l" t="t" r="r" b="b"/>
            <a:pathLst>
              <a:path w="1580" h="1312" extrusionOk="0">
                <a:moveTo>
                  <a:pt x="1580" y="0"/>
                </a:moveTo>
                <a:lnTo>
                  <a:pt x="1" y="571"/>
                </a:lnTo>
                <a:lnTo>
                  <a:pt x="598" y="1312"/>
                </a:lnTo>
                <a:lnTo>
                  <a:pt x="1580" y="0"/>
                </a:lnTo>
                <a:close/>
              </a:path>
            </a:pathLst>
          </a:custGeom>
          <a:solidFill>
            <a:srgbClr val="F3DF4E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9"/>
          <p:cNvSpPr/>
          <p:nvPr/>
        </p:nvSpPr>
        <p:spPr>
          <a:xfrm>
            <a:off x="968033" y="1466797"/>
            <a:ext cx="386027" cy="329348"/>
          </a:xfrm>
          <a:custGeom>
            <a:avLst/>
            <a:gdLst/>
            <a:ahLst/>
            <a:cxnLst/>
            <a:rect l="l" t="t" r="r" b="b"/>
            <a:pathLst>
              <a:path w="1696" h="1447" extrusionOk="0">
                <a:moveTo>
                  <a:pt x="1045" y="1"/>
                </a:moveTo>
                <a:lnTo>
                  <a:pt x="1" y="724"/>
                </a:lnTo>
                <a:lnTo>
                  <a:pt x="1696" y="1446"/>
                </a:lnTo>
                <a:lnTo>
                  <a:pt x="1045" y="1"/>
                </a:lnTo>
                <a:close/>
              </a:path>
            </a:pathLst>
          </a:custGeom>
          <a:solidFill>
            <a:srgbClr val="F3DF4E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9"/>
          <p:cNvSpPr/>
          <p:nvPr/>
        </p:nvSpPr>
        <p:spPr>
          <a:xfrm>
            <a:off x="7526498" y="1708438"/>
            <a:ext cx="459089" cy="383974"/>
          </a:xfrm>
          <a:custGeom>
            <a:avLst/>
            <a:gdLst/>
            <a:ahLst/>
            <a:cxnLst/>
            <a:rect l="l" t="t" r="r" b="b"/>
            <a:pathLst>
              <a:path w="2017" h="1687" extrusionOk="0">
                <a:moveTo>
                  <a:pt x="1660" y="1"/>
                </a:moveTo>
                <a:lnTo>
                  <a:pt x="1" y="1687"/>
                </a:lnTo>
                <a:lnTo>
                  <a:pt x="2017" y="1259"/>
                </a:lnTo>
                <a:lnTo>
                  <a:pt x="1660" y="1"/>
                </a:lnTo>
                <a:close/>
              </a:path>
            </a:pathLst>
          </a:custGeom>
          <a:solidFill>
            <a:srgbClr val="F3DF4E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9"/>
          <p:cNvSpPr/>
          <p:nvPr/>
        </p:nvSpPr>
        <p:spPr>
          <a:xfrm rot="870134">
            <a:off x="7678317" y="3077484"/>
            <a:ext cx="469331" cy="241719"/>
          </a:xfrm>
          <a:custGeom>
            <a:avLst/>
            <a:gdLst/>
            <a:ahLst/>
            <a:cxnLst/>
            <a:rect l="l" t="t" r="r" b="b"/>
            <a:pathLst>
              <a:path w="2062" h="1062" extrusionOk="0">
                <a:moveTo>
                  <a:pt x="2061" y="0"/>
                </a:moveTo>
                <a:lnTo>
                  <a:pt x="0" y="624"/>
                </a:lnTo>
                <a:lnTo>
                  <a:pt x="2061" y="1062"/>
                </a:lnTo>
                <a:lnTo>
                  <a:pt x="2061" y="0"/>
                </a:lnTo>
                <a:close/>
              </a:path>
            </a:pathLst>
          </a:custGeom>
          <a:solidFill>
            <a:srgbClr val="F3DF4E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9"/>
          <p:cNvSpPr/>
          <p:nvPr/>
        </p:nvSpPr>
        <p:spPr>
          <a:xfrm>
            <a:off x="7535727" y="3730230"/>
            <a:ext cx="320930" cy="221462"/>
          </a:xfrm>
          <a:custGeom>
            <a:avLst/>
            <a:gdLst/>
            <a:ahLst/>
            <a:cxnLst/>
            <a:rect l="l" t="t" r="r" b="b"/>
            <a:pathLst>
              <a:path w="1410" h="973" extrusionOk="0">
                <a:moveTo>
                  <a:pt x="0" y="0"/>
                </a:moveTo>
                <a:lnTo>
                  <a:pt x="1106" y="972"/>
                </a:lnTo>
                <a:lnTo>
                  <a:pt x="1410" y="0"/>
                </a:lnTo>
                <a:close/>
              </a:path>
            </a:pathLst>
          </a:custGeom>
          <a:solidFill>
            <a:srgbClr val="F3DF4E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9"/>
          <p:cNvSpPr/>
          <p:nvPr/>
        </p:nvSpPr>
        <p:spPr>
          <a:xfrm>
            <a:off x="405409" y="4604104"/>
            <a:ext cx="540346" cy="402182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rgbClr val="F6A049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9"/>
          <p:cNvSpPr/>
          <p:nvPr/>
        </p:nvSpPr>
        <p:spPr>
          <a:xfrm>
            <a:off x="475478" y="52284"/>
            <a:ext cx="475250" cy="617499"/>
          </a:xfrm>
          <a:custGeom>
            <a:avLst/>
            <a:gdLst/>
            <a:ahLst/>
            <a:cxnLst/>
            <a:rect l="l" t="t" r="r" b="b"/>
            <a:pathLst>
              <a:path w="2088" h="2713" extrusionOk="0">
                <a:moveTo>
                  <a:pt x="420" y="0"/>
                </a:moveTo>
                <a:lnTo>
                  <a:pt x="0" y="1294"/>
                </a:lnTo>
                <a:lnTo>
                  <a:pt x="2088" y="2712"/>
                </a:lnTo>
                <a:lnTo>
                  <a:pt x="420" y="0"/>
                </a:lnTo>
                <a:close/>
              </a:path>
            </a:pathLst>
          </a:custGeom>
          <a:solidFill>
            <a:srgbClr val="54CEEA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39"/>
          <p:cNvSpPr/>
          <p:nvPr/>
        </p:nvSpPr>
        <p:spPr>
          <a:xfrm>
            <a:off x="576910" y="1796145"/>
            <a:ext cx="574943" cy="380105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rgbClr val="54CEEA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39"/>
          <p:cNvSpPr/>
          <p:nvPr/>
        </p:nvSpPr>
        <p:spPr>
          <a:xfrm>
            <a:off x="945297" y="2881306"/>
            <a:ext cx="288609" cy="333445"/>
          </a:xfrm>
          <a:custGeom>
            <a:avLst/>
            <a:gdLst/>
            <a:ahLst/>
            <a:cxnLst/>
            <a:rect l="l" t="t" r="r" b="b"/>
            <a:pathLst>
              <a:path w="1268" h="1465" extrusionOk="0">
                <a:moveTo>
                  <a:pt x="0" y="1"/>
                </a:moveTo>
                <a:lnTo>
                  <a:pt x="0" y="1009"/>
                </a:lnTo>
                <a:lnTo>
                  <a:pt x="1267" y="1464"/>
                </a:lnTo>
                <a:lnTo>
                  <a:pt x="0" y="1"/>
                </a:lnTo>
                <a:close/>
              </a:path>
            </a:pathLst>
          </a:custGeom>
          <a:solidFill>
            <a:srgbClr val="F6A049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9"/>
          <p:cNvSpPr/>
          <p:nvPr/>
        </p:nvSpPr>
        <p:spPr>
          <a:xfrm>
            <a:off x="7249379" y="4440892"/>
            <a:ext cx="603166" cy="361668"/>
          </a:xfrm>
          <a:custGeom>
            <a:avLst/>
            <a:gdLst/>
            <a:ahLst/>
            <a:cxnLst/>
            <a:rect l="l" t="t" r="r" b="b"/>
            <a:pathLst>
              <a:path w="2650" h="1589" extrusionOk="0">
                <a:moveTo>
                  <a:pt x="0" y="0"/>
                </a:moveTo>
                <a:lnTo>
                  <a:pt x="1990" y="1588"/>
                </a:lnTo>
                <a:lnTo>
                  <a:pt x="2650" y="455"/>
                </a:lnTo>
                <a:lnTo>
                  <a:pt x="0" y="0"/>
                </a:lnTo>
                <a:close/>
              </a:path>
            </a:pathLst>
          </a:custGeom>
          <a:solidFill>
            <a:srgbClr val="26E288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9"/>
          <p:cNvSpPr/>
          <p:nvPr/>
        </p:nvSpPr>
        <p:spPr>
          <a:xfrm>
            <a:off x="7852544" y="1149099"/>
            <a:ext cx="396041" cy="276316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9"/>
          <p:cNvSpPr/>
          <p:nvPr/>
        </p:nvSpPr>
        <p:spPr>
          <a:xfrm>
            <a:off x="8109257" y="2571739"/>
            <a:ext cx="266076" cy="24786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rgbClr val="26E288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9"/>
          <p:cNvSpPr/>
          <p:nvPr/>
        </p:nvSpPr>
        <p:spPr>
          <a:xfrm>
            <a:off x="8075841" y="4871301"/>
            <a:ext cx="481395" cy="239898"/>
          </a:xfrm>
          <a:custGeom>
            <a:avLst/>
            <a:gdLst/>
            <a:ahLst/>
            <a:cxnLst/>
            <a:rect l="l" t="t" r="r" b="b"/>
            <a:pathLst>
              <a:path w="2115" h="1054" extrusionOk="0">
                <a:moveTo>
                  <a:pt x="0" y="0"/>
                </a:moveTo>
                <a:lnTo>
                  <a:pt x="1526" y="1053"/>
                </a:lnTo>
                <a:lnTo>
                  <a:pt x="2114" y="455"/>
                </a:lnTo>
                <a:lnTo>
                  <a:pt x="0" y="0"/>
                </a:lnTo>
                <a:close/>
              </a:path>
            </a:pathLst>
          </a:custGeom>
          <a:solidFill>
            <a:srgbClr val="26E288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9"/>
          <p:cNvSpPr/>
          <p:nvPr/>
        </p:nvSpPr>
        <p:spPr>
          <a:xfrm rot="-1269456">
            <a:off x="8232868" y="222862"/>
            <a:ext cx="396042" cy="276315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矩形 2"/>
          <p:cNvSpPr/>
          <p:nvPr/>
        </p:nvSpPr>
        <p:spPr>
          <a:xfrm>
            <a:off x="810777" y="310455"/>
            <a:ext cx="3558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學年度全國大專校院圖書館館長聯席會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23" y="0"/>
            <a:ext cx="1731802" cy="173180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01EC59E-C515-4A29-9BC4-BE48D09B312C}"/>
              </a:ext>
            </a:extLst>
          </p:cNvPr>
          <p:cNvSpPr txBox="1"/>
          <p:nvPr/>
        </p:nvSpPr>
        <p:spPr>
          <a:xfrm>
            <a:off x="8561650" y="4683473"/>
            <a:ext cx="353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55"/>
          <p:cNvSpPr txBox="1">
            <a:spLocks noGrp="1"/>
          </p:cNvSpPr>
          <p:nvPr>
            <p:ph type="title"/>
          </p:nvPr>
        </p:nvSpPr>
        <p:spPr>
          <a:xfrm>
            <a:off x="3861582" y="2245199"/>
            <a:ext cx="4569318" cy="13567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校內外跨單位合作</a:t>
            </a:r>
            <a:b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案例分享</a:t>
            </a:r>
            <a:endParaRPr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71" name="Google Shape;1371;p55"/>
          <p:cNvSpPr txBox="1">
            <a:spLocks noGrp="1"/>
          </p:cNvSpPr>
          <p:nvPr>
            <p:ph type="subTitle" idx="1"/>
          </p:nvPr>
        </p:nvSpPr>
        <p:spPr>
          <a:xfrm>
            <a:off x="4283613" y="3846756"/>
            <a:ext cx="4199672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圖書館策展力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執行力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支援學研行動力</a:t>
            </a:r>
          </a:p>
        </p:txBody>
      </p:sp>
      <p:sp>
        <p:nvSpPr>
          <p:cNvPr id="1372" name="Google Shape;1372;p55"/>
          <p:cNvSpPr txBox="1">
            <a:spLocks noGrp="1"/>
          </p:cNvSpPr>
          <p:nvPr>
            <p:ph type="title" idx="2"/>
          </p:nvPr>
        </p:nvSpPr>
        <p:spPr>
          <a:xfrm>
            <a:off x="7315500" y="1432175"/>
            <a:ext cx="111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373" name="Google Shape;1373;p55"/>
          <p:cNvGrpSpPr/>
          <p:nvPr/>
        </p:nvGrpSpPr>
        <p:grpSpPr>
          <a:xfrm rot="-4162165">
            <a:off x="339130" y="1661640"/>
            <a:ext cx="2761811" cy="895396"/>
            <a:chOff x="-1760999" y="1531077"/>
            <a:chExt cx="829653" cy="268989"/>
          </a:xfrm>
        </p:grpSpPr>
        <p:sp>
          <p:nvSpPr>
            <p:cNvPr id="1374" name="Google Shape;1374;p55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5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5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5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5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9" name="Google Shape;1379;p55"/>
          <p:cNvSpPr/>
          <p:nvPr/>
        </p:nvSpPr>
        <p:spPr>
          <a:xfrm rot="580745">
            <a:off x="1160924" y="4399687"/>
            <a:ext cx="276068" cy="182511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55"/>
          <p:cNvSpPr/>
          <p:nvPr/>
        </p:nvSpPr>
        <p:spPr>
          <a:xfrm rot="10405267">
            <a:off x="270771" y="321501"/>
            <a:ext cx="377203" cy="435803"/>
          </a:xfrm>
          <a:custGeom>
            <a:avLst/>
            <a:gdLst/>
            <a:ahLst/>
            <a:cxnLst/>
            <a:rect l="l" t="t" r="r" b="b"/>
            <a:pathLst>
              <a:path w="1268" h="1465" extrusionOk="0">
                <a:moveTo>
                  <a:pt x="0" y="1"/>
                </a:moveTo>
                <a:lnTo>
                  <a:pt x="0" y="1009"/>
                </a:lnTo>
                <a:lnTo>
                  <a:pt x="1267" y="1464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55"/>
          <p:cNvSpPr/>
          <p:nvPr/>
        </p:nvSpPr>
        <p:spPr>
          <a:xfrm>
            <a:off x="2966123" y="1827681"/>
            <a:ext cx="350001" cy="244211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55"/>
          <p:cNvSpPr/>
          <p:nvPr/>
        </p:nvSpPr>
        <p:spPr>
          <a:xfrm>
            <a:off x="363102" y="3818315"/>
            <a:ext cx="349999" cy="326066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55"/>
          <p:cNvSpPr/>
          <p:nvPr/>
        </p:nvSpPr>
        <p:spPr>
          <a:xfrm rot="1164093">
            <a:off x="2443329" y="252591"/>
            <a:ext cx="302837" cy="404576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55"/>
          <p:cNvSpPr/>
          <p:nvPr/>
        </p:nvSpPr>
        <p:spPr>
          <a:xfrm rot="-9365974">
            <a:off x="1999059" y="3669076"/>
            <a:ext cx="367220" cy="168797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55"/>
          <p:cNvSpPr/>
          <p:nvPr/>
        </p:nvSpPr>
        <p:spPr>
          <a:xfrm rot="6160506">
            <a:off x="260951" y="2150212"/>
            <a:ext cx="396853" cy="295371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55"/>
          <p:cNvSpPr/>
          <p:nvPr/>
        </p:nvSpPr>
        <p:spPr>
          <a:xfrm rot="-2329612">
            <a:off x="4417947" y="434738"/>
            <a:ext cx="260474" cy="178498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55"/>
          <p:cNvSpPr/>
          <p:nvPr/>
        </p:nvSpPr>
        <p:spPr>
          <a:xfrm rot="5997712">
            <a:off x="6269753" y="4585951"/>
            <a:ext cx="302835" cy="404578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55"/>
          <p:cNvSpPr/>
          <p:nvPr/>
        </p:nvSpPr>
        <p:spPr>
          <a:xfrm rot="5836550">
            <a:off x="6628587" y="604176"/>
            <a:ext cx="367217" cy="168796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55"/>
          <p:cNvSpPr/>
          <p:nvPr/>
        </p:nvSpPr>
        <p:spPr>
          <a:xfrm rot="3188678">
            <a:off x="5020997" y="1723413"/>
            <a:ext cx="260473" cy="178499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55"/>
          <p:cNvSpPr/>
          <p:nvPr/>
        </p:nvSpPr>
        <p:spPr>
          <a:xfrm>
            <a:off x="3546344" y="3876717"/>
            <a:ext cx="424651" cy="24422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55"/>
          <p:cNvSpPr/>
          <p:nvPr/>
        </p:nvSpPr>
        <p:spPr>
          <a:xfrm rot="-379960">
            <a:off x="8345248" y="4392278"/>
            <a:ext cx="276071" cy="237787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657FE24-D533-4A4F-84AF-C836C4AB429D}"/>
              </a:ext>
            </a:extLst>
          </p:cNvPr>
          <p:cNvSpPr txBox="1"/>
          <p:nvPr/>
        </p:nvSpPr>
        <p:spPr>
          <a:xfrm>
            <a:off x="8225938" y="478824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</a:t>
            </a:r>
            <a:endParaRPr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8"/>
          <p:cNvSpPr>
            <a:spLocks noGrp="1"/>
          </p:cNvSpPr>
          <p:nvPr>
            <p:ph type="title"/>
          </p:nvPr>
        </p:nvSpPr>
        <p:spPr>
          <a:xfrm>
            <a:off x="6073886" y="497178"/>
            <a:ext cx="2359800" cy="1079700"/>
          </a:xfrm>
        </p:spPr>
        <p:txBody>
          <a:bodyPr/>
          <a:lstStyle/>
          <a:p>
            <a:pPr algn="r"/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美國漢學家跨海贈書</a:t>
            </a:r>
          </a:p>
        </p:txBody>
      </p:sp>
      <p:sp>
        <p:nvSpPr>
          <p:cNvPr id="5" name="副標題 9"/>
          <p:cNvSpPr>
            <a:spLocks noGrp="1"/>
          </p:cNvSpPr>
          <p:nvPr>
            <p:ph type="subTitle" idx="1"/>
          </p:nvPr>
        </p:nvSpPr>
        <p:spPr>
          <a:xfrm>
            <a:off x="4199206" y="1535258"/>
            <a:ext cx="4360985" cy="2481651"/>
          </a:xfrm>
        </p:spPr>
        <p:txBody>
          <a:bodyPr/>
          <a:lstStyle/>
          <a:p>
            <a:pPr marL="342900" algn="l">
              <a:spcBef>
                <a:spcPts val="600"/>
              </a:spcBef>
              <a:buFont typeface="+mj-lt"/>
              <a:buAutoNum type="arabicPeriod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圖書館貢獻圖書處理專業，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年協助本校中文系外籍教師莫加南教授，申請美國漢學家查爾斯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霍納（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Charles Horner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）先生珍藏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年，逾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1,600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冊的中外文漢學圖書，贈送國立中山大學。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algn="l">
              <a:spcBef>
                <a:spcPts val="600"/>
              </a:spcBef>
              <a:buFont typeface="+mj-lt"/>
              <a:buAutoNum type="arabicPeriod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歷經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個月跨海運送，書到館後隨即進行書籍整理、加工、建檔，完成編目，並於上架前舉辦主題展覽，推廣漢學藏書。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901" y="251563"/>
            <a:ext cx="1325315" cy="132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924300"/>
            <a:ext cx="1219200" cy="1219200"/>
          </a:xfrm>
          <a:prstGeom prst="rect">
            <a:avLst/>
          </a:prstGeom>
        </p:spPr>
      </p:pic>
      <p:grpSp>
        <p:nvGrpSpPr>
          <p:cNvPr id="12" name="Google Shape;1004;p45"/>
          <p:cNvGrpSpPr/>
          <p:nvPr/>
        </p:nvGrpSpPr>
        <p:grpSpPr>
          <a:xfrm rot="15926768">
            <a:off x="248750" y="4266912"/>
            <a:ext cx="1383399" cy="600115"/>
            <a:chOff x="-1963948" y="2372267"/>
            <a:chExt cx="830317" cy="356067"/>
          </a:xfrm>
        </p:grpSpPr>
        <p:sp>
          <p:nvSpPr>
            <p:cNvPr id="13" name="Google Shape;1005;p45"/>
            <p:cNvSpPr/>
            <p:nvPr/>
          </p:nvSpPr>
          <p:spPr>
            <a:xfrm>
              <a:off x="-1963948" y="2372267"/>
              <a:ext cx="612205" cy="341591"/>
            </a:xfrm>
            <a:custGeom>
              <a:avLst/>
              <a:gdLst/>
              <a:ahLst/>
              <a:cxnLst/>
              <a:rect l="l" t="t" r="r" b="b"/>
              <a:pathLst>
                <a:path w="8289" h="4625" extrusionOk="0">
                  <a:moveTo>
                    <a:pt x="1336" y="1"/>
                  </a:moveTo>
                  <a:cubicBezTo>
                    <a:pt x="884" y="1"/>
                    <a:pt x="478" y="311"/>
                    <a:pt x="385" y="770"/>
                  </a:cubicBezTo>
                  <a:lnTo>
                    <a:pt x="108" y="2037"/>
                  </a:lnTo>
                  <a:cubicBezTo>
                    <a:pt x="1" y="2563"/>
                    <a:pt x="331" y="3081"/>
                    <a:pt x="857" y="3188"/>
                  </a:cubicBezTo>
                  <a:lnTo>
                    <a:pt x="7620" y="4624"/>
                  </a:lnTo>
                  <a:lnTo>
                    <a:pt x="8289" y="1457"/>
                  </a:lnTo>
                  <a:lnTo>
                    <a:pt x="1535" y="21"/>
                  </a:lnTo>
                  <a:cubicBezTo>
                    <a:pt x="1469" y="7"/>
                    <a:pt x="1402" y="1"/>
                    <a:pt x="1336" y="1"/>
                  </a:cubicBez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06;p45"/>
            <p:cNvSpPr/>
            <p:nvPr/>
          </p:nvSpPr>
          <p:spPr>
            <a:xfrm>
              <a:off x="-1418353" y="2476554"/>
              <a:ext cx="134495" cy="251780"/>
            </a:xfrm>
            <a:custGeom>
              <a:avLst/>
              <a:gdLst/>
              <a:ahLst/>
              <a:cxnLst/>
              <a:rect l="l" t="t" r="r" b="b"/>
              <a:pathLst>
                <a:path w="1821" h="3409" extrusionOk="0">
                  <a:moveTo>
                    <a:pt x="670" y="0"/>
                  </a:moveTo>
                  <a:lnTo>
                    <a:pt x="1" y="3167"/>
                  </a:lnTo>
                  <a:lnTo>
                    <a:pt x="1142" y="3408"/>
                  </a:lnTo>
                  <a:lnTo>
                    <a:pt x="1820" y="241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07;p45"/>
            <p:cNvSpPr/>
            <p:nvPr/>
          </p:nvSpPr>
          <p:spPr>
            <a:xfrm>
              <a:off x="-1895407" y="2435933"/>
              <a:ext cx="380957" cy="182354"/>
            </a:xfrm>
            <a:custGeom>
              <a:avLst/>
              <a:gdLst/>
              <a:ahLst/>
              <a:cxnLst/>
              <a:rect l="l" t="t" r="r" b="b"/>
              <a:pathLst>
                <a:path w="5158" h="2469" extrusionOk="0">
                  <a:moveTo>
                    <a:pt x="852" y="0"/>
                  </a:moveTo>
                  <a:cubicBezTo>
                    <a:pt x="515" y="0"/>
                    <a:pt x="213" y="234"/>
                    <a:pt x="135" y="577"/>
                  </a:cubicBezTo>
                  <a:lnTo>
                    <a:pt x="81" y="845"/>
                  </a:lnTo>
                  <a:cubicBezTo>
                    <a:pt x="1" y="1237"/>
                    <a:pt x="251" y="1621"/>
                    <a:pt x="643" y="1710"/>
                  </a:cubicBezTo>
                  <a:lnTo>
                    <a:pt x="4149" y="2451"/>
                  </a:lnTo>
                  <a:cubicBezTo>
                    <a:pt x="4202" y="2463"/>
                    <a:pt x="4254" y="2468"/>
                    <a:pt x="4306" y="2468"/>
                  </a:cubicBezTo>
                  <a:cubicBezTo>
                    <a:pt x="4641" y="2468"/>
                    <a:pt x="4945" y="2229"/>
                    <a:pt x="5014" y="1889"/>
                  </a:cubicBezTo>
                  <a:lnTo>
                    <a:pt x="5077" y="1630"/>
                  </a:lnTo>
                  <a:cubicBezTo>
                    <a:pt x="5157" y="1237"/>
                    <a:pt x="4907" y="845"/>
                    <a:pt x="4515" y="765"/>
                  </a:cubicBezTo>
                  <a:lnTo>
                    <a:pt x="1000" y="15"/>
                  </a:lnTo>
                  <a:cubicBezTo>
                    <a:pt x="950" y="5"/>
                    <a:pt x="901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8;p45"/>
            <p:cNvSpPr/>
            <p:nvPr/>
          </p:nvSpPr>
          <p:spPr>
            <a:xfrm>
              <a:off x="-1505284" y="2458090"/>
              <a:ext cx="111377" cy="247201"/>
            </a:xfrm>
            <a:custGeom>
              <a:avLst/>
              <a:gdLst/>
              <a:ahLst/>
              <a:cxnLst/>
              <a:rect l="l" t="t" r="r" b="b"/>
              <a:pathLst>
                <a:path w="1508" h="3347" extrusionOk="0">
                  <a:moveTo>
                    <a:pt x="669" y="1"/>
                  </a:moveTo>
                  <a:lnTo>
                    <a:pt x="0" y="3168"/>
                  </a:lnTo>
                  <a:lnTo>
                    <a:pt x="830" y="3346"/>
                  </a:lnTo>
                  <a:lnTo>
                    <a:pt x="1508" y="179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9;p45"/>
            <p:cNvSpPr/>
            <p:nvPr/>
          </p:nvSpPr>
          <p:spPr>
            <a:xfrm>
              <a:off x="-1328762" y="2518727"/>
              <a:ext cx="195132" cy="185235"/>
            </a:xfrm>
            <a:custGeom>
              <a:avLst/>
              <a:gdLst/>
              <a:ahLst/>
              <a:cxnLst/>
              <a:rect l="l" t="t" r="r" b="b"/>
              <a:pathLst>
                <a:path w="2642" h="2508" extrusionOk="0">
                  <a:moveTo>
                    <a:pt x="536" y="0"/>
                  </a:moveTo>
                  <a:lnTo>
                    <a:pt x="1" y="2507"/>
                  </a:lnTo>
                  <a:lnTo>
                    <a:pt x="2490" y="2106"/>
                  </a:lnTo>
                  <a:lnTo>
                    <a:pt x="2641" y="1383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72189">
            <a:off x="2519853" y="3834466"/>
            <a:ext cx="546313" cy="1337526"/>
          </a:xfrm>
          <a:prstGeom prst="rect">
            <a:avLst/>
          </a:prstGeom>
        </p:spPr>
      </p:pic>
      <p:grpSp>
        <p:nvGrpSpPr>
          <p:cNvPr id="19" name="Google Shape;1010;p45"/>
          <p:cNvGrpSpPr/>
          <p:nvPr/>
        </p:nvGrpSpPr>
        <p:grpSpPr>
          <a:xfrm rot="765598">
            <a:off x="1505659" y="4029909"/>
            <a:ext cx="753723" cy="1241097"/>
            <a:chOff x="-950547" y="820788"/>
            <a:chExt cx="477785" cy="786731"/>
          </a:xfrm>
        </p:grpSpPr>
        <p:sp>
          <p:nvSpPr>
            <p:cNvPr id="20" name="Google Shape;1011;p45"/>
            <p:cNvSpPr/>
            <p:nvPr/>
          </p:nvSpPr>
          <p:spPr>
            <a:xfrm>
              <a:off x="-920929" y="1002625"/>
              <a:ext cx="448167" cy="604893"/>
            </a:xfrm>
            <a:custGeom>
              <a:avLst/>
              <a:gdLst/>
              <a:ahLst/>
              <a:cxnLst/>
              <a:rect l="l" t="t" r="r" b="b"/>
              <a:pathLst>
                <a:path w="6068" h="8190" extrusionOk="0">
                  <a:moveTo>
                    <a:pt x="2936" y="1"/>
                  </a:moveTo>
                  <a:lnTo>
                    <a:pt x="1" y="1357"/>
                  </a:lnTo>
                  <a:lnTo>
                    <a:pt x="2900" y="7628"/>
                  </a:lnTo>
                  <a:cubicBezTo>
                    <a:pt x="3063" y="7980"/>
                    <a:pt x="3417" y="8189"/>
                    <a:pt x="3787" y="8189"/>
                  </a:cubicBezTo>
                  <a:cubicBezTo>
                    <a:pt x="3923" y="8189"/>
                    <a:pt x="4062" y="8161"/>
                    <a:pt x="4194" y="8101"/>
                  </a:cubicBezTo>
                  <a:lnTo>
                    <a:pt x="5362" y="7557"/>
                  </a:lnTo>
                  <a:cubicBezTo>
                    <a:pt x="5853" y="7334"/>
                    <a:pt x="6067" y="6754"/>
                    <a:pt x="5835" y="6263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FF89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2;p45"/>
            <p:cNvSpPr/>
            <p:nvPr/>
          </p:nvSpPr>
          <p:spPr>
            <a:xfrm>
              <a:off x="-950547" y="939403"/>
              <a:ext cx="253701" cy="179252"/>
            </a:xfrm>
            <a:custGeom>
              <a:avLst/>
              <a:gdLst/>
              <a:ahLst/>
              <a:cxnLst/>
              <a:rect l="l" t="t" r="r" b="b"/>
              <a:pathLst>
                <a:path w="3435" h="2427" extrusionOk="0">
                  <a:moveTo>
                    <a:pt x="2944" y="0"/>
                  </a:moveTo>
                  <a:lnTo>
                    <a:pt x="0" y="1365"/>
                  </a:lnTo>
                  <a:lnTo>
                    <a:pt x="500" y="2427"/>
                  </a:lnTo>
                  <a:lnTo>
                    <a:pt x="3435" y="1071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3;p45"/>
            <p:cNvSpPr/>
            <p:nvPr/>
          </p:nvSpPr>
          <p:spPr>
            <a:xfrm>
              <a:off x="-797659" y="1179367"/>
              <a:ext cx="252371" cy="356732"/>
            </a:xfrm>
            <a:custGeom>
              <a:avLst/>
              <a:gdLst/>
              <a:ahLst/>
              <a:cxnLst/>
              <a:rect l="l" t="t" r="r" b="b"/>
              <a:pathLst>
                <a:path w="3417" h="4830" extrusionOk="0">
                  <a:moveTo>
                    <a:pt x="1080" y="1"/>
                  </a:moveTo>
                  <a:cubicBezTo>
                    <a:pt x="975" y="1"/>
                    <a:pt x="868" y="23"/>
                    <a:pt x="767" y="70"/>
                  </a:cubicBezTo>
                  <a:lnTo>
                    <a:pt x="526" y="177"/>
                  </a:lnTo>
                  <a:cubicBezTo>
                    <a:pt x="161" y="346"/>
                    <a:pt x="0" y="783"/>
                    <a:pt x="170" y="1149"/>
                  </a:cubicBezTo>
                  <a:lnTo>
                    <a:pt x="1677" y="4405"/>
                  </a:lnTo>
                  <a:cubicBezTo>
                    <a:pt x="1801" y="4672"/>
                    <a:pt x="2067" y="4830"/>
                    <a:pt x="2344" y="4830"/>
                  </a:cubicBezTo>
                  <a:cubicBezTo>
                    <a:pt x="2446" y="4830"/>
                    <a:pt x="2551" y="4808"/>
                    <a:pt x="2650" y="4762"/>
                  </a:cubicBezTo>
                  <a:lnTo>
                    <a:pt x="2891" y="4646"/>
                  </a:lnTo>
                  <a:cubicBezTo>
                    <a:pt x="3256" y="4477"/>
                    <a:pt x="3417" y="4040"/>
                    <a:pt x="3247" y="3674"/>
                  </a:cubicBezTo>
                  <a:lnTo>
                    <a:pt x="1740" y="418"/>
                  </a:lnTo>
                  <a:cubicBezTo>
                    <a:pt x="1617" y="153"/>
                    <a:pt x="1354" y="1"/>
                    <a:pt x="1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4;p45"/>
            <p:cNvSpPr/>
            <p:nvPr/>
          </p:nvSpPr>
          <p:spPr>
            <a:xfrm>
              <a:off x="-903129" y="1041475"/>
              <a:ext cx="243877" cy="158203"/>
            </a:xfrm>
            <a:custGeom>
              <a:avLst/>
              <a:gdLst/>
              <a:ahLst/>
              <a:cxnLst/>
              <a:rect l="l" t="t" r="r" b="b"/>
              <a:pathLst>
                <a:path w="3302" h="2142" extrusionOk="0">
                  <a:moveTo>
                    <a:pt x="2945" y="1"/>
                  </a:moveTo>
                  <a:lnTo>
                    <a:pt x="1" y="1366"/>
                  </a:lnTo>
                  <a:lnTo>
                    <a:pt x="358" y="2142"/>
                  </a:lnTo>
                  <a:lnTo>
                    <a:pt x="3302" y="777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5;p45"/>
            <p:cNvSpPr/>
            <p:nvPr/>
          </p:nvSpPr>
          <p:spPr>
            <a:xfrm>
              <a:off x="-939320" y="820788"/>
              <a:ext cx="183905" cy="208943"/>
            </a:xfrm>
            <a:custGeom>
              <a:avLst/>
              <a:gdLst/>
              <a:ahLst/>
              <a:cxnLst/>
              <a:rect l="l" t="t" r="r" b="b"/>
              <a:pathLst>
                <a:path w="2490" h="2829" extrusionOk="0">
                  <a:moveTo>
                    <a:pt x="678" y="0"/>
                  </a:moveTo>
                  <a:lnTo>
                    <a:pt x="0" y="313"/>
                  </a:lnTo>
                  <a:lnTo>
                    <a:pt x="161" y="2828"/>
                  </a:lnTo>
                  <a:lnTo>
                    <a:pt x="2489" y="1749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89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86" y="4027613"/>
            <a:ext cx="1179309" cy="1179309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4" y="986887"/>
            <a:ext cx="1729191" cy="129689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68" y="986887"/>
            <a:ext cx="1742719" cy="130703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45" y="2371897"/>
            <a:ext cx="1729191" cy="1296893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6407" y="2526908"/>
            <a:ext cx="1318873" cy="98915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8956D3E-42B0-4178-AFDA-9300F4176C0F}"/>
              </a:ext>
            </a:extLst>
          </p:cNvPr>
          <p:cNvSpPr txBox="1"/>
          <p:nvPr/>
        </p:nvSpPr>
        <p:spPr>
          <a:xfrm>
            <a:off x="8560191" y="464644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106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7" y="423868"/>
            <a:ext cx="2593658" cy="6781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62" y="-460512"/>
            <a:ext cx="5292683" cy="2446947"/>
          </a:xfrm>
          <a:prstGeom prst="rect">
            <a:avLst/>
          </a:prstGeom>
        </p:spPr>
      </p:pic>
      <p:sp>
        <p:nvSpPr>
          <p:cNvPr id="9" name="Google Shape;1890;p68"/>
          <p:cNvSpPr/>
          <p:nvPr/>
        </p:nvSpPr>
        <p:spPr>
          <a:xfrm rot="2703104">
            <a:off x="3865224" y="588660"/>
            <a:ext cx="348600" cy="348600"/>
          </a:xfrm>
          <a:prstGeom prst="mathPlus">
            <a:avLst>
              <a:gd name="adj1" fmla="val 1534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713"/>
            <a:ext cx="2334160" cy="175062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18" y="3344030"/>
            <a:ext cx="2335282" cy="1751462"/>
          </a:xfrm>
          <a:prstGeom prst="rect">
            <a:avLst/>
          </a:prstGeom>
        </p:spPr>
      </p:pic>
      <p:sp>
        <p:nvSpPr>
          <p:cNvPr id="4" name="副標題 15"/>
          <p:cNvSpPr txBox="1">
            <a:spLocks/>
          </p:cNvSpPr>
          <p:nvPr/>
        </p:nvSpPr>
        <p:spPr>
          <a:xfrm>
            <a:off x="1167080" y="1271991"/>
            <a:ext cx="6816828" cy="1937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Questrial"/>
              <a:buAutoNum type="arabicPeriod"/>
              <a:defRPr sz="125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辦理圖書館漢學館藏主題書展：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年底策劃「跨文化漢學主題書展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Explorations in Trans-Cultural Sinology</a:t>
            </a:r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」，展示內容包含美國漢學家查爾斯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霍納（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Charles Horner </a:t>
            </a:r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）贈書、館藏東亞漢學韓國漢文學傳統研究圖書、歐洲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國漢學圖書。</a:t>
            </a:r>
            <a:endParaRPr lang="en-US" altLang="zh-TW" sz="1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與文學院合作，籌劃拍攝「跨文化漢學之島：國際漢學平台在中山」動畫影片，推廣本校漢學研究成果及圖書館藏資源。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8BC8D24-D7A9-4D81-9C4E-B4DE5EEA8AA4}"/>
              </a:ext>
            </a:extLst>
          </p:cNvPr>
          <p:cNvSpPr txBox="1"/>
          <p:nvPr/>
        </p:nvSpPr>
        <p:spPr>
          <a:xfrm>
            <a:off x="8654236" y="473104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0ED75CD-0094-4183-8A4D-1F3A5DF187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60" y="3344030"/>
            <a:ext cx="2335282" cy="175146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36" y="3344030"/>
            <a:ext cx="2335282" cy="175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19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4F2C01F7-904A-452F-8683-2FE2ED3D6F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7" y="766702"/>
            <a:ext cx="2662214" cy="199666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5C2C00D-3014-4023-9B55-3C32ADAA50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18" y="773196"/>
            <a:ext cx="2664478" cy="199835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5D54DB6-A6C3-4F15-99B6-C8EE275075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59" y="2813924"/>
            <a:ext cx="2740196" cy="199391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E58FDA6-092F-4ECE-8FDB-C89FF7122E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22" y="2813924"/>
            <a:ext cx="2644591" cy="198344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6A803C3-873C-4B74-881D-9E5FF5CAFF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4" y="2808688"/>
            <a:ext cx="2658553" cy="199391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A9BAEB9-406F-41F2-884F-BD0103A78B05}"/>
              </a:ext>
            </a:extLst>
          </p:cNvPr>
          <p:cNvSpPr txBox="1"/>
          <p:nvPr/>
        </p:nvSpPr>
        <p:spPr>
          <a:xfrm>
            <a:off x="8687761" y="47798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13</a:t>
            </a:r>
            <a:endParaRPr lang="zh-TW" altLang="en-US" dirty="0"/>
          </a:p>
        </p:txBody>
      </p:sp>
      <p:pic>
        <p:nvPicPr>
          <p:cNvPr id="1026" name="Picture 2" descr="NSYSU">
            <a:extLst>
              <a:ext uri="{FF2B5EF4-FFF2-40B4-BE49-F238E27FC236}">
                <a16:creationId xmlns:a16="http://schemas.microsoft.com/office/drawing/2014/main" id="{A572A275-9878-4410-94BB-289742067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0" y="4773490"/>
            <a:ext cx="835856" cy="3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D982470-2DE3-4F1A-8E1D-DDECB96EE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551" y="4594968"/>
            <a:ext cx="1301014" cy="59627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8A5B1D2-D616-46D4-A51E-DF0F7FC733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2451" y="4788317"/>
            <a:ext cx="569202" cy="29783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09D855E-96BF-42E4-8888-5D0182594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6366" y="4787457"/>
            <a:ext cx="1107616" cy="28961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9E481C7-3FFA-49ED-9402-1F84E05800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2936" y="4509174"/>
            <a:ext cx="852990" cy="68206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18D4B7F-CC87-4DA4-9A92-46C48D311D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1807" y="4807838"/>
            <a:ext cx="1761433" cy="29935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3BD75F2-CD06-4045-8F6B-4CCE3C2455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9130" y="4841913"/>
            <a:ext cx="1310983" cy="22161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6D643E0-1C5D-4730-9853-C261039E320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73" y="762333"/>
            <a:ext cx="2650105" cy="198713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26385A8-F04B-4516-AB43-CC8CBCEAED78}"/>
              </a:ext>
            </a:extLst>
          </p:cNvPr>
          <p:cNvSpPr/>
          <p:nvPr/>
        </p:nvSpPr>
        <p:spPr>
          <a:xfrm>
            <a:off x="964716" y="96075"/>
            <a:ext cx="7139780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發揚道統：孫中山時代展 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2000" b="1" i="0" dirty="0">
                <a:solidFill>
                  <a:schemeClr val="tx1"/>
                </a:solidFill>
                <a:effectLst/>
                <a:latin typeface="Helvetica" panose="020B0604020202020204" pitchFamily="34" charset="0"/>
              </a:rPr>
              <a:t>Renovating the Way : Sun </a:t>
            </a:r>
            <a:r>
              <a:rPr lang="en-US" altLang="zh-TW" sz="2000" b="1" i="0" dirty="0" err="1">
                <a:solidFill>
                  <a:schemeClr val="tx1"/>
                </a:solidFill>
                <a:effectLst/>
                <a:latin typeface="Helvetica" panose="020B0604020202020204" pitchFamily="34" charset="0"/>
              </a:rPr>
              <a:t>Yat-sen</a:t>
            </a:r>
            <a:r>
              <a:rPr lang="en-US" altLang="zh-TW" sz="2000" b="1" i="0" dirty="0">
                <a:solidFill>
                  <a:schemeClr val="tx1"/>
                </a:solidFill>
                <a:effectLst/>
                <a:latin typeface="Helvetica" panose="020B0604020202020204" pitchFamily="34" charset="0"/>
              </a:rPr>
              <a:t> and his Era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lt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6BA2B339-5B41-4597-AB9D-315AC5924E52}"/>
              </a:ext>
            </a:extLst>
          </p:cNvPr>
          <p:cNvSpPr/>
          <p:nvPr/>
        </p:nvSpPr>
        <p:spPr>
          <a:xfrm>
            <a:off x="4037538" y="1667329"/>
            <a:ext cx="3298018" cy="21522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連續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年，以策展執行力，支援本校文學院學術研究計畫，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年進一步與清華大學、國父紀念館共同合作。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4060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>
            <a:spLocks noGrp="1"/>
          </p:cNvSpPr>
          <p:nvPr>
            <p:ph type="title"/>
          </p:nvPr>
        </p:nvSpPr>
        <p:spPr>
          <a:xfrm>
            <a:off x="390588" y="338531"/>
            <a:ext cx="7469943" cy="531801"/>
          </a:xfrm>
        </p:spPr>
        <p:txBody>
          <a:bodyPr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圖資處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×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國科會自然處圖書中心</a:t>
            </a:r>
          </a:p>
        </p:txBody>
      </p:sp>
      <p:sp>
        <p:nvSpPr>
          <p:cNvPr id="4" name="副標題 4"/>
          <p:cNvSpPr txBox="1">
            <a:spLocks/>
          </p:cNvSpPr>
          <p:nvPr/>
        </p:nvSpPr>
        <p:spPr>
          <a:xfrm>
            <a:off x="390588" y="1133063"/>
            <a:ext cx="7927911" cy="178204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圖資處多年來與本校四個南區圖書中心「物理、數學、化學、地球科學」系所，維持良好互動，除了期刊採購共同合作外，近年並延伸各中心資源館際互借服務，幫助南區四個領域產官學學術成長。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年圖書館策劃「化學期刊主題海報展」，徵集中山化學系研究人員學術期刊投稿成果，於圖書資訊大樓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大廳展出。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透過策展推廣機構研究人員學術成果亮點。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7859"/>
            <a:ext cx="3185553" cy="18582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94" y="3177847"/>
            <a:ext cx="2478277" cy="185824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85" y="3177852"/>
            <a:ext cx="2477655" cy="185824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81" y="3177854"/>
            <a:ext cx="2394719" cy="185287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AC2193F-7FF1-4A8B-9F24-37A8B2DE3E21}"/>
              </a:ext>
            </a:extLst>
          </p:cNvPr>
          <p:cNvSpPr txBox="1"/>
          <p:nvPr/>
        </p:nvSpPr>
        <p:spPr>
          <a:xfrm>
            <a:off x="8657274" y="472295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0842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922" y="532530"/>
            <a:ext cx="4051130" cy="585851"/>
          </a:xfrm>
        </p:spPr>
        <p:txBody>
          <a:bodyPr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圖資處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×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國際事務處</a:t>
            </a:r>
          </a:p>
        </p:txBody>
      </p:sp>
      <p:sp>
        <p:nvSpPr>
          <p:cNvPr id="4" name="副標題 1"/>
          <p:cNvSpPr txBox="1">
            <a:spLocks/>
          </p:cNvSpPr>
          <p:nvPr/>
        </p:nvSpPr>
        <p:spPr>
          <a:xfrm>
            <a:off x="328867" y="1331122"/>
            <a:ext cx="3857700" cy="33978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共同策劃「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SHOAH—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猶太大屠殺人類最惡之時」專題展覽，展件由駐台北以色列經濟文化辦事處（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ISECO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）與以色列猶太人大屠殺紀念館（</a:t>
            </a:r>
            <a:r>
              <a:rPr lang="en-US" altLang="zh-TW" sz="1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Yad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Vashem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）提供。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圖書館並搭配主題展出「猶太大屠殺」及「猶太歷史」相關館藏圖書及期刊全文資料。希望透過本展覽，讓世人記住這段歷史，避免悲劇重蹈覆轍。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4437160" y="606647"/>
            <a:ext cx="4460949" cy="4122359"/>
            <a:chOff x="4416058" y="487072"/>
            <a:chExt cx="4460949" cy="4122359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503" y="3621762"/>
              <a:ext cx="1481504" cy="987669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53" y="1545461"/>
              <a:ext cx="1459553" cy="977094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3971" y="487072"/>
              <a:ext cx="1439517" cy="988012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058" y="2571999"/>
              <a:ext cx="1418492" cy="973035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54" y="3621761"/>
              <a:ext cx="1459552" cy="987669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058" y="1550192"/>
              <a:ext cx="1418492" cy="977094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503" y="2578014"/>
              <a:ext cx="1481504" cy="967020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553" y="2571999"/>
              <a:ext cx="1459553" cy="973035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058" y="3621761"/>
              <a:ext cx="1418492" cy="987669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503" y="487072"/>
              <a:ext cx="1477951" cy="977094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108" y="1545460"/>
              <a:ext cx="1465345" cy="976897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058" y="487072"/>
              <a:ext cx="1418491" cy="986394"/>
            </a:xfrm>
            <a:prstGeom prst="rect">
              <a:avLst/>
            </a:prstGeom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446CAA55-6BBF-4EE7-8F75-506FEE03BF2C}"/>
              </a:ext>
            </a:extLst>
          </p:cNvPr>
          <p:cNvSpPr txBox="1"/>
          <p:nvPr/>
        </p:nvSpPr>
        <p:spPr>
          <a:xfrm>
            <a:off x="8628359" y="477845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0455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9;p34"/>
          <p:cNvSpPr txBox="1">
            <a:spLocks/>
          </p:cNvSpPr>
          <p:nvPr/>
        </p:nvSpPr>
        <p:spPr>
          <a:xfrm>
            <a:off x="273789" y="765098"/>
            <a:ext cx="5360764" cy="6490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中山圖資處 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× 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台積電文教基金會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1220;p34"/>
          <p:cNvSpPr txBox="1">
            <a:spLocks/>
          </p:cNvSpPr>
          <p:nvPr/>
        </p:nvSpPr>
        <p:spPr>
          <a:xfrm>
            <a:off x="273790" y="1357922"/>
            <a:ext cx="4354482" cy="36431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紀念余光中教授辭世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週年，圖書館邀請台積電文教基金會支持，策劃推出「無鞍騎士頌─余光中與臺灣現代藝術特展」。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展場布置「台北廈門街時期的余光中」復刻日式書房，影片播放舊照搭配「踢踢踏」為詞聲樂，邀觀眾一同感受作家創作心境。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部分展出作品以「詩畫合版」呈現，余師寫給席德進、羅青、席慕蓉等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位台灣現代畫家的詩作，包括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寄給畫家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你仍在島上：懷念德進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飛碟之夜：羅青畫展所見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髮神：席慕蓉畫中所見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等。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4628272" y="1538694"/>
            <a:ext cx="4400491" cy="2970972"/>
            <a:chOff x="4674280" y="1573863"/>
            <a:chExt cx="4400491" cy="2970972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6443" y="1573863"/>
              <a:ext cx="2187992" cy="14586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Picture 2" descr="已故詩人教授余光中遺孀范我存女士(左)、女兒余季珊(中) 、余幼珊(右)與舊照合影，場面溫馨。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280" y="3082514"/>
              <a:ext cx="2193480" cy="14623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6779" y="3086174"/>
              <a:ext cx="2187992" cy="14586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6867436" y="1817584"/>
              <a:ext cx="1462321" cy="9748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9C2271-4689-4149-A6CD-EF8D999A3E3A}"/>
              </a:ext>
            </a:extLst>
          </p:cNvPr>
          <p:cNvSpPr txBox="1"/>
          <p:nvPr/>
        </p:nvSpPr>
        <p:spPr>
          <a:xfrm>
            <a:off x="8678491" y="474920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1337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4"/>
          <p:cNvSpPr txBox="1">
            <a:spLocks noGrp="1"/>
          </p:cNvSpPr>
          <p:nvPr>
            <p:ph type="title"/>
          </p:nvPr>
        </p:nvSpPr>
        <p:spPr>
          <a:xfrm>
            <a:off x="720000" y="2245200"/>
            <a:ext cx="3935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7" name="Google Shape;977;p44"/>
          <p:cNvSpPr txBox="1">
            <a:spLocks noGrp="1"/>
          </p:cNvSpPr>
          <p:nvPr>
            <p:ph type="title" idx="2"/>
          </p:nvPr>
        </p:nvSpPr>
        <p:spPr>
          <a:xfrm>
            <a:off x="720000" y="1432175"/>
            <a:ext cx="111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78" name="Google Shape;978;p44"/>
          <p:cNvSpPr txBox="1">
            <a:spLocks noGrp="1"/>
          </p:cNvSpPr>
          <p:nvPr>
            <p:ph type="subTitle" idx="1"/>
          </p:nvPr>
        </p:nvSpPr>
        <p:spPr>
          <a:xfrm>
            <a:off x="720000" y="2997925"/>
            <a:ext cx="39351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貢獻專業，實踐大學社會責任</a:t>
            </a:r>
          </a:p>
        </p:txBody>
      </p:sp>
      <p:grpSp>
        <p:nvGrpSpPr>
          <p:cNvPr id="979" name="Google Shape;979;p44"/>
          <p:cNvGrpSpPr/>
          <p:nvPr/>
        </p:nvGrpSpPr>
        <p:grpSpPr>
          <a:xfrm rot="14285574">
            <a:off x="6159318" y="2791653"/>
            <a:ext cx="2761816" cy="895406"/>
            <a:chOff x="-1760999" y="1531077"/>
            <a:chExt cx="829653" cy="268989"/>
          </a:xfrm>
        </p:grpSpPr>
        <p:sp>
          <p:nvSpPr>
            <p:cNvPr id="980" name="Google Shape;980;p44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4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4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4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4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44"/>
          <p:cNvSpPr/>
          <p:nvPr/>
        </p:nvSpPr>
        <p:spPr>
          <a:xfrm rot="580745">
            <a:off x="8559299" y="3226687"/>
            <a:ext cx="276068" cy="182511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4"/>
          <p:cNvSpPr/>
          <p:nvPr/>
        </p:nvSpPr>
        <p:spPr>
          <a:xfrm rot="10405267">
            <a:off x="4171071" y="321501"/>
            <a:ext cx="377203" cy="435803"/>
          </a:xfrm>
          <a:custGeom>
            <a:avLst/>
            <a:gdLst/>
            <a:ahLst/>
            <a:cxnLst/>
            <a:rect l="l" t="t" r="r" b="b"/>
            <a:pathLst>
              <a:path w="1268" h="1465" extrusionOk="0">
                <a:moveTo>
                  <a:pt x="0" y="1"/>
                </a:moveTo>
                <a:lnTo>
                  <a:pt x="0" y="1009"/>
                </a:lnTo>
                <a:lnTo>
                  <a:pt x="1267" y="1464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44"/>
          <p:cNvSpPr/>
          <p:nvPr/>
        </p:nvSpPr>
        <p:spPr>
          <a:xfrm>
            <a:off x="8255898" y="1498581"/>
            <a:ext cx="350001" cy="244211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4"/>
          <p:cNvSpPr/>
          <p:nvPr/>
        </p:nvSpPr>
        <p:spPr>
          <a:xfrm>
            <a:off x="5112527" y="1830465"/>
            <a:ext cx="349999" cy="326066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44"/>
          <p:cNvSpPr/>
          <p:nvPr/>
        </p:nvSpPr>
        <p:spPr>
          <a:xfrm rot="1164093">
            <a:off x="6343629" y="252591"/>
            <a:ext cx="302837" cy="404576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44"/>
          <p:cNvSpPr/>
          <p:nvPr/>
        </p:nvSpPr>
        <p:spPr>
          <a:xfrm rot="-9365974">
            <a:off x="7832834" y="4814776"/>
            <a:ext cx="367220" cy="168797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4"/>
          <p:cNvSpPr/>
          <p:nvPr/>
        </p:nvSpPr>
        <p:spPr>
          <a:xfrm rot="6160506">
            <a:off x="6071276" y="3661437"/>
            <a:ext cx="396853" cy="295371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4"/>
          <p:cNvSpPr/>
          <p:nvPr/>
        </p:nvSpPr>
        <p:spPr>
          <a:xfrm rot="-2329612">
            <a:off x="8318247" y="434738"/>
            <a:ext cx="260474" cy="178498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4"/>
          <p:cNvSpPr/>
          <p:nvPr/>
        </p:nvSpPr>
        <p:spPr>
          <a:xfrm rot="5997712">
            <a:off x="3432303" y="3693163"/>
            <a:ext cx="302835" cy="404578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44"/>
          <p:cNvSpPr/>
          <p:nvPr/>
        </p:nvSpPr>
        <p:spPr>
          <a:xfrm rot="5836550">
            <a:off x="1149987" y="541526"/>
            <a:ext cx="367217" cy="168796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44"/>
          <p:cNvSpPr/>
          <p:nvPr/>
        </p:nvSpPr>
        <p:spPr>
          <a:xfrm rot="3188678">
            <a:off x="2775097" y="1352438"/>
            <a:ext cx="260473" cy="178499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44"/>
          <p:cNvSpPr/>
          <p:nvPr/>
        </p:nvSpPr>
        <p:spPr>
          <a:xfrm>
            <a:off x="1226625" y="4359876"/>
            <a:ext cx="424651" cy="24422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4"/>
          <p:cNvSpPr/>
          <p:nvPr/>
        </p:nvSpPr>
        <p:spPr>
          <a:xfrm rot="-379960">
            <a:off x="5149487" y="4246987"/>
            <a:ext cx="276071" cy="182513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255;p74"/>
          <p:cNvGrpSpPr/>
          <p:nvPr/>
        </p:nvGrpSpPr>
        <p:grpSpPr>
          <a:xfrm>
            <a:off x="5817056" y="876237"/>
            <a:ext cx="935948" cy="979584"/>
            <a:chOff x="1337407" y="1762302"/>
            <a:chExt cx="394684" cy="413085"/>
          </a:xfrm>
        </p:grpSpPr>
        <p:sp>
          <p:nvSpPr>
            <p:cNvPr id="26" name="Google Shape;2256;p74"/>
            <p:cNvSpPr/>
            <p:nvPr/>
          </p:nvSpPr>
          <p:spPr>
            <a:xfrm>
              <a:off x="1337407" y="1891289"/>
              <a:ext cx="88505" cy="169154"/>
            </a:xfrm>
            <a:custGeom>
              <a:avLst/>
              <a:gdLst/>
              <a:ahLst/>
              <a:cxnLst/>
              <a:rect l="l" t="t" r="r" b="b"/>
              <a:pathLst>
                <a:path w="3391" h="6481" extrusionOk="0">
                  <a:moveTo>
                    <a:pt x="1847" y="1"/>
                  </a:moveTo>
                  <a:cubicBezTo>
                    <a:pt x="830" y="1"/>
                    <a:pt x="0" y="830"/>
                    <a:pt x="0" y="1856"/>
                  </a:cubicBezTo>
                  <a:lnTo>
                    <a:pt x="0" y="5541"/>
                  </a:lnTo>
                  <a:cubicBezTo>
                    <a:pt x="0" y="6013"/>
                    <a:pt x="384" y="6451"/>
                    <a:pt x="857" y="6477"/>
                  </a:cubicBezTo>
                  <a:cubicBezTo>
                    <a:pt x="883" y="6479"/>
                    <a:pt x="909" y="6481"/>
                    <a:pt x="934" y="6481"/>
                  </a:cubicBezTo>
                  <a:cubicBezTo>
                    <a:pt x="1443" y="6481"/>
                    <a:pt x="1847" y="6068"/>
                    <a:pt x="1847" y="5558"/>
                  </a:cubicBezTo>
                  <a:lnTo>
                    <a:pt x="3390" y="2552"/>
                  </a:lnTo>
                  <a:lnTo>
                    <a:pt x="18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57;p74"/>
            <p:cNvSpPr/>
            <p:nvPr/>
          </p:nvSpPr>
          <p:spPr>
            <a:xfrm>
              <a:off x="1385588" y="1891758"/>
              <a:ext cx="149057" cy="283629"/>
            </a:xfrm>
            <a:custGeom>
              <a:avLst/>
              <a:gdLst/>
              <a:ahLst/>
              <a:cxnLst/>
              <a:rect l="l" t="t" r="r" b="b"/>
              <a:pathLst>
                <a:path w="5711" h="10867" extrusionOk="0">
                  <a:moveTo>
                    <a:pt x="1" y="1"/>
                  </a:moveTo>
                  <a:lnTo>
                    <a:pt x="1" y="10866"/>
                  </a:lnTo>
                  <a:lnTo>
                    <a:pt x="1856" y="10866"/>
                  </a:lnTo>
                  <a:lnTo>
                    <a:pt x="1856" y="5094"/>
                  </a:lnTo>
                  <a:lnTo>
                    <a:pt x="2784" y="5094"/>
                  </a:lnTo>
                  <a:lnTo>
                    <a:pt x="2784" y="10866"/>
                  </a:lnTo>
                  <a:lnTo>
                    <a:pt x="4631" y="10866"/>
                  </a:lnTo>
                  <a:lnTo>
                    <a:pt x="4631" y="2008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58;p74"/>
            <p:cNvSpPr/>
            <p:nvPr/>
          </p:nvSpPr>
          <p:spPr>
            <a:xfrm>
              <a:off x="1393522" y="1762302"/>
              <a:ext cx="104791" cy="104792"/>
            </a:xfrm>
            <a:custGeom>
              <a:avLst/>
              <a:gdLst/>
              <a:ahLst/>
              <a:cxnLst/>
              <a:rect l="l" t="t" r="r" b="b"/>
              <a:pathLst>
                <a:path w="4015" h="4015" extrusionOk="0">
                  <a:moveTo>
                    <a:pt x="2007" y="0"/>
                  </a:moveTo>
                  <a:cubicBezTo>
                    <a:pt x="892" y="0"/>
                    <a:pt x="0" y="901"/>
                    <a:pt x="0" y="2008"/>
                  </a:cubicBezTo>
                  <a:cubicBezTo>
                    <a:pt x="0" y="3123"/>
                    <a:pt x="892" y="4015"/>
                    <a:pt x="2007" y="4015"/>
                  </a:cubicBezTo>
                  <a:cubicBezTo>
                    <a:pt x="3114" y="4015"/>
                    <a:pt x="4015" y="3123"/>
                    <a:pt x="4015" y="2008"/>
                  </a:cubicBezTo>
                  <a:cubicBezTo>
                    <a:pt x="4015" y="901"/>
                    <a:pt x="3114" y="0"/>
                    <a:pt x="2007" y="0"/>
                  </a:cubicBezTo>
                  <a:close/>
                </a:path>
              </a:pathLst>
            </a:custGeom>
            <a:solidFill>
              <a:srgbClr val="FC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59;p74"/>
            <p:cNvSpPr/>
            <p:nvPr/>
          </p:nvSpPr>
          <p:spPr>
            <a:xfrm>
              <a:off x="1643587" y="1891289"/>
              <a:ext cx="88505" cy="169154"/>
            </a:xfrm>
            <a:custGeom>
              <a:avLst/>
              <a:gdLst/>
              <a:ahLst/>
              <a:cxnLst/>
              <a:rect l="l" t="t" r="r" b="b"/>
              <a:pathLst>
                <a:path w="3391" h="6481" extrusionOk="0">
                  <a:moveTo>
                    <a:pt x="1544" y="1"/>
                  </a:moveTo>
                  <a:lnTo>
                    <a:pt x="0" y="2552"/>
                  </a:lnTo>
                  <a:lnTo>
                    <a:pt x="1544" y="5558"/>
                  </a:lnTo>
                  <a:cubicBezTo>
                    <a:pt x="1544" y="6068"/>
                    <a:pt x="1948" y="6481"/>
                    <a:pt x="2456" y="6481"/>
                  </a:cubicBezTo>
                  <a:cubicBezTo>
                    <a:pt x="2482" y="6481"/>
                    <a:pt x="2508" y="6479"/>
                    <a:pt x="2534" y="6477"/>
                  </a:cubicBezTo>
                  <a:cubicBezTo>
                    <a:pt x="3007" y="6451"/>
                    <a:pt x="3390" y="6013"/>
                    <a:pt x="3390" y="5541"/>
                  </a:cubicBezTo>
                  <a:lnTo>
                    <a:pt x="3390" y="1856"/>
                  </a:lnTo>
                  <a:cubicBezTo>
                    <a:pt x="3390" y="830"/>
                    <a:pt x="2561" y="1"/>
                    <a:pt x="1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60;p74"/>
            <p:cNvSpPr/>
            <p:nvPr/>
          </p:nvSpPr>
          <p:spPr>
            <a:xfrm>
              <a:off x="1534619" y="1891758"/>
              <a:ext cx="149266" cy="283629"/>
            </a:xfrm>
            <a:custGeom>
              <a:avLst/>
              <a:gdLst/>
              <a:ahLst/>
              <a:cxnLst/>
              <a:rect l="l" t="t" r="r" b="b"/>
              <a:pathLst>
                <a:path w="5719" h="10867" extrusionOk="0">
                  <a:moveTo>
                    <a:pt x="0" y="1"/>
                  </a:moveTo>
                  <a:lnTo>
                    <a:pt x="1089" y="2008"/>
                  </a:lnTo>
                  <a:lnTo>
                    <a:pt x="1089" y="10866"/>
                  </a:lnTo>
                  <a:lnTo>
                    <a:pt x="2935" y="10866"/>
                  </a:lnTo>
                  <a:lnTo>
                    <a:pt x="2935" y="5094"/>
                  </a:lnTo>
                  <a:lnTo>
                    <a:pt x="3863" y="5094"/>
                  </a:lnTo>
                  <a:lnTo>
                    <a:pt x="3863" y="10866"/>
                  </a:lnTo>
                  <a:lnTo>
                    <a:pt x="5719" y="10866"/>
                  </a:lnTo>
                  <a:lnTo>
                    <a:pt x="57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61;p74"/>
            <p:cNvSpPr/>
            <p:nvPr/>
          </p:nvSpPr>
          <p:spPr>
            <a:xfrm>
              <a:off x="1570715" y="1762302"/>
              <a:ext cx="104791" cy="104792"/>
            </a:xfrm>
            <a:custGeom>
              <a:avLst/>
              <a:gdLst/>
              <a:ahLst/>
              <a:cxnLst/>
              <a:rect l="l" t="t" r="r" b="b"/>
              <a:pathLst>
                <a:path w="4015" h="4015" extrusionOk="0">
                  <a:moveTo>
                    <a:pt x="2007" y="0"/>
                  </a:moveTo>
                  <a:cubicBezTo>
                    <a:pt x="901" y="0"/>
                    <a:pt x="0" y="901"/>
                    <a:pt x="0" y="2008"/>
                  </a:cubicBezTo>
                  <a:cubicBezTo>
                    <a:pt x="0" y="3123"/>
                    <a:pt x="901" y="4015"/>
                    <a:pt x="2007" y="4015"/>
                  </a:cubicBezTo>
                  <a:cubicBezTo>
                    <a:pt x="3113" y="4015"/>
                    <a:pt x="4014" y="3123"/>
                    <a:pt x="4014" y="2008"/>
                  </a:cubicBezTo>
                  <a:cubicBezTo>
                    <a:pt x="4014" y="901"/>
                    <a:pt x="3113" y="0"/>
                    <a:pt x="2007" y="0"/>
                  </a:cubicBezTo>
                  <a:close/>
                </a:path>
              </a:pathLst>
            </a:custGeom>
            <a:solidFill>
              <a:srgbClr val="FC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62;p74"/>
            <p:cNvSpPr/>
            <p:nvPr/>
          </p:nvSpPr>
          <p:spPr>
            <a:xfrm>
              <a:off x="1508545" y="1891289"/>
              <a:ext cx="78483" cy="169311"/>
            </a:xfrm>
            <a:custGeom>
              <a:avLst/>
              <a:gdLst/>
              <a:ahLst/>
              <a:cxnLst/>
              <a:rect l="l" t="t" r="r" b="b"/>
              <a:pathLst>
                <a:path w="3007" h="6487" extrusionOk="0">
                  <a:moveTo>
                    <a:pt x="999" y="1"/>
                  </a:moveTo>
                  <a:lnTo>
                    <a:pt x="0" y="3239"/>
                  </a:lnTo>
                  <a:lnTo>
                    <a:pt x="999" y="6486"/>
                  </a:lnTo>
                  <a:cubicBezTo>
                    <a:pt x="2105" y="6486"/>
                    <a:pt x="3006" y="5585"/>
                    <a:pt x="3006" y="4479"/>
                  </a:cubicBezTo>
                  <a:lnTo>
                    <a:pt x="3006" y="2026"/>
                  </a:lnTo>
                  <a:cubicBezTo>
                    <a:pt x="3006" y="2017"/>
                    <a:pt x="3006" y="2017"/>
                    <a:pt x="3006" y="2008"/>
                  </a:cubicBezTo>
                  <a:cubicBezTo>
                    <a:pt x="3006" y="902"/>
                    <a:pt x="2114" y="1"/>
                    <a:pt x="9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63;p74"/>
            <p:cNvSpPr/>
            <p:nvPr/>
          </p:nvSpPr>
          <p:spPr>
            <a:xfrm>
              <a:off x="1482001" y="1891289"/>
              <a:ext cx="52409" cy="169311"/>
            </a:xfrm>
            <a:custGeom>
              <a:avLst/>
              <a:gdLst/>
              <a:ahLst/>
              <a:cxnLst/>
              <a:rect l="l" t="t" r="r" b="b"/>
              <a:pathLst>
                <a:path w="2008" h="6487" extrusionOk="0">
                  <a:moveTo>
                    <a:pt x="2007" y="1"/>
                  </a:moveTo>
                  <a:cubicBezTo>
                    <a:pt x="901" y="1"/>
                    <a:pt x="0" y="902"/>
                    <a:pt x="0" y="2008"/>
                  </a:cubicBezTo>
                  <a:cubicBezTo>
                    <a:pt x="0" y="2008"/>
                    <a:pt x="0" y="4479"/>
                    <a:pt x="0" y="4479"/>
                  </a:cubicBezTo>
                  <a:cubicBezTo>
                    <a:pt x="0" y="5585"/>
                    <a:pt x="901" y="6486"/>
                    <a:pt x="2007" y="6486"/>
                  </a:cubicBezTo>
                  <a:cubicBezTo>
                    <a:pt x="2007" y="6486"/>
                    <a:pt x="2007" y="1"/>
                    <a:pt x="2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64;p74"/>
            <p:cNvSpPr/>
            <p:nvPr/>
          </p:nvSpPr>
          <p:spPr>
            <a:xfrm>
              <a:off x="1520421" y="1915509"/>
              <a:ext cx="42151" cy="56376"/>
            </a:xfrm>
            <a:custGeom>
              <a:avLst/>
              <a:gdLst/>
              <a:ahLst/>
              <a:cxnLst/>
              <a:rect l="l" t="t" r="r" b="b"/>
              <a:pathLst>
                <a:path w="1615" h="2160" extrusionOk="0">
                  <a:moveTo>
                    <a:pt x="535" y="0"/>
                  </a:moveTo>
                  <a:lnTo>
                    <a:pt x="0" y="1080"/>
                  </a:lnTo>
                  <a:lnTo>
                    <a:pt x="535" y="2159"/>
                  </a:lnTo>
                  <a:cubicBezTo>
                    <a:pt x="1133" y="2159"/>
                    <a:pt x="1615" y="1678"/>
                    <a:pt x="1615" y="1080"/>
                  </a:cubicBezTo>
                  <a:cubicBezTo>
                    <a:pt x="1615" y="482"/>
                    <a:pt x="1133" y="0"/>
                    <a:pt x="535" y="0"/>
                  </a:cubicBezTo>
                  <a:close/>
                </a:path>
              </a:pathLst>
            </a:custGeom>
            <a:solidFill>
              <a:srgbClr val="FC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65;p74"/>
            <p:cNvSpPr/>
            <p:nvPr/>
          </p:nvSpPr>
          <p:spPr>
            <a:xfrm>
              <a:off x="1506431" y="1915509"/>
              <a:ext cx="28214" cy="56376"/>
            </a:xfrm>
            <a:custGeom>
              <a:avLst/>
              <a:gdLst/>
              <a:ahLst/>
              <a:cxnLst/>
              <a:rect l="l" t="t" r="r" b="b"/>
              <a:pathLst>
                <a:path w="1081" h="2160" extrusionOk="0">
                  <a:moveTo>
                    <a:pt x="1080" y="0"/>
                  </a:moveTo>
                  <a:cubicBezTo>
                    <a:pt x="491" y="0"/>
                    <a:pt x="1" y="482"/>
                    <a:pt x="1" y="1080"/>
                  </a:cubicBezTo>
                  <a:cubicBezTo>
                    <a:pt x="1" y="1678"/>
                    <a:pt x="491" y="2159"/>
                    <a:pt x="1080" y="2159"/>
                  </a:cubicBezTo>
                  <a:lnTo>
                    <a:pt x="1080" y="0"/>
                  </a:lnTo>
                  <a:close/>
                </a:path>
              </a:pathLst>
            </a:custGeom>
            <a:solidFill>
              <a:srgbClr val="FC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81158816-CB81-47F4-9DC0-AA45644CB32E}"/>
              </a:ext>
            </a:extLst>
          </p:cNvPr>
          <p:cNvSpPr txBox="1"/>
          <p:nvPr/>
        </p:nvSpPr>
        <p:spPr>
          <a:xfrm>
            <a:off x="8697333" y="473257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5500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25231" y="860876"/>
            <a:ext cx="4710979" cy="11079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42900">
              <a:buClrTx/>
              <a:defRPr/>
            </a:pPr>
            <a:r>
              <a:rPr lang="zh-TW" altLang="en-US" sz="1800" b="1" kern="1200" dirty="0">
                <a:solidFill>
                  <a:srgbClr val="D97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教育部委辦國立中山大學圖資處執行</a:t>
            </a:r>
            <a:endParaRPr lang="en-US" altLang="zh-TW" sz="1800" b="1" kern="1200" dirty="0">
              <a:solidFill>
                <a:srgbClr val="D978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 defTabSz="342900">
              <a:buClrTx/>
              <a:defRPr/>
            </a:pPr>
            <a:r>
              <a:rPr lang="en-US" altLang="zh-TW" sz="2400" b="1" kern="1200" dirty="0">
                <a:solidFill>
                  <a:srgbClr val="D97828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TANet</a:t>
            </a:r>
            <a:r>
              <a:rPr lang="zh-TW" altLang="en-US" sz="2400" b="1" kern="1200" dirty="0">
                <a:solidFill>
                  <a:srgbClr val="D97828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青少年網路內容防護計畫</a:t>
            </a:r>
            <a:endParaRPr lang="en-US" altLang="zh-TW" sz="2400" b="1" kern="1200" dirty="0">
              <a:solidFill>
                <a:srgbClr val="D97828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 defTabSz="342900">
              <a:buClrTx/>
              <a:defRPr/>
            </a:pPr>
            <a:endParaRPr lang="zh-CN" altLang="en-US" sz="2400" b="1" kern="1200" dirty="0">
              <a:solidFill>
                <a:srgbClr val="D97828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Shape 811"/>
          <p:cNvSpPr/>
          <p:nvPr/>
        </p:nvSpPr>
        <p:spPr>
          <a:xfrm>
            <a:off x="696562" y="2537172"/>
            <a:ext cx="1739168" cy="1553852"/>
          </a:xfrm>
          <a:prstGeom prst="roundRect">
            <a:avLst>
              <a:gd name="adj" fmla="val 3273"/>
            </a:avLst>
          </a:prstGeom>
          <a:solidFill>
            <a:schemeClr val="accent5"/>
          </a:solidFill>
          <a:ln w="254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algn="ctr" defTabSz="219075">
              <a:buClrTx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800" kern="1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0" name="Shape 812"/>
          <p:cNvSpPr/>
          <p:nvPr/>
        </p:nvSpPr>
        <p:spPr>
          <a:xfrm>
            <a:off x="1173730" y="2709299"/>
            <a:ext cx="7848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>
              <a:defRPr sz="4000" spc="79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pPr algn="ctr" defTabSz="342900">
              <a:buClrTx/>
              <a:defRPr sz="1800" spc="0">
                <a:solidFill>
                  <a:srgbClr val="000000"/>
                </a:solidFill>
              </a:defRPr>
            </a:pPr>
            <a:r>
              <a:rPr lang="zh-TW" altLang="en-US" sz="1500" b="1" kern="1200" spc="3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計畫目標</a:t>
            </a:r>
            <a:endParaRPr sz="1800" kern="1200" spc="30" dirty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21" name="Shape 813"/>
          <p:cNvSpPr/>
          <p:nvPr/>
        </p:nvSpPr>
        <p:spPr>
          <a:xfrm>
            <a:off x="5187694" y="2102943"/>
            <a:ext cx="421292" cy="39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2293" y="0"/>
                  <a:pt x="13697" y="343"/>
                  <a:pt x="15005" y="1019"/>
                </a:cubicBezTo>
                <a:cubicBezTo>
                  <a:pt x="16315" y="1699"/>
                  <a:pt x="17460" y="2629"/>
                  <a:pt x="18442" y="3806"/>
                </a:cubicBezTo>
                <a:cubicBezTo>
                  <a:pt x="19421" y="4981"/>
                  <a:pt x="20194" y="6355"/>
                  <a:pt x="20755" y="7924"/>
                </a:cubicBezTo>
                <a:cubicBezTo>
                  <a:pt x="21319" y="9499"/>
                  <a:pt x="21600" y="11174"/>
                  <a:pt x="21600" y="12957"/>
                </a:cubicBezTo>
                <a:cubicBezTo>
                  <a:pt x="21600" y="13674"/>
                  <a:pt x="21545" y="14402"/>
                  <a:pt x="21434" y="15148"/>
                </a:cubicBezTo>
                <a:cubicBezTo>
                  <a:pt x="21322" y="15893"/>
                  <a:pt x="21161" y="16625"/>
                  <a:pt x="20952" y="17339"/>
                </a:cubicBezTo>
                <a:cubicBezTo>
                  <a:pt x="20741" y="18059"/>
                  <a:pt x="20477" y="18744"/>
                  <a:pt x="20162" y="19403"/>
                </a:cubicBezTo>
                <a:cubicBezTo>
                  <a:pt x="19850" y="20057"/>
                  <a:pt x="19498" y="20656"/>
                  <a:pt x="19106" y="21200"/>
                </a:cubicBezTo>
                <a:cubicBezTo>
                  <a:pt x="18931" y="21468"/>
                  <a:pt x="18703" y="21600"/>
                  <a:pt x="18430" y="21600"/>
                </a:cubicBezTo>
                <a:lnTo>
                  <a:pt x="3170" y="21600"/>
                </a:lnTo>
                <a:cubicBezTo>
                  <a:pt x="2887" y="21600"/>
                  <a:pt x="2662" y="21467"/>
                  <a:pt x="2494" y="21200"/>
                </a:cubicBezTo>
                <a:cubicBezTo>
                  <a:pt x="2088" y="20656"/>
                  <a:pt x="1730" y="20057"/>
                  <a:pt x="1426" y="19403"/>
                </a:cubicBezTo>
                <a:cubicBezTo>
                  <a:pt x="1118" y="18744"/>
                  <a:pt x="859" y="18059"/>
                  <a:pt x="650" y="17339"/>
                </a:cubicBezTo>
                <a:cubicBezTo>
                  <a:pt x="439" y="16625"/>
                  <a:pt x="278" y="15893"/>
                  <a:pt x="166" y="15148"/>
                </a:cubicBezTo>
                <a:cubicBezTo>
                  <a:pt x="55" y="14402"/>
                  <a:pt x="0" y="13673"/>
                  <a:pt x="0" y="12957"/>
                </a:cubicBezTo>
                <a:cubicBezTo>
                  <a:pt x="0" y="11163"/>
                  <a:pt x="281" y="9487"/>
                  <a:pt x="845" y="7918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9"/>
                  <a:pt x="5285" y="1699"/>
                  <a:pt x="6595" y="1019"/>
                </a:cubicBezTo>
                <a:cubicBezTo>
                  <a:pt x="7903" y="343"/>
                  <a:pt x="9305" y="0"/>
                  <a:pt x="10800" y="0"/>
                </a:cubicBezTo>
                <a:moveTo>
                  <a:pt x="3149" y="14572"/>
                </a:moveTo>
                <a:cubicBezTo>
                  <a:pt x="3523" y="14572"/>
                  <a:pt x="3842" y="14414"/>
                  <a:pt x="4102" y="14100"/>
                </a:cubicBezTo>
                <a:cubicBezTo>
                  <a:pt x="4361" y="13792"/>
                  <a:pt x="4493" y="13409"/>
                  <a:pt x="4493" y="12957"/>
                </a:cubicBezTo>
                <a:cubicBezTo>
                  <a:pt x="4493" y="12508"/>
                  <a:pt x="4361" y="12127"/>
                  <a:pt x="4097" y="11822"/>
                </a:cubicBezTo>
                <a:cubicBezTo>
                  <a:pt x="3833" y="11512"/>
                  <a:pt x="3516" y="11359"/>
                  <a:pt x="3149" y="11359"/>
                </a:cubicBezTo>
                <a:cubicBezTo>
                  <a:pt x="2772" y="11359"/>
                  <a:pt x="2455" y="11511"/>
                  <a:pt x="2201" y="11822"/>
                </a:cubicBezTo>
                <a:cubicBezTo>
                  <a:pt x="1944" y="12128"/>
                  <a:pt x="1814" y="12508"/>
                  <a:pt x="1814" y="12957"/>
                </a:cubicBezTo>
                <a:cubicBezTo>
                  <a:pt x="1814" y="13409"/>
                  <a:pt x="1944" y="13792"/>
                  <a:pt x="2201" y="14100"/>
                </a:cubicBezTo>
                <a:cubicBezTo>
                  <a:pt x="2455" y="14414"/>
                  <a:pt x="2772" y="14572"/>
                  <a:pt x="3149" y="14572"/>
                </a:cubicBezTo>
                <a:moveTo>
                  <a:pt x="5388" y="8105"/>
                </a:moveTo>
                <a:cubicBezTo>
                  <a:pt x="5762" y="8105"/>
                  <a:pt x="6086" y="7944"/>
                  <a:pt x="6353" y="7621"/>
                </a:cubicBezTo>
                <a:cubicBezTo>
                  <a:pt x="6622" y="7302"/>
                  <a:pt x="6756" y="6916"/>
                  <a:pt x="6756" y="6467"/>
                </a:cubicBezTo>
                <a:cubicBezTo>
                  <a:pt x="6756" y="6015"/>
                  <a:pt x="6622" y="5635"/>
                  <a:pt x="6353" y="5327"/>
                </a:cubicBezTo>
                <a:cubicBezTo>
                  <a:pt x="6086" y="5021"/>
                  <a:pt x="5762" y="4866"/>
                  <a:pt x="5388" y="4866"/>
                </a:cubicBezTo>
                <a:cubicBezTo>
                  <a:pt x="5028" y="4866"/>
                  <a:pt x="4714" y="5021"/>
                  <a:pt x="4447" y="5327"/>
                </a:cubicBezTo>
                <a:cubicBezTo>
                  <a:pt x="4178" y="5635"/>
                  <a:pt x="4044" y="6015"/>
                  <a:pt x="4044" y="6467"/>
                </a:cubicBezTo>
                <a:cubicBezTo>
                  <a:pt x="4044" y="6916"/>
                  <a:pt x="4178" y="7302"/>
                  <a:pt x="4447" y="7621"/>
                </a:cubicBezTo>
                <a:cubicBezTo>
                  <a:pt x="4714" y="7944"/>
                  <a:pt x="5028" y="8105"/>
                  <a:pt x="5388" y="8105"/>
                </a:cubicBezTo>
                <a:moveTo>
                  <a:pt x="11995" y="15053"/>
                </a:moveTo>
                <a:cubicBezTo>
                  <a:pt x="12026" y="14923"/>
                  <a:pt x="12084" y="14673"/>
                  <a:pt x="12173" y="14293"/>
                </a:cubicBezTo>
                <a:cubicBezTo>
                  <a:pt x="12262" y="13918"/>
                  <a:pt x="12365" y="13478"/>
                  <a:pt x="12482" y="12977"/>
                </a:cubicBezTo>
                <a:cubicBezTo>
                  <a:pt x="12600" y="12476"/>
                  <a:pt x="12727" y="11955"/>
                  <a:pt x="12862" y="11405"/>
                </a:cubicBezTo>
                <a:cubicBezTo>
                  <a:pt x="12996" y="10861"/>
                  <a:pt x="13114" y="10351"/>
                  <a:pt x="13212" y="9882"/>
                </a:cubicBezTo>
                <a:cubicBezTo>
                  <a:pt x="13313" y="9415"/>
                  <a:pt x="13399" y="9009"/>
                  <a:pt x="13471" y="8670"/>
                </a:cubicBezTo>
                <a:cubicBezTo>
                  <a:pt x="13543" y="8330"/>
                  <a:pt x="13579" y="8131"/>
                  <a:pt x="13579" y="8076"/>
                </a:cubicBezTo>
                <a:cubicBezTo>
                  <a:pt x="13579" y="7869"/>
                  <a:pt x="13512" y="7682"/>
                  <a:pt x="13380" y="7527"/>
                </a:cubicBezTo>
                <a:cubicBezTo>
                  <a:pt x="13246" y="7371"/>
                  <a:pt x="13090" y="7293"/>
                  <a:pt x="12914" y="7293"/>
                </a:cubicBezTo>
                <a:cubicBezTo>
                  <a:pt x="12761" y="7293"/>
                  <a:pt x="12624" y="7345"/>
                  <a:pt x="12506" y="7457"/>
                </a:cubicBezTo>
                <a:cubicBezTo>
                  <a:pt x="12386" y="7567"/>
                  <a:pt x="12305" y="7711"/>
                  <a:pt x="12259" y="7886"/>
                </a:cubicBezTo>
                <a:lnTo>
                  <a:pt x="10706" y="14598"/>
                </a:lnTo>
                <a:cubicBezTo>
                  <a:pt x="10409" y="14618"/>
                  <a:pt x="10126" y="14696"/>
                  <a:pt x="9857" y="14840"/>
                </a:cubicBezTo>
                <a:cubicBezTo>
                  <a:pt x="9590" y="14984"/>
                  <a:pt x="9358" y="15174"/>
                  <a:pt x="9163" y="15418"/>
                </a:cubicBezTo>
                <a:cubicBezTo>
                  <a:pt x="8966" y="15663"/>
                  <a:pt x="8813" y="15945"/>
                  <a:pt x="8702" y="16265"/>
                </a:cubicBezTo>
                <a:cubicBezTo>
                  <a:pt x="8592" y="16587"/>
                  <a:pt x="8537" y="16927"/>
                  <a:pt x="8537" y="17284"/>
                </a:cubicBezTo>
                <a:cubicBezTo>
                  <a:pt x="8537" y="18039"/>
                  <a:pt x="8755" y="18678"/>
                  <a:pt x="9197" y="19199"/>
                </a:cubicBezTo>
                <a:cubicBezTo>
                  <a:pt x="9638" y="19726"/>
                  <a:pt x="10171" y="19988"/>
                  <a:pt x="10800" y="19988"/>
                </a:cubicBezTo>
                <a:cubicBezTo>
                  <a:pt x="11429" y="19988"/>
                  <a:pt x="11962" y="19726"/>
                  <a:pt x="12403" y="19199"/>
                </a:cubicBezTo>
                <a:cubicBezTo>
                  <a:pt x="12842" y="18678"/>
                  <a:pt x="13063" y="18039"/>
                  <a:pt x="13063" y="17284"/>
                </a:cubicBezTo>
                <a:cubicBezTo>
                  <a:pt x="13063" y="16835"/>
                  <a:pt x="12962" y="16418"/>
                  <a:pt x="12763" y="16032"/>
                </a:cubicBezTo>
                <a:cubicBezTo>
                  <a:pt x="12564" y="15646"/>
                  <a:pt x="12307" y="15321"/>
                  <a:pt x="11995" y="15053"/>
                </a:cubicBezTo>
                <a:moveTo>
                  <a:pt x="10800" y="2177"/>
                </a:moveTo>
                <a:cubicBezTo>
                  <a:pt x="10426" y="2177"/>
                  <a:pt x="10106" y="2335"/>
                  <a:pt x="9847" y="2646"/>
                </a:cubicBezTo>
                <a:cubicBezTo>
                  <a:pt x="9586" y="2960"/>
                  <a:pt x="9456" y="3343"/>
                  <a:pt x="9456" y="3792"/>
                </a:cubicBezTo>
                <a:cubicBezTo>
                  <a:pt x="9456" y="4241"/>
                  <a:pt x="9586" y="4621"/>
                  <a:pt x="9847" y="4927"/>
                </a:cubicBezTo>
                <a:cubicBezTo>
                  <a:pt x="10106" y="5237"/>
                  <a:pt x="10426" y="5390"/>
                  <a:pt x="10800" y="5390"/>
                </a:cubicBezTo>
                <a:cubicBezTo>
                  <a:pt x="11174" y="5390"/>
                  <a:pt x="11494" y="5238"/>
                  <a:pt x="11753" y="4927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3" y="2646"/>
                </a:cubicBezTo>
                <a:cubicBezTo>
                  <a:pt x="11494" y="2335"/>
                  <a:pt x="11174" y="2177"/>
                  <a:pt x="10800" y="2177"/>
                </a:cubicBezTo>
                <a:moveTo>
                  <a:pt x="14844" y="6467"/>
                </a:moveTo>
                <a:cubicBezTo>
                  <a:pt x="14844" y="6916"/>
                  <a:pt x="14978" y="7299"/>
                  <a:pt x="15247" y="7610"/>
                </a:cubicBezTo>
                <a:cubicBezTo>
                  <a:pt x="15514" y="7921"/>
                  <a:pt x="15835" y="8076"/>
                  <a:pt x="16212" y="8076"/>
                </a:cubicBezTo>
                <a:cubicBezTo>
                  <a:pt x="16586" y="8076"/>
                  <a:pt x="16903" y="7921"/>
                  <a:pt x="17165" y="7610"/>
                </a:cubicBezTo>
                <a:cubicBezTo>
                  <a:pt x="17426" y="7299"/>
                  <a:pt x="17556" y="6916"/>
                  <a:pt x="17556" y="6467"/>
                </a:cubicBezTo>
                <a:cubicBezTo>
                  <a:pt x="17556" y="6015"/>
                  <a:pt x="17426" y="5635"/>
                  <a:pt x="17165" y="5327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4" y="5022"/>
                  <a:pt x="15247" y="5327"/>
                </a:cubicBezTo>
                <a:cubicBezTo>
                  <a:pt x="14978" y="5635"/>
                  <a:pt x="14844" y="6015"/>
                  <a:pt x="14844" y="6467"/>
                </a:cubicBezTo>
                <a:moveTo>
                  <a:pt x="18451" y="14572"/>
                </a:moveTo>
                <a:cubicBezTo>
                  <a:pt x="18828" y="14572"/>
                  <a:pt x="19142" y="14414"/>
                  <a:pt x="19399" y="14100"/>
                </a:cubicBezTo>
                <a:cubicBezTo>
                  <a:pt x="19656" y="13792"/>
                  <a:pt x="19786" y="13409"/>
                  <a:pt x="19786" y="12957"/>
                </a:cubicBezTo>
                <a:cubicBezTo>
                  <a:pt x="19786" y="12508"/>
                  <a:pt x="19656" y="12127"/>
                  <a:pt x="19399" y="11822"/>
                </a:cubicBezTo>
                <a:cubicBezTo>
                  <a:pt x="19142" y="11512"/>
                  <a:pt x="18828" y="11359"/>
                  <a:pt x="18451" y="11359"/>
                </a:cubicBezTo>
                <a:cubicBezTo>
                  <a:pt x="18077" y="11359"/>
                  <a:pt x="17758" y="11511"/>
                  <a:pt x="17498" y="11822"/>
                </a:cubicBezTo>
                <a:cubicBezTo>
                  <a:pt x="17237" y="12128"/>
                  <a:pt x="17107" y="12508"/>
                  <a:pt x="17107" y="12957"/>
                </a:cubicBezTo>
                <a:cubicBezTo>
                  <a:pt x="17107" y="13409"/>
                  <a:pt x="17237" y="13792"/>
                  <a:pt x="17498" y="14100"/>
                </a:cubicBezTo>
                <a:cubicBezTo>
                  <a:pt x="17758" y="14414"/>
                  <a:pt x="18077" y="14572"/>
                  <a:pt x="18451" y="14572"/>
                </a:cubicBezTo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lIns="14288" tIns="14288" rIns="14288" bIns="14288" anchor="ctr"/>
          <a:lstStyle/>
          <a:p>
            <a:pPr defTabSz="171450">
              <a:buClrTx/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700" kern="1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2" name="Shape 814"/>
          <p:cNvSpPr/>
          <p:nvPr/>
        </p:nvSpPr>
        <p:spPr>
          <a:xfrm>
            <a:off x="853724" y="3233687"/>
            <a:ext cx="146327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>
              <a:defRPr sz="2400" spc="4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defTabSz="342900">
              <a:buClrTx/>
              <a:defRPr sz="1800" spc="0">
                <a:solidFill>
                  <a:srgbClr val="000000"/>
                </a:solidFill>
              </a:defRPr>
            </a:pPr>
            <a:r>
              <a:rPr lang="zh-TW" altLang="en-US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lang="zh-TW" altLang="en-US" sz="1050" b="1" u="sng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兒少法及臺灣學術網路拒絕存取資訊網站分類審議原則</a:t>
            </a:r>
            <a:r>
              <a:rPr lang="zh-TW" altLang="en-US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規範阻擋不當資訊存取的網頁內容。</a:t>
            </a:r>
          </a:p>
        </p:txBody>
      </p:sp>
      <p:sp>
        <p:nvSpPr>
          <p:cNvPr id="18444" name="Shape 818"/>
          <p:cNvSpPr>
            <a:spLocks noChangeShapeType="1"/>
          </p:cNvSpPr>
          <p:nvPr/>
        </p:nvSpPr>
        <p:spPr bwMode="auto">
          <a:xfrm>
            <a:off x="697753" y="3082478"/>
            <a:ext cx="1782365" cy="0"/>
          </a:xfrm>
          <a:prstGeom prst="line">
            <a:avLst/>
          </a:prstGeom>
          <a:noFill/>
          <a:ln w="254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27" name="Shape 820"/>
          <p:cNvSpPr/>
          <p:nvPr/>
        </p:nvSpPr>
        <p:spPr>
          <a:xfrm>
            <a:off x="2613469" y="2537172"/>
            <a:ext cx="1734503" cy="1553852"/>
          </a:xfrm>
          <a:prstGeom prst="roundRect">
            <a:avLst>
              <a:gd name="adj" fmla="val 3282"/>
            </a:avLst>
          </a:prstGeom>
          <a:solidFill>
            <a:schemeClr val="accent5"/>
          </a:solidFill>
          <a:ln w="254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algn="ctr" defTabSz="219075">
              <a:buClrTx/>
              <a:defRPr/>
            </a:pPr>
            <a:endParaRPr sz="1800" kern="1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8" name="Shape 821"/>
          <p:cNvSpPr/>
          <p:nvPr/>
        </p:nvSpPr>
        <p:spPr>
          <a:xfrm>
            <a:off x="2777384" y="2580226"/>
            <a:ext cx="13734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>
              <a:defRPr sz="4000" spc="79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pPr algn="ctr" defTabSz="342900">
              <a:buClrTx/>
              <a:defRPr sz="1800" spc="0">
                <a:solidFill>
                  <a:srgbClr val="000000"/>
                </a:solidFill>
              </a:defRPr>
            </a:pPr>
            <a:r>
              <a:rPr lang="zh-TW" altLang="en-US" sz="1500" b="1" kern="1200" spc="3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開發系統</a:t>
            </a:r>
            <a:endParaRPr lang="en-US" altLang="zh-TW" sz="1500" b="1" kern="1200" spc="3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342900">
              <a:buClrTx/>
              <a:defRPr sz="1800" spc="0">
                <a:solidFill>
                  <a:srgbClr val="000000"/>
                </a:solidFill>
              </a:defRPr>
            </a:pPr>
            <a:r>
              <a:rPr lang="zh-TW" altLang="en-US" sz="1500" b="1" kern="1200" spc="3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並導入區網中心</a:t>
            </a:r>
          </a:p>
        </p:txBody>
      </p:sp>
      <p:sp>
        <p:nvSpPr>
          <p:cNvPr id="29" name="Shape 822"/>
          <p:cNvSpPr/>
          <p:nvPr/>
        </p:nvSpPr>
        <p:spPr>
          <a:xfrm>
            <a:off x="3287248" y="2102942"/>
            <a:ext cx="430977" cy="403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65" y="0"/>
                </a:moveTo>
                <a:cubicBezTo>
                  <a:pt x="9365" y="0"/>
                  <a:pt x="9963" y="51"/>
                  <a:pt x="10556" y="155"/>
                </a:cubicBezTo>
                <a:cubicBezTo>
                  <a:pt x="11152" y="260"/>
                  <a:pt x="11733" y="418"/>
                  <a:pt x="12303" y="632"/>
                </a:cubicBezTo>
                <a:cubicBezTo>
                  <a:pt x="12950" y="898"/>
                  <a:pt x="13588" y="1240"/>
                  <a:pt x="14219" y="1663"/>
                </a:cubicBezTo>
                <a:cubicBezTo>
                  <a:pt x="14850" y="2087"/>
                  <a:pt x="15412" y="2598"/>
                  <a:pt x="15904" y="3199"/>
                </a:cubicBezTo>
                <a:cubicBezTo>
                  <a:pt x="16396" y="3798"/>
                  <a:pt x="16791" y="4475"/>
                  <a:pt x="17088" y="5229"/>
                </a:cubicBezTo>
                <a:cubicBezTo>
                  <a:pt x="17382" y="5989"/>
                  <a:pt x="17530" y="6813"/>
                  <a:pt x="17530" y="7703"/>
                </a:cubicBezTo>
                <a:cubicBezTo>
                  <a:pt x="17530" y="8586"/>
                  <a:pt x="17382" y="9408"/>
                  <a:pt x="17088" y="10162"/>
                </a:cubicBezTo>
                <a:cubicBezTo>
                  <a:pt x="16791" y="10921"/>
                  <a:pt x="16396" y="11596"/>
                  <a:pt x="15904" y="12186"/>
                </a:cubicBezTo>
                <a:cubicBezTo>
                  <a:pt x="15412" y="12776"/>
                  <a:pt x="14850" y="13287"/>
                  <a:pt x="14219" y="13719"/>
                </a:cubicBezTo>
                <a:cubicBezTo>
                  <a:pt x="13588" y="14151"/>
                  <a:pt x="12950" y="14499"/>
                  <a:pt x="12303" y="14758"/>
                </a:cubicBezTo>
                <a:cubicBezTo>
                  <a:pt x="11147" y="15185"/>
                  <a:pt x="9968" y="15397"/>
                  <a:pt x="8765" y="15397"/>
                </a:cubicBezTo>
                <a:cubicBezTo>
                  <a:pt x="8487" y="15397"/>
                  <a:pt x="8214" y="15382"/>
                  <a:pt x="7948" y="15354"/>
                </a:cubicBezTo>
                <a:cubicBezTo>
                  <a:pt x="7682" y="15329"/>
                  <a:pt x="7409" y="15298"/>
                  <a:pt x="7132" y="15258"/>
                </a:cubicBezTo>
                <a:cubicBezTo>
                  <a:pt x="6007" y="16294"/>
                  <a:pt x="4743" y="16995"/>
                  <a:pt x="3347" y="17353"/>
                </a:cubicBezTo>
                <a:cubicBezTo>
                  <a:pt x="3196" y="17393"/>
                  <a:pt x="3034" y="17435"/>
                  <a:pt x="2862" y="17483"/>
                </a:cubicBezTo>
                <a:cubicBezTo>
                  <a:pt x="2688" y="17534"/>
                  <a:pt x="2521" y="17559"/>
                  <a:pt x="2354" y="17559"/>
                </a:cubicBezTo>
                <a:cubicBezTo>
                  <a:pt x="2264" y="17559"/>
                  <a:pt x="2182" y="17514"/>
                  <a:pt x="2111" y="17432"/>
                </a:cubicBezTo>
                <a:cubicBezTo>
                  <a:pt x="2041" y="17342"/>
                  <a:pt x="2005" y="17238"/>
                  <a:pt x="2005" y="17110"/>
                </a:cubicBezTo>
                <a:cubicBezTo>
                  <a:pt x="2005" y="17023"/>
                  <a:pt x="2034" y="16944"/>
                  <a:pt x="2090" y="16873"/>
                </a:cubicBezTo>
                <a:cubicBezTo>
                  <a:pt x="2147" y="16808"/>
                  <a:pt x="2196" y="16746"/>
                  <a:pt x="2241" y="16693"/>
                </a:cubicBezTo>
                <a:cubicBezTo>
                  <a:pt x="2624" y="16235"/>
                  <a:pt x="2897" y="15803"/>
                  <a:pt x="3060" y="15397"/>
                </a:cubicBezTo>
                <a:cubicBezTo>
                  <a:pt x="3220" y="14987"/>
                  <a:pt x="3354" y="14465"/>
                  <a:pt x="3458" y="13813"/>
                </a:cubicBezTo>
                <a:cubicBezTo>
                  <a:pt x="2984" y="13499"/>
                  <a:pt x="2540" y="13129"/>
                  <a:pt x="2123" y="12706"/>
                </a:cubicBezTo>
                <a:cubicBezTo>
                  <a:pt x="1706" y="12279"/>
                  <a:pt x="1342" y="11811"/>
                  <a:pt x="1024" y="11300"/>
                </a:cubicBezTo>
                <a:cubicBezTo>
                  <a:pt x="711" y="10786"/>
                  <a:pt x="459" y="10229"/>
                  <a:pt x="275" y="9623"/>
                </a:cubicBezTo>
                <a:cubicBezTo>
                  <a:pt x="92" y="9021"/>
                  <a:pt x="0" y="8383"/>
                  <a:pt x="0" y="7703"/>
                </a:cubicBezTo>
                <a:cubicBezTo>
                  <a:pt x="0" y="6822"/>
                  <a:pt x="151" y="6000"/>
                  <a:pt x="450" y="5238"/>
                </a:cubicBezTo>
                <a:cubicBezTo>
                  <a:pt x="751" y="4478"/>
                  <a:pt x="1151" y="3798"/>
                  <a:pt x="1650" y="3199"/>
                </a:cubicBezTo>
                <a:cubicBezTo>
                  <a:pt x="2149" y="2598"/>
                  <a:pt x="2716" y="2087"/>
                  <a:pt x="3347" y="1663"/>
                </a:cubicBezTo>
                <a:cubicBezTo>
                  <a:pt x="3978" y="1239"/>
                  <a:pt x="4616" y="898"/>
                  <a:pt x="5261" y="632"/>
                </a:cubicBezTo>
                <a:cubicBezTo>
                  <a:pt x="5832" y="409"/>
                  <a:pt x="6411" y="249"/>
                  <a:pt x="7002" y="150"/>
                </a:cubicBezTo>
                <a:cubicBezTo>
                  <a:pt x="7591" y="48"/>
                  <a:pt x="8179" y="0"/>
                  <a:pt x="8765" y="0"/>
                </a:cubicBezTo>
                <a:moveTo>
                  <a:pt x="8765" y="2160"/>
                </a:moveTo>
                <a:cubicBezTo>
                  <a:pt x="8269" y="2160"/>
                  <a:pt x="7774" y="2202"/>
                  <a:pt x="7278" y="2282"/>
                </a:cubicBezTo>
                <a:cubicBezTo>
                  <a:pt x="6783" y="2366"/>
                  <a:pt x="6287" y="2510"/>
                  <a:pt x="5790" y="2719"/>
                </a:cubicBezTo>
                <a:cubicBezTo>
                  <a:pt x="5348" y="2877"/>
                  <a:pt x="4886" y="3112"/>
                  <a:pt x="4411" y="3419"/>
                </a:cubicBezTo>
                <a:cubicBezTo>
                  <a:pt x="3933" y="3727"/>
                  <a:pt x="3502" y="4086"/>
                  <a:pt x="3114" y="4501"/>
                </a:cubicBezTo>
                <a:cubicBezTo>
                  <a:pt x="2728" y="4916"/>
                  <a:pt x="2413" y="5390"/>
                  <a:pt x="2168" y="5927"/>
                </a:cubicBezTo>
                <a:cubicBezTo>
                  <a:pt x="1925" y="6463"/>
                  <a:pt x="1803" y="7056"/>
                  <a:pt x="1803" y="7703"/>
                </a:cubicBezTo>
                <a:cubicBezTo>
                  <a:pt x="1803" y="8355"/>
                  <a:pt x="1916" y="8925"/>
                  <a:pt x="2147" y="9422"/>
                </a:cubicBezTo>
                <a:cubicBezTo>
                  <a:pt x="2375" y="9919"/>
                  <a:pt x="2667" y="10363"/>
                  <a:pt x="3017" y="10758"/>
                </a:cubicBezTo>
                <a:cubicBezTo>
                  <a:pt x="3373" y="11156"/>
                  <a:pt x="3764" y="11509"/>
                  <a:pt x="4197" y="11811"/>
                </a:cubicBezTo>
                <a:cubicBezTo>
                  <a:pt x="4630" y="12122"/>
                  <a:pt x="5051" y="12407"/>
                  <a:pt x="5465" y="12678"/>
                </a:cubicBezTo>
                <a:lnTo>
                  <a:pt x="5239" y="14177"/>
                </a:lnTo>
                <a:cubicBezTo>
                  <a:pt x="5486" y="14019"/>
                  <a:pt x="5724" y="13827"/>
                  <a:pt x="5955" y="13610"/>
                </a:cubicBezTo>
                <a:cubicBezTo>
                  <a:pt x="6183" y="13395"/>
                  <a:pt x="6407" y="13189"/>
                  <a:pt x="6626" y="12989"/>
                </a:cubicBezTo>
                <a:cubicBezTo>
                  <a:pt x="6979" y="13042"/>
                  <a:pt x="7334" y="13099"/>
                  <a:pt x="7694" y="13152"/>
                </a:cubicBezTo>
                <a:cubicBezTo>
                  <a:pt x="8057" y="13209"/>
                  <a:pt x="8412" y="13232"/>
                  <a:pt x="8765" y="13232"/>
                </a:cubicBezTo>
                <a:cubicBezTo>
                  <a:pt x="9780" y="13232"/>
                  <a:pt x="10771" y="13048"/>
                  <a:pt x="11740" y="12678"/>
                </a:cubicBezTo>
                <a:cubicBezTo>
                  <a:pt x="12197" y="12517"/>
                  <a:pt x="12665" y="12280"/>
                  <a:pt x="13138" y="11978"/>
                </a:cubicBezTo>
                <a:cubicBezTo>
                  <a:pt x="13609" y="11670"/>
                  <a:pt x="14040" y="11306"/>
                  <a:pt x="14421" y="10880"/>
                </a:cubicBezTo>
                <a:cubicBezTo>
                  <a:pt x="14805" y="10459"/>
                  <a:pt x="15120" y="9982"/>
                  <a:pt x="15370" y="9454"/>
                </a:cubicBezTo>
                <a:cubicBezTo>
                  <a:pt x="15617" y="8929"/>
                  <a:pt x="15739" y="8344"/>
                  <a:pt x="15739" y="7703"/>
                </a:cubicBezTo>
                <a:cubicBezTo>
                  <a:pt x="15739" y="7057"/>
                  <a:pt x="15617" y="6464"/>
                  <a:pt x="15370" y="5927"/>
                </a:cubicBezTo>
                <a:cubicBezTo>
                  <a:pt x="15120" y="5391"/>
                  <a:pt x="14805" y="4916"/>
                  <a:pt x="14421" y="4501"/>
                </a:cubicBezTo>
                <a:cubicBezTo>
                  <a:pt x="14040" y="4086"/>
                  <a:pt x="13611" y="3728"/>
                  <a:pt x="13143" y="3420"/>
                </a:cubicBezTo>
                <a:cubicBezTo>
                  <a:pt x="12675" y="3112"/>
                  <a:pt x="12206" y="2878"/>
                  <a:pt x="11740" y="2720"/>
                </a:cubicBezTo>
                <a:cubicBezTo>
                  <a:pt x="11267" y="2511"/>
                  <a:pt x="10780" y="2367"/>
                  <a:pt x="10281" y="2282"/>
                </a:cubicBezTo>
                <a:cubicBezTo>
                  <a:pt x="9782" y="2202"/>
                  <a:pt x="9278" y="2160"/>
                  <a:pt x="8765" y="2160"/>
                </a:cubicBezTo>
                <a:moveTo>
                  <a:pt x="21600" y="11746"/>
                </a:moveTo>
                <a:cubicBezTo>
                  <a:pt x="21600" y="12429"/>
                  <a:pt x="21506" y="13076"/>
                  <a:pt x="21322" y="13672"/>
                </a:cubicBezTo>
                <a:cubicBezTo>
                  <a:pt x="21139" y="14273"/>
                  <a:pt x="20889" y="14829"/>
                  <a:pt x="20574" y="15340"/>
                </a:cubicBezTo>
                <a:cubicBezTo>
                  <a:pt x="20258" y="15854"/>
                  <a:pt x="19891" y="16323"/>
                  <a:pt x="19475" y="16747"/>
                </a:cubicBezTo>
                <a:cubicBezTo>
                  <a:pt x="19058" y="17173"/>
                  <a:pt x="18613" y="17543"/>
                  <a:pt x="18140" y="17856"/>
                </a:cubicBezTo>
                <a:cubicBezTo>
                  <a:pt x="18246" y="18506"/>
                  <a:pt x="18378" y="19031"/>
                  <a:pt x="18540" y="19440"/>
                </a:cubicBezTo>
                <a:cubicBezTo>
                  <a:pt x="18703" y="19841"/>
                  <a:pt x="18973" y="20276"/>
                  <a:pt x="19357" y="20736"/>
                </a:cubicBezTo>
                <a:cubicBezTo>
                  <a:pt x="19402" y="20790"/>
                  <a:pt x="19453" y="20858"/>
                  <a:pt x="19510" y="20931"/>
                </a:cubicBezTo>
                <a:cubicBezTo>
                  <a:pt x="19566" y="21007"/>
                  <a:pt x="19592" y="21092"/>
                  <a:pt x="19592" y="21182"/>
                </a:cubicBezTo>
                <a:cubicBezTo>
                  <a:pt x="19592" y="21326"/>
                  <a:pt x="19555" y="21431"/>
                  <a:pt x="19475" y="21498"/>
                </a:cubicBezTo>
                <a:cubicBezTo>
                  <a:pt x="19397" y="21569"/>
                  <a:pt x="19305" y="21600"/>
                  <a:pt x="19199" y="21600"/>
                </a:cubicBezTo>
                <a:cubicBezTo>
                  <a:pt x="19049" y="21600"/>
                  <a:pt x="18889" y="21572"/>
                  <a:pt x="18714" y="21527"/>
                </a:cubicBezTo>
                <a:cubicBezTo>
                  <a:pt x="18542" y="21473"/>
                  <a:pt x="18387" y="21433"/>
                  <a:pt x="18253" y="21397"/>
                </a:cubicBezTo>
                <a:cubicBezTo>
                  <a:pt x="16855" y="21027"/>
                  <a:pt x="15593" y="20329"/>
                  <a:pt x="14468" y="19302"/>
                </a:cubicBezTo>
                <a:cubicBezTo>
                  <a:pt x="14191" y="19338"/>
                  <a:pt x="13917" y="19369"/>
                  <a:pt x="13652" y="19395"/>
                </a:cubicBezTo>
                <a:cubicBezTo>
                  <a:pt x="13383" y="19423"/>
                  <a:pt x="13112" y="19440"/>
                  <a:pt x="12832" y="19440"/>
                </a:cubicBezTo>
                <a:cubicBezTo>
                  <a:pt x="11865" y="19440"/>
                  <a:pt x="10909" y="19293"/>
                  <a:pt x="9973" y="19002"/>
                </a:cubicBezTo>
                <a:cubicBezTo>
                  <a:pt x="9031" y="18717"/>
                  <a:pt x="8146" y="18279"/>
                  <a:pt x="7313" y="17692"/>
                </a:cubicBezTo>
                <a:lnTo>
                  <a:pt x="7617" y="17475"/>
                </a:lnTo>
                <a:cubicBezTo>
                  <a:pt x="8000" y="17531"/>
                  <a:pt x="8382" y="17559"/>
                  <a:pt x="8765" y="17559"/>
                </a:cubicBezTo>
                <a:cubicBezTo>
                  <a:pt x="10246" y="17559"/>
                  <a:pt x="11677" y="17280"/>
                  <a:pt x="13058" y="16721"/>
                </a:cubicBezTo>
                <a:cubicBezTo>
                  <a:pt x="13892" y="16388"/>
                  <a:pt x="14685" y="15936"/>
                  <a:pt x="15436" y="15374"/>
                </a:cubicBezTo>
                <a:cubicBezTo>
                  <a:pt x="16186" y="14812"/>
                  <a:pt x="16853" y="14149"/>
                  <a:pt x="17432" y="13381"/>
                </a:cubicBezTo>
                <a:cubicBezTo>
                  <a:pt x="18008" y="12618"/>
                  <a:pt x="18470" y="11760"/>
                  <a:pt x="18816" y="10814"/>
                </a:cubicBezTo>
                <a:cubicBezTo>
                  <a:pt x="19162" y="9865"/>
                  <a:pt x="19336" y="8832"/>
                  <a:pt x="19336" y="7703"/>
                </a:cubicBezTo>
                <a:cubicBezTo>
                  <a:pt x="19336" y="7333"/>
                  <a:pt x="19312" y="6957"/>
                  <a:pt x="19267" y="6568"/>
                </a:cubicBezTo>
                <a:cubicBezTo>
                  <a:pt x="19943" y="7217"/>
                  <a:pt x="20501" y="7979"/>
                  <a:pt x="20941" y="8855"/>
                </a:cubicBezTo>
                <a:cubicBezTo>
                  <a:pt x="21379" y="9727"/>
                  <a:pt x="21600" y="10693"/>
                  <a:pt x="21600" y="11746"/>
                </a:cubicBezTo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lIns="14288" tIns="14288" rIns="14288" bIns="14288" anchor="ctr"/>
          <a:lstStyle/>
          <a:p>
            <a:pPr defTabSz="171450">
              <a:buClrTx/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700" kern="1200">
              <a:solidFill>
                <a:srgbClr val="DEB34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0" name="Shape 823"/>
          <p:cNvSpPr/>
          <p:nvPr/>
        </p:nvSpPr>
        <p:spPr>
          <a:xfrm>
            <a:off x="2763487" y="3233687"/>
            <a:ext cx="1464469" cy="807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>
              <a:defRPr sz="2400" spc="4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defTabSz="342900">
              <a:buClrTx/>
              <a:defRPr sz="1800" spc="0">
                <a:solidFill>
                  <a:srgbClr val="000000"/>
                </a:solidFill>
              </a:defRPr>
            </a:pPr>
            <a:r>
              <a:rPr lang="zh-TW" altLang="en-US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由中山大學開發</a:t>
            </a:r>
            <a:r>
              <a:rPr lang="zh-TW" altLang="en-US" sz="1050" b="1" u="sng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不當資訊防護系統（</a:t>
            </a:r>
            <a:r>
              <a:rPr lang="en-US" altLang="zh-TW" sz="1050" b="1" u="sng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TANWP)</a:t>
            </a:r>
          </a:p>
          <a:p>
            <a:pPr defTabSz="342900">
              <a:buClrTx/>
              <a:defRPr sz="1800" spc="0">
                <a:solidFill>
                  <a:srgbClr val="000000"/>
                </a:solidFill>
              </a:defRPr>
            </a:pPr>
            <a:r>
              <a:rPr lang="zh-TW" altLang="en-US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，導入及維運</a:t>
            </a:r>
            <a:r>
              <a:rPr lang="en-US" altLang="zh-TW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個區網中心，防護學術網路內容安全。</a:t>
            </a:r>
          </a:p>
        </p:txBody>
      </p:sp>
      <p:sp>
        <p:nvSpPr>
          <p:cNvPr id="18452" name="Shape 827"/>
          <p:cNvSpPr>
            <a:spLocks noChangeShapeType="1"/>
          </p:cNvSpPr>
          <p:nvPr/>
        </p:nvSpPr>
        <p:spPr bwMode="auto">
          <a:xfrm>
            <a:off x="2597991" y="3072953"/>
            <a:ext cx="1782365" cy="0"/>
          </a:xfrm>
          <a:prstGeom prst="line">
            <a:avLst/>
          </a:prstGeom>
          <a:noFill/>
          <a:ln w="254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35" name="Shape 829"/>
          <p:cNvSpPr/>
          <p:nvPr/>
        </p:nvSpPr>
        <p:spPr>
          <a:xfrm>
            <a:off x="4523231" y="2524702"/>
            <a:ext cx="1734503" cy="1553852"/>
          </a:xfrm>
          <a:prstGeom prst="roundRect">
            <a:avLst>
              <a:gd name="adj" fmla="val 3282"/>
            </a:avLst>
          </a:prstGeom>
          <a:solidFill>
            <a:schemeClr val="accent5"/>
          </a:solidFill>
          <a:ln w="254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algn="ctr" defTabSz="219075">
              <a:buClrTx/>
              <a:defRPr/>
            </a:pPr>
            <a:endParaRPr sz="1800" kern="1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6" name="Shape 830"/>
          <p:cNvSpPr/>
          <p:nvPr/>
        </p:nvSpPr>
        <p:spPr>
          <a:xfrm>
            <a:off x="5038667" y="2593884"/>
            <a:ext cx="78483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>
              <a:defRPr sz="4000" spc="79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pPr algn="ctr" defTabSz="342900">
              <a:buClrTx/>
              <a:defRPr sz="1800" spc="0">
                <a:solidFill>
                  <a:srgbClr val="000000"/>
                </a:solidFill>
              </a:defRPr>
            </a:pPr>
            <a:r>
              <a:rPr lang="en-US" altLang="zh-TW" sz="1500" b="1" kern="1200" spc="3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NGA</a:t>
            </a:r>
          </a:p>
          <a:p>
            <a:pPr algn="ctr" defTabSz="342900">
              <a:buClrTx/>
              <a:defRPr sz="1800" spc="0">
                <a:solidFill>
                  <a:srgbClr val="000000"/>
                </a:solidFill>
              </a:defRPr>
            </a:pPr>
            <a:r>
              <a:rPr lang="zh-TW" altLang="en-US" sz="1500" b="1" kern="1200" spc="3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</a:t>
            </a:r>
          </a:p>
        </p:txBody>
      </p:sp>
      <p:sp>
        <p:nvSpPr>
          <p:cNvPr id="37" name="Shape 831"/>
          <p:cNvSpPr/>
          <p:nvPr/>
        </p:nvSpPr>
        <p:spPr>
          <a:xfrm>
            <a:off x="1376127" y="2125843"/>
            <a:ext cx="414836" cy="387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02" y="0"/>
                </a:moveTo>
                <a:cubicBezTo>
                  <a:pt x="16819" y="0"/>
                  <a:pt x="17289" y="191"/>
                  <a:pt x="17720" y="567"/>
                </a:cubicBezTo>
                <a:cubicBezTo>
                  <a:pt x="18151" y="943"/>
                  <a:pt x="18442" y="1424"/>
                  <a:pt x="18599" y="2015"/>
                </a:cubicBezTo>
                <a:lnTo>
                  <a:pt x="21387" y="12236"/>
                </a:lnTo>
                <a:cubicBezTo>
                  <a:pt x="21436" y="12454"/>
                  <a:pt x="21483" y="12665"/>
                  <a:pt x="21531" y="12874"/>
                </a:cubicBezTo>
                <a:cubicBezTo>
                  <a:pt x="21576" y="13088"/>
                  <a:pt x="21600" y="13299"/>
                  <a:pt x="21600" y="13517"/>
                </a:cubicBezTo>
                <a:lnTo>
                  <a:pt x="21600" y="18886"/>
                </a:lnTo>
                <a:cubicBezTo>
                  <a:pt x="21600" y="19271"/>
                  <a:pt x="21541" y="19626"/>
                  <a:pt x="21419" y="19955"/>
                </a:cubicBezTo>
                <a:cubicBezTo>
                  <a:pt x="21296" y="20284"/>
                  <a:pt x="21140" y="20566"/>
                  <a:pt x="20939" y="20807"/>
                </a:cubicBezTo>
                <a:cubicBezTo>
                  <a:pt x="20736" y="21045"/>
                  <a:pt x="20501" y="21239"/>
                  <a:pt x="20224" y="21383"/>
                </a:cubicBezTo>
                <a:cubicBezTo>
                  <a:pt x="19945" y="21529"/>
                  <a:pt x="19654" y="21600"/>
                  <a:pt x="19350" y="21600"/>
                </a:cubicBezTo>
                <a:lnTo>
                  <a:pt x="2262" y="21600"/>
                </a:lnTo>
                <a:cubicBezTo>
                  <a:pt x="1638" y="21600"/>
                  <a:pt x="1104" y="21336"/>
                  <a:pt x="663" y="20807"/>
                </a:cubicBezTo>
                <a:cubicBezTo>
                  <a:pt x="220" y="20278"/>
                  <a:pt x="0" y="19638"/>
                  <a:pt x="0" y="18886"/>
                </a:cubicBezTo>
                <a:lnTo>
                  <a:pt x="0" y="13517"/>
                </a:lnTo>
                <a:cubicBezTo>
                  <a:pt x="0" y="13300"/>
                  <a:pt x="24" y="13088"/>
                  <a:pt x="71" y="12874"/>
                </a:cubicBezTo>
                <a:cubicBezTo>
                  <a:pt x="120" y="12665"/>
                  <a:pt x="164" y="12451"/>
                  <a:pt x="211" y="12236"/>
                </a:cubicBezTo>
                <a:lnTo>
                  <a:pt x="2999" y="2015"/>
                </a:lnTo>
                <a:cubicBezTo>
                  <a:pt x="3156" y="1425"/>
                  <a:pt x="3452" y="943"/>
                  <a:pt x="3888" y="567"/>
                </a:cubicBezTo>
                <a:cubicBezTo>
                  <a:pt x="4316" y="191"/>
                  <a:pt x="4796" y="0"/>
                  <a:pt x="5310" y="0"/>
                </a:cubicBezTo>
                <a:lnTo>
                  <a:pt x="16302" y="0"/>
                </a:lnTo>
                <a:close/>
                <a:moveTo>
                  <a:pt x="19808" y="13517"/>
                </a:moveTo>
                <a:cubicBezTo>
                  <a:pt x="19808" y="13367"/>
                  <a:pt x="19761" y="13235"/>
                  <a:pt x="19671" y="13129"/>
                </a:cubicBezTo>
                <a:cubicBezTo>
                  <a:pt x="19583" y="13020"/>
                  <a:pt x="19475" y="12968"/>
                  <a:pt x="19350" y="12968"/>
                </a:cubicBezTo>
                <a:lnTo>
                  <a:pt x="2262" y="12968"/>
                </a:lnTo>
                <a:cubicBezTo>
                  <a:pt x="2137" y="12968"/>
                  <a:pt x="2030" y="13017"/>
                  <a:pt x="1941" y="13120"/>
                </a:cubicBezTo>
                <a:cubicBezTo>
                  <a:pt x="1851" y="13223"/>
                  <a:pt x="1804" y="13355"/>
                  <a:pt x="1804" y="13517"/>
                </a:cubicBezTo>
                <a:lnTo>
                  <a:pt x="1804" y="18886"/>
                </a:lnTo>
                <a:cubicBezTo>
                  <a:pt x="1804" y="19036"/>
                  <a:pt x="1848" y="19168"/>
                  <a:pt x="1934" y="19274"/>
                </a:cubicBezTo>
                <a:cubicBezTo>
                  <a:pt x="2020" y="19382"/>
                  <a:pt x="2130" y="19438"/>
                  <a:pt x="2262" y="19438"/>
                </a:cubicBezTo>
                <a:lnTo>
                  <a:pt x="19350" y="19438"/>
                </a:lnTo>
                <a:cubicBezTo>
                  <a:pt x="19475" y="19438"/>
                  <a:pt x="19583" y="19385"/>
                  <a:pt x="19671" y="19282"/>
                </a:cubicBezTo>
                <a:cubicBezTo>
                  <a:pt x="19761" y="19180"/>
                  <a:pt x="19808" y="19047"/>
                  <a:pt x="19808" y="18886"/>
                </a:cubicBezTo>
                <a:lnTo>
                  <a:pt x="19808" y="13517"/>
                </a:lnTo>
                <a:close/>
                <a:moveTo>
                  <a:pt x="5312" y="2168"/>
                </a:moveTo>
                <a:cubicBezTo>
                  <a:pt x="5185" y="2168"/>
                  <a:pt x="5063" y="2212"/>
                  <a:pt x="4940" y="2306"/>
                </a:cubicBezTo>
                <a:cubicBezTo>
                  <a:pt x="4823" y="2403"/>
                  <a:pt x="4740" y="2523"/>
                  <a:pt x="4703" y="2673"/>
                </a:cubicBezTo>
                <a:lnTo>
                  <a:pt x="2497" y="10800"/>
                </a:lnTo>
                <a:lnTo>
                  <a:pt x="19105" y="10800"/>
                </a:lnTo>
                <a:lnTo>
                  <a:pt x="16902" y="2673"/>
                </a:lnTo>
                <a:cubicBezTo>
                  <a:pt x="16870" y="2523"/>
                  <a:pt x="16794" y="2403"/>
                  <a:pt x="16674" y="2306"/>
                </a:cubicBezTo>
                <a:cubicBezTo>
                  <a:pt x="16554" y="2212"/>
                  <a:pt x="16432" y="2168"/>
                  <a:pt x="16305" y="2168"/>
                </a:cubicBezTo>
                <a:lnTo>
                  <a:pt x="5312" y="2168"/>
                </a:lnTo>
                <a:close/>
                <a:moveTo>
                  <a:pt x="13511" y="14865"/>
                </a:moveTo>
                <a:cubicBezTo>
                  <a:pt x="13817" y="14865"/>
                  <a:pt x="14077" y="14994"/>
                  <a:pt x="14292" y="15253"/>
                </a:cubicBezTo>
                <a:cubicBezTo>
                  <a:pt x="14508" y="15511"/>
                  <a:pt x="14613" y="15822"/>
                  <a:pt x="14613" y="16187"/>
                </a:cubicBezTo>
                <a:cubicBezTo>
                  <a:pt x="14613" y="16571"/>
                  <a:pt x="14508" y="16891"/>
                  <a:pt x="14292" y="17150"/>
                </a:cubicBezTo>
                <a:cubicBezTo>
                  <a:pt x="14077" y="17408"/>
                  <a:pt x="13817" y="17538"/>
                  <a:pt x="13511" y="17538"/>
                </a:cubicBezTo>
                <a:cubicBezTo>
                  <a:pt x="13191" y="17538"/>
                  <a:pt x="12924" y="17408"/>
                  <a:pt x="12708" y="17150"/>
                </a:cubicBezTo>
                <a:cubicBezTo>
                  <a:pt x="12493" y="16891"/>
                  <a:pt x="12388" y="16571"/>
                  <a:pt x="12388" y="16187"/>
                </a:cubicBezTo>
                <a:cubicBezTo>
                  <a:pt x="12388" y="15822"/>
                  <a:pt x="12493" y="15511"/>
                  <a:pt x="12708" y="15253"/>
                </a:cubicBezTo>
                <a:cubicBezTo>
                  <a:pt x="12924" y="14994"/>
                  <a:pt x="13191" y="14865"/>
                  <a:pt x="13511" y="14865"/>
                </a:cubicBezTo>
                <a:moveTo>
                  <a:pt x="17113" y="14865"/>
                </a:moveTo>
                <a:cubicBezTo>
                  <a:pt x="17416" y="14865"/>
                  <a:pt x="17676" y="14994"/>
                  <a:pt x="17891" y="15253"/>
                </a:cubicBezTo>
                <a:cubicBezTo>
                  <a:pt x="18104" y="15511"/>
                  <a:pt x="18212" y="15822"/>
                  <a:pt x="18212" y="16187"/>
                </a:cubicBezTo>
                <a:cubicBezTo>
                  <a:pt x="18212" y="16571"/>
                  <a:pt x="18104" y="16891"/>
                  <a:pt x="17891" y="17150"/>
                </a:cubicBezTo>
                <a:cubicBezTo>
                  <a:pt x="17676" y="17408"/>
                  <a:pt x="17416" y="17538"/>
                  <a:pt x="17113" y="17538"/>
                </a:cubicBezTo>
                <a:cubicBezTo>
                  <a:pt x="16792" y="17538"/>
                  <a:pt x="16525" y="17408"/>
                  <a:pt x="16310" y="17150"/>
                </a:cubicBezTo>
                <a:cubicBezTo>
                  <a:pt x="16094" y="16891"/>
                  <a:pt x="15986" y="16571"/>
                  <a:pt x="15986" y="16187"/>
                </a:cubicBezTo>
                <a:cubicBezTo>
                  <a:pt x="15986" y="15822"/>
                  <a:pt x="16094" y="15511"/>
                  <a:pt x="16310" y="15253"/>
                </a:cubicBezTo>
                <a:cubicBezTo>
                  <a:pt x="16527" y="14994"/>
                  <a:pt x="16794" y="14865"/>
                  <a:pt x="17113" y="14865"/>
                </a:cubicBezTo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lIns="14288" tIns="14288" rIns="14288" bIns="14288" anchor="ctr"/>
          <a:lstStyle/>
          <a:p>
            <a:pPr defTabSz="171450">
              <a:buClrTx/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700" kern="1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8" name="Shape 832"/>
          <p:cNvSpPr/>
          <p:nvPr/>
        </p:nvSpPr>
        <p:spPr>
          <a:xfrm>
            <a:off x="4677894" y="3193001"/>
            <a:ext cx="146446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>
              <a:defRPr sz="2400" spc="4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defTabSz="342900">
              <a:buClrTx/>
              <a:defRPr sz="1800" spc="0">
                <a:solidFill>
                  <a:srgbClr val="000000"/>
                </a:solidFill>
              </a:defRPr>
            </a:pPr>
            <a:r>
              <a:rPr lang="zh-TW" altLang="en-US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sz="1050" b="1" u="sng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教育部、中山大學與趨勢科技</a:t>
            </a:r>
            <a:r>
              <a:rPr lang="zh-TW" altLang="en-US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共同維運</a:t>
            </a:r>
            <a:r>
              <a:rPr lang="en-US" altLang="zh-TW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NGA</a:t>
            </a:r>
            <a:r>
              <a:rPr lang="zh-TW" altLang="en-US" sz="1050" kern="1200" spc="18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網路守護天使， 打造安全無害的網路學習環境。</a:t>
            </a:r>
          </a:p>
        </p:txBody>
      </p:sp>
      <p:sp>
        <p:nvSpPr>
          <p:cNvPr id="18460" name="Shape 836"/>
          <p:cNvSpPr>
            <a:spLocks noChangeShapeType="1"/>
          </p:cNvSpPr>
          <p:nvPr/>
        </p:nvSpPr>
        <p:spPr bwMode="auto">
          <a:xfrm>
            <a:off x="4539899" y="3066999"/>
            <a:ext cx="1782366" cy="0"/>
          </a:xfrm>
          <a:prstGeom prst="line">
            <a:avLst/>
          </a:prstGeom>
          <a:noFill/>
          <a:ln w="254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48" name="Shape 843"/>
          <p:cNvSpPr/>
          <p:nvPr/>
        </p:nvSpPr>
        <p:spPr>
          <a:xfrm>
            <a:off x="7375526" y="4187534"/>
            <a:ext cx="123825" cy="123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2304" y="0"/>
                  <a:pt x="13706" y="282"/>
                  <a:pt x="15014" y="847"/>
                </a:cubicBezTo>
                <a:cubicBezTo>
                  <a:pt x="16322" y="1409"/>
                  <a:pt x="17466" y="2180"/>
                  <a:pt x="18450" y="3157"/>
                </a:cubicBezTo>
                <a:cubicBezTo>
                  <a:pt x="19433" y="4134"/>
                  <a:pt x="20201" y="5278"/>
                  <a:pt x="20764" y="6588"/>
                </a:cubicBezTo>
                <a:cubicBezTo>
                  <a:pt x="21323" y="7904"/>
                  <a:pt x="21600" y="9305"/>
                  <a:pt x="21600" y="10801"/>
                </a:cubicBezTo>
                <a:cubicBezTo>
                  <a:pt x="21600" y="12295"/>
                  <a:pt x="21323" y="13699"/>
                  <a:pt x="20764" y="15009"/>
                </a:cubicBezTo>
                <a:cubicBezTo>
                  <a:pt x="20201" y="16322"/>
                  <a:pt x="19433" y="17466"/>
                  <a:pt x="18450" y="18446"/>
                </a:cubicBezTo>
                <a:cubicBezTo>
                  <a:pt x="17466" y="19423"/>
                  <a:pt x="16322" y="20194"/>
                  <a:pt x="15014" y="20756"/>
                </a:cubicBezTo>
                <a:cubicBezTo>
                  <a:pt x="13706" y="21318"/>
                  <a:pt x="12304" y="21600"/>
                  <a:pt x="10807" y="21600"/>
                </a:cubicBezTo>
                <a:cubicBezTo>
                  <a:pt x="9310" y="21600"/>
                  <a:pt x="7908" y="21318"/>
                  <a:pt x="6594" y="20756"/>
                </a:cubicBezTo>
                <a:cubicBezTo>
                  <a:pt x="5281" y="20194"/>
                  <a:pt x="4139" y="19420"/>
                  <a:pt x="3159" y="18446"/>
                </a:cubicBezTo>
                <a:cubicBezTo>
                  <a:pt x="2178" y="17466"/>
                  <a:pt x="1410" y="16322"/>
                  <a:pt x="848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4"/>
                  <a:pt x="848" y="6588"/>
                </a:cubicBezTo>
                <a:cubicBezTo>
                  <a:pt x="1410" y="5278"/>
                  <a:pt x="2178" y="4134"/>
                  <a:pt x="3159" y="3157"/>
                </a:cubicBezTo>
                <a:cubicBezTo>
                  <a:pt x="4139" y="2177"/>
                  <a:pt x="5281" y="1409"/>
                  <a:pt x="6594" y="847"/>
                </a:cubicBezTo>
                <a:cubicBezTo>
                  <a:pt x="7911" y="282"/>
                  <a:pt x="9310" y="0"/>
                  <a:pt x="10807" y="0"/>
                </a:cubicBezTo>
                <a:moveTo>
                  <a:pt x="10807" y="18358"/>
                </a:moveTo>
                <a:cubicBezTo>
                  <a:pt x="11864" y="18358"/>
                  <a:pt x="12847" y="18160"/>
                  <a:pt x="13757" y="17762"/>
                </a:cubicBezTo>
                <a:cubicBezTo>
                  <a:pt x="14667" y="17364"/>
                  <a:pt x="15466" y="16825"/>
                  <a:pt x="16153" y="16144"/>
                </a:cubicBezTo>
                <a:cubicBezTo>
                  <a:pt x="16836" y="15458"/>
                  <a:pt x="17376" y="14659"/>
                  <a:pt x="17774" y="13747"/>
                </a:cubicBezTo>
                <a:cubicBezTo>
                  <a:pt x="18173" y="12835"/>
                  <a:pt x="18371" y="11855"/>
                  <a:pt x="18371" y="10801"/>
                </a:cubicBezTo>
                <a:cubicBezTo>
                  <a:pt x="18371" y="9745"/>
                  <a:pt x="18173" y="8763"/>
                  <a:pt x="17774" y="7853"/>
                </a:cubicBezTo>
                <a:cubicBezTo>
                  <a:pt x="17376" y="6944"/>
                  <a:pt x="16836" y="6148"/>
                  <a:pt x="16153" y="5459"/>
                </a:cubicBezTo>
                <a:cubicBezTo>
                  <a:pt x="15466" y="4775"/>
                  <a:pt x="14664" y="4233"/>
                  <a:pt x="13751" y="3838"/>
                </a:cubicBezTo>
                <a:cubicBezTo>
                  <a:pt x="12836" y="3439"/>
                  <a:pt x="11852" y="3242"/>
                  <a:pt x="10807" y="3242"/>
                </a:cubicBezTo>
                <a:cubicBezTo>
                  <a:pt x="9753" y="3242"/>
                  <a:pt x="8767" y="3439"/>
                  <a:pt x="7852" y="3838"/>
                </a:cubicBezTo>
                <a:cubicBezTo>
                  <a:pt x="6936" y="4236"/>
                  <a:pt x="6140" y="4775"/>
                  <a:pt x="5459" y="5459"/>
                </a:cubicBezTo>
                <a:cubicBezTo>
                  <a:pt x="4778" y="6145"/>
                  <a:pt x="4238" y="6941"/>
                  <a:pt x="3840" y="7853"/>
                </a:cubicBezTo>
                <a:cubicBezTo>
                  <a:pt x="3447" y="8762"/>
                  <a:pt x="3246" y="9745"/>
                  <a:pt x="3246" y="10801"/>
                </a:cubicBezTo>
                <a:cubicBezTo>
                  <a:pt x="3246" y="11855"/>
                  <a:pt x="3447" y="12837"/>
                  <a:pt x="3840" y="13747"/>
                </a:cubicBezTo>
                <a:cubicBezTo>
                  <a:pt x="4238" y="14656"/>
                  <a:pt x="4778" y="15455"/>
                  <a:pt x="5459" y="16144"/>
                </a:cubicBezTo>
                <a:cubicBezTo>
                  <a:pt x="6140" y="16825"/>
                  <a:pt x="6936" y="17367"/>
                  <a:pt x="7852" y="17762"/>
                </a:cubicBezTo>
                <a:cubicBezTo>
                  <a:pt x="8767" y="18161"/>
                  <a:pt x="9753" y="18358"/>
                  <a:pt x="10807" y="18358"/>
                </a:cubicBezTo>
                <a:moveTo>
                  <a:pt x="15881" y="10434"/>
                </a:moveTo>
                <a:cubicBezTo>
                  <a:pt x="16026" y="10494"/>
                  <a:pt x="16096" y="10612"/>
                  <a:pt x="16096" y="10801"/>
                </a:cubicBezTo>
                <a:cubicBezTo>
                  <a:pt x="16096" y="10979"/>
                  <a:pt x="16026" y="11101"/>
                  <a:pt x="15881" y="11166"/>
                </a:cubicBezTo>
                <a:lnTo>
                  <a:pt x="8513" y="15424"/>
                </a:lnTo>
                <a:cubicBezTo>
                  <a:pt x="8439" y="15461"/>
                  <a:pt x="8372" y="15481"/>
                  <a:pt x="8307" y="15481"/>
                </a:cubicBezTo>
                <a:cubicBezTo>
                  <a:pt x="8236" y="15481"/>
                  <a:pt x="8165" y="15461"/>
                  <a:pt x="8092" y="15424"/>
                </a:cubicBezTo>
                <a:cubicBezTo>
                  <a:pt x="7948" y="15337"/>
                  <a:pt x="7877" y="15212"/>
                  <a:pt x="7877" y="15060"/>
                </a:cubicBezTo>
                <a:lnTo>
                  <a:pt x="7877" y="6568"/>
                </a:lnTo>
                <a:cubicBezTo>
                  <a:pt x="7877" y="6405"/>
                  <a:pt x="7948" y="6275"/>
                  <a:pt x="8092" y="6176"/>
                </a:cubicBezTo>
                <a:cubicBezTo>
                  <a:pt x="8273" y="6105"/>
                  <a:pt x="8411" y="6105"/>
                  <a:pt x="8513" y="6176"/>
                </a:cubicBezTo>
                <a:lnTo>
                  <a:pt x="15881" y="10434"/>
                </a:lnTo>
                <a:close/>
              </a:path>
            </a:pathLst>
          </a:custGeom>
          <a:solidFill>
            <a:srgbClr val="AAAAAA"/>
          </a:solidFill>
          <a:ln w="12700" cap="flat">
            <a:noFill/>
            <a:miter lim="400000"/>
          </a:ln>
          <a:effectLst/>
        </p:spPr>
        <p:txBody>
          <a:bodyPr lIns="14288" tIns="14288" rIns="14288" bIns="14288" anchor="ctr"/>
          <a:lstStyle/>
          <a:p>
            <a:pPr algn="ctr" defTabSz="171450">
              <a:buClrTx/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700" kern="1200">
              <a:solidFill>
                <a:prstClr val="white">
                  <a:lumMod val="65000"/>
                </a:prst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1" name="文本框 3"/>
          <p:cNvSpPr txBox="1"/>
          <p:nvPr/>
        </p:nvSpPr>
        <p:spPr>
          <a:xfrm>
            <a:off x="6681369" y="3922076"/>
            <a:ext cx="204538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42900">
              <a:buClrTx/>
              <a:defRPr/>
            </a:pPr>
            <a:r>
              <a:rPr lang="zh-TW" altLang="en-US" sz="1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阻擋防護頁面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52" y="681074"/>
            <a:ext cx="2142398" cy="106638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3410" t="6069" r="12354" b="2565"/>
          <a:stretch/>
        </p:blipFill>
        <p:spPr>
          <a:xfrm>
            <a:off x="6432994" y="2343937"/>
            <a:ext cx="2218943" cy="1567664"/>
          </a:xfrm>
          <a:prstGeom prst="rect">
            <a:avLst/>
          </a:prstGeom>
        </p:spPr>
      </p:pic>
      <p:sp>
        <p:nvSpPr>
          <p:cNvPr id="32" name="文本框 3"/>
          <p:cNvSpPr txBox="1"/>
          <p:nvPr/>
        </p:nvSpPr>
        <p:spPr>
          <a:xfrm>
            <a:off x="1036421" y="1451702"/>
            <a:ext cx="4932630" cy="4154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42900">
              <a:buClrTx/>
              <a:defRPr/>
            </a:pPr>
            <a:r>
              <a:rPr lang="zh-TW" altLang="en-US" sz="10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不當資訊防護系統（</a:t>
            </a:r>
            <a:r>
              <a:rPr lang="en-US" altLang="zh-TW" sz="10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Taiwan Academic Network Website Protection</a:t>
            </a:r>
            <a:r>
              <a:rPr lang="zh-TW" altLang="en-US" sz="10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lang="en-US" altLang="zh-TW" sz="10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TANWP</a:t>
            </a:r>
            <a:r>
              <a:rPr lang="zh-TW" altLang="en-US" sz="10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1821FB2-FD0F-4D0F-B017-7A0296F18E87}"/>
              </a:ext>
            </a:extLst>
          </p:cNvPr>
          <p:cNvSpPr txBox="1"/>
          <p:nvPr/>
        </p:nvSpPr>
        <p:spPr>
          <a:xfrm>
            <a:off x="8651937" y="472794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0954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1049" y="4648806"/>
            <a:ext cx="2057400" cy="273844"/>
          </a:xfrm>
        </p:spPr>
        <p:txBody>
          <a:bodyPr/>
          <a:lstStyle/>
          <a:p>
            <a:pPr defTabSz="342900">
              <a:buClrTx/>
              <a:defRPr/>
            </a:pPr>
            <a:fld id="{C5E22323-2698-45F8-98F8-45FF84C033EE}" type="slidenum">
              <a:rPr lang="zh-CN" altLang="en-US" kern="1200">
                <a:solidFill>
                  <a:prstClr val="black"/>
                </a:solidFill>
                <a:latin typeface="Garamond" panose="02020404030301010803"/>
                <a:ea typeface="方正舒体" panose="02010601030101010101" pitchFamily="2" charset="-122"/>
                <a:cs typeface="+mn-cs"/>
              </a:rPr>
              <a:pPr defTabSz="342900">
                <a:buClrTx/>
                <a:defRPr/>
              </a:pPr>
              <a:t>19</a:t>
            </a:fld>
            <a:endParaRPr lang="zh-CN" altLang="en-US" kern="1200" dirty="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" y="1217305"/>
            <a:ext cx="8941637" cy="3873677"/>
          </a:xfrm>
          <a:prstGeom prst="rect">
            <a:avLst/>
          </a:prstGeom>
        </p:spPr>
      </p:pic>
      <p:sp>
        <p:nvSpPr>
          <p:cNvPr id="9" name="文本框 3"/>
          <p:cNvSpPr txBox="1"/>
          <p:nvPr/>
        </p:nvSpPr>
        <p:spPr>
          <a:xfrm>
            <a:off x="2138449" y="428714"/>
            <a:ext cx="4710979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42900">
              <a:buClrTx/>
              <a:defRPr/>
            </a:pPr>
            <a:r>
              <a:rPr lang="zh-TW" altLang="en-US" sz="1800" b="1" kern="1200" dirty="0">
                <a:solidFill>
                  <a:srgbClr val="D97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教育部委辦國立中山大學圖資處執行</a:t>
            </a:r>
            <a:endParaRPr lang="en-US" altLang="zh-TW" sz="1800" b="1" kern="1200" dirty="0">
              <a:solidFill>
                <a:srgbClr val="D978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 defTabSz="342900">
              <a:buClrTx/>
              <a:defRPr/>
            </a:pPr>
            <a:r>
              <a:rPr lang="en-US" altLang="zh-TW" sz="2400" b="1" kern="1200" dirty="0" err="1">
                <a:solidFill>
                  <a:srgbClr val="D97828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TANet</a:t>
            </a:r>
            <a:r>
              <a:rPr lang="zh-TW" altLang="en-US" sz="2400" b="1" kern="1200" dirty="0">
                <a:solidFill>
                  <a:srgbClr val="D97828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青少年網路內容防護計畫</a:t>
            </a:r>
            <a:endParaRPr lang="zh-CN" altLang="en-US" sz="2400" b="1" kern="1200" dirty="0">
              <a:solidFill>
                <a:srgbClr val="D97828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07637" y="1356381"/>
            <a:ext cx="3300413" cy="36933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342900">
              <a:buClrTx/>
              <a:defRPr/>
            </a:pPr>
            <a:r>
              <a:rPr lang="zh-TW" altLang="en-US" sz="1800" b="1" kern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不當資訊防護系統</a:t>
            </a:r>
            <a:r>
              <a:rPr lang="en-US" altLang="zh-TW" sz="1800" b="1" kern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TW" altLang="en-US" sz="1800" b="1" kern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防護架構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FC96EBE-F41A-42DF-929F-88CF171DCFE6}"/>
              </a:ext>
            </a:extLst>
          </p:cNvPr>
          <p:cNvSpPr txBox="1"/>
          <p:nvPr/>
        </p:nvSpPr>
        <p:spPr>
          <a:xfrm>
            <a:off x="8679513" y="475817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5106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41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Table of contents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9" name="Google Shape;919;p41"/>
          <p:cNvSpPr txBox="1">
            <a:spLocks noGrp="1"/>
          </p:cNvSpPr>
          <p:nvPr>
            <p:ph type="title" idx="2"/>
          </p:nvPr>
        </p:nvSpPr>
        <p:spPr>
          <a:xfrm>
            <a:off x="879125" y="1949513"/>
            <a:ext cx="2412715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圖書館合作聯盟</a:t>
            </a:r>
          </a:p>
        </p:txBody>
      </p:sp>
      <p:sp>
        <p:nvSpPr>
          <p:cNvPr id="921" name="Google Shape;921;p41"/>
          <p:cNvSpPr txBox="1">
            <a:spLocks noGrp="1"/>
          </p:cNvSpPr>
          <p:nvPr>
            <p:ph type="title" idx="3"/>
          </p:nvPr>
        </p:nvSpPr>
        <p:spPr>
          <a:xfrm>
            <a:off x="5992447" y="192922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校內外跨單位合作案例分享</a:t>
            </a:r>
          </a:p>
        </p:txBody>
      </p:sp>
      <p:sp>
        <p:nvSpPr>
          <p:cNvPr id="923" name="Google Shape;923;p41"/>
          <p:cNvSpPr txBox="1">
            <a:spLocks noGrp="1"/>
          </p:cNvSpPr>
          <p:nvPr>
            <p:ph type="title" idx="5"/>
          </p:nvPr>
        </p:nvSpPr>
        <p:spPr>
          <a:xfrm>
            <a:off x="879125" y="3365113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</a:t>
            </a:r>
          </a:p>
        </p:txBody>
      </p:sp>
      <p:sp>
        <p:nvSpPr>
          <p:cNvPr id="925" name="Google Shape;925;p41"/>
          <p:cNvSpPr txBox="1">
            <a:spLocks noGrp="1"/>
          </p:cNvSpPr>
          <p:nvPr>
            <p:ph type="title" idx="7"/>
          </p:nvPr>
        </p:nvSpPr>
        <p:spPr>
          <a:xfrm>
            <a:off x="5992447" y="3398202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未來展望</a:t>
            </a:r>
          </a:p>
        </p:txBody>
      </p:sp>
      <p:sp>
        <p:nvSpPr>
          <p:cNvPr id="927" name="Google Shape;927;p41"/>
          <p:cNvSpPr txBox="1">
            <a:spLocks noGrp="1"/>
          </p:cNvSpPr>
          <p:nvPr>
            <p:ph type="title" idx="9"/>
          </p:nvPr>
        </p:nvSpPr>
        <p:spPr>
          <a:xfrm>
            <a:off x="3204175" y="1772175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01</a:t>
            </a:r>
            <a:endParaRPr b="1" dirty="0"/>
          </a:p>
        </p:txBody>
      </p:sp>
      <p:sp>
        <p:nvSpPr>
          <p:cNvPr id="928" name="Google Shape;928;p41"/>
          <p:cNvSpPr txBox="1">
            <a:spLocks noGrp="1"/>
          </p:cNvSpPr>
          <p:nvPr>
            <p:ph type="title" idx="13"/>
          </p:nvPr>
        </p:nvSpPr>
        <p:spPr>
          <a:xfrm>
            <a:off x="4790891" y="1772175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sp>
        <p:nvSpPr>
          <p:cNvPr id="929" name="Google Shape;929;p41"/>
          <p:cNvSpPr txBox="1">
            <a:spLocks noGrp="1"/>
          </p:cNvSpPr>
          <p:nvPr>
            <p:ph type="title" idx="14"/>
          </p:nvPr>
        </p:nvSpPr>
        <p:spPr>
          <a:xfrm>
            <a:off x="3204175" y="3233400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03</a:t>
            </a:r>
            <a:endParaRPr b="1" dirty="0"/>
          </a:p>
        </p:txBody>
      </p:sp>
      <p:sp>
        <p:nvSpPr>
          <p:cNvPr id="930" name="Google Shape;930;p41"/>
          <p:cNvSpPr txBox="1">
            <a:spLocks noGrp="1"/>
          </p:cNvSpPr>
          <p:nvPr>
            <p:ph type="title" idx="15"/>
          </p:nvPr>
        </p:nvSpPr>
        <p:spPr>
          <a:xfrm>
            <a:off x="4790891" y="3233400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04</a:t>
            </a:r>
            <a:endParaRPr b="1" dirty="0"/>
          </a:p>
        </p:txBody>
      </p:sp>
      <p:sp>
        <p:nvSpPr>
          <p:cNvPr id="931" name="Google Shape;931;p41"/>
          <p:cNvSpPr/>
          <p:nvPr/>
        </p:nvSpPr>
        <p:spPr>
          <a:xfrm>
            <a:off x="370353" y="1527174"/>
            <a:ext cx="387602" cy="256245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41"/>
          <p:cNvSpPr/>
          <p:nvPr/>
        </p:nvSpPr>
        <p:spPr>
          <a:xfrm>
            <a:off x="316722" y="3118656"/>
            <a:ext cx="288609" cy="333445"/>
          </a:xfrm>
          <a:custGeom>
            <a:avLst/>
            <a:gdLst/>
            <a:ahLst/>
            <a:cxnLst/>
            <a:rect l="l" t="t" r="r" b="b"/>
            <a:pathLst>
              <a:path w="1268" h="1465" extrusionOk="0">
                <a:moveTo>
                  <a:pt x="0" y="1"/>
                </a:moveTo>
                <a:lnTo>
                  <a:pt x="0" y="1009"/>
                </a:lnTo>
                <a:lnTo>
                  <a:pt x="1267" y="1464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41"/>
          <p:cNvSpPr/>
          <p:nvPr/>
        </p:nvSpPr>
        <p:spPr>
          <a:xfrm>
            <a:off x="2233250" y="4604096"/>
            <a:ext cx="396024" cy="161975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41"/>
          <p:cNvSpPr/>
          <p:nvPr/>
        </p:nvSpPr>
        <p:spPr>
          <a:xfrm>
            <a:off x="8011607" y="995414"/>
            <a:ext cx="266076" cy="24786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41"/>
          <p:cNvSpPr/>
          <p:nvPr/>
        </p:nvSpPr>
        <p:spPr>
          <a:xfrm>
            <a:off x="6481425" y="258996"/>
            <a:ext cx="396024" cy="161975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41"/>
          <p:cNvSpPr/>
          <p:nvPr/>
        </p:nvSpPr>
        <p:spPr>
          <a:xfrm>
            <a:off x="8629994" y="3599624"/>
            <a:ext cx="396041" cy="276316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41"/>
          <p:cNvSpPr/>
          <p:nvPr/>
        </p:nvSpPr>
        <p:spPr>
          <a:xfrm>
            <a:off x="6588847" y="4604106"/>
            <a:ext cx="288609" cy="333445"/>
          </a:xfrm>
          <a:custGeom>
            <a:avLst/>
            <a:gdLst/>
            <a:ahLst/>
            <a:cxnLst/>
            <a:rect l="l" t="t" r="r" b="b"/>
            <a:pathLst>
              <a:path w="1268" h="1465" extrusionOk="0">
                <a:moveTo>
                  <a:pt x="0" y="1"/>
                </a:moveTo>
                <a:lnTo>
                  <a:pt x="0" y="1009"/>
                </a:lnTo>
                <a:lnTo>
                  <a:pt x="1267" y="1464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41"/>
          <p:cNvSpPr/>
          <p:nvPr/>
        </p:nvSpPr>
        <p:spPr>
          <a:xfrm rot="-7962107">
            <a:off x="1992986" y="744758"/>
            <a:ext cx="396026" cy="161974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8F41E3C-F0E1-46D3-A862-2B5EF56F9534}"/>
              </a:ext>
            </a:extLst>
          </p:cNvPr>
          <p:cNvSpPr txBox="1"/>
          <p:nvPr/>
        </p:nvSpPr>
        <p:spPr>
          <a:xfrm>
            <a:off x="8629994" y="468508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48" y="2501232"/>
            <a:ext cx="2794334" cy="18287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453" y="2349160"/>
            <a:ext cx="2376287" cy="2102429"/>
          </a:xfrm>
          <a:prstGeom prst="rect">
            <a:avLst/>
          </a:prstGeom>
        </p:spPr>
      </p:pic>
      <p:sp>
        <p:nvSpPr>
          <p:cNvPr id="62" name="文本框 3"/>
          <p:cNvSpPr txBox="1"/>
          <p:nvPr/>
        </p:nvSpPr>
        <p:spPr>
          <a:xfrm>
            <a:off x="1079690" y="542676"/>
            <a:ext cx="4710979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42900">
              <a:buClrTx/>
              <a:defRPr/>
            </a:pPr>
            <a:r>
              <a:rPr lang="zh-TW" altLang="en-US" sz="1800" b="1" kern="1200" dirty="0">
                <a:solidFill>
                  <a:srgbClr val="D97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教育部委辦國立中山大學圖資處執行</a:t>
            </a:r>
            <a:endParaRPr lang="en-US" altLang="zh-TW" sz="1800" b="1" kern="1200" dirty="0">
              <a:solidFill>
                <a:srgbClr val="D978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 defTabSz="342900">
              <a:buClrTx/>
              <a:defRPr/>
            </a:pPr>
            <a:r>
              <a:rPr lang="en-US" altLang="zh-TW" sz="2400" b="1" kern="1200" dirty="0">
                <a:solidFill>
                  <a:srgbClr val="D97828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TANet</a:t>
            </a:r>
            <a:r>
              <a:rPr lang="zh-TW" altLang="en-US" sz="2400" b="1" kern="1200" dirty="0">
                <a:solidFill>
                  <a:srgbClr val="D97828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青少年網路內容防護計畫</a:t>
            </a:r>
            <a:endParaRPr lang="zh-CN" altLang="en-US" sz="2400" b="1" kern="1200" dirty="0">
              <a:solidFill>
                <a:srgbClr val="D97828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文本框 3"/>
          <p:cNvSpPr txBox="1"/>
          <p:nvPr/>
        </p:nvSpPr>
        <p:spPr>
          <a:xfrm>
            <a:off x="1358848" y="1291544"/>
            <a:ext cx="7668221" cy="143116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57175" indent="-257175" defTabSz="342900">
              <a:lnSpc>
                <a:spcPct val="150000"/>
              </a:lnSpc>
              <a:buClrTx/>
              <a:buFont typeface="Wingdings" panose="05000000000000000000" pitchFamily="2" charset="2"/>
              <a:buChar char="u"/>
              <a:defRPr/>
            </a:pPr>
            <a:r>
              <a:rPr lang="zh-TW" altLang="en-US" sz="1500" b="1" kern="1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中山大學不當資訊防護系統與 </a:t>
            </a:r>
            <a:r>
              <a:rPr lang="en-US" altLang="zh-TW" sz="1500" b="1" u="sng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iWIN</a:t>
            </a:r>
            <a:r>
              <a:rPr lang="zh-TW" altLang="en-US" sz="1500" b="1" u="sng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網路內容防護機構 </a:t>
            </a:r>
            <a:r>
              <a:rPr lang="zh-TW" altLang="en-US" sz="1500" b="1" kern="1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共同合作防護：</a:t>
            </a:r>
            <a:endParaRPr lang="en-US" altLang="zh-TW" sz="1500" b="1" kern="1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7175" indent="-257175" defTabSz="342900">
              <a:lnSpc>
                <a:spcPct val="150000"/>
              </a:lnSpc>
              <a:buClrTx/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sz="1350" b="1" kern="1200" dirty="0">
                <a:solidFill>
                  <a:srgbClr val="DADAD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依據 </a:t>
            </a:r>
            <a:r>
              <a:rPr lang="en-US" altLang="zh-TW" sz="1350" b="1" kern="1200" dirty="0">
                <a:solidFill>
                  <a:srgbClr val="DADAD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iWIN </a:t>
            </a:r>
            <a:r>
              <a:rPr lang="zh-TW" altLang="en-US" sz="1350" b="1" kern="1200" dirty="0">
                <a:solidFill>
                  <a:srgbClr val="DADAD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所訂「網路有害兒少身心健康內容防護層級例示框架」</a:t>
            </a:r>
            <a:r>
              <a:rPr lang="en-US" altLang="zh-TW" sz="1350" b="1" kern="1200" dirty="0">
                <a:solidFill>
                  <a:srgbClr val="DADAD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TW" altLang="en-US" sz="1350" b="1" kern="1200" dirty="0">
                <a:solidFill>
                  <a:srgbClr val="DADAD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六大類型進行分類。</a:t>
            </a:r>
            <a:endParaRPr lang="en-US" altLang="zh-TW" sz="1350" b="1" kern="1200" dirty="0">
              <a:solidFill>
                <a:srgbClr val="DADADA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57175" indent="-257175" defTabSz="342900">
              <a:lnSpc>
                <a:spcPct val="150000"/>
              </a:lnSpc>
              <a:buClrTx/>
              <a:buFont typeface="Wingdings" panose="05000000000000000000" pitchFamily="2" charset="2"/>
              <a:buAutoNum type="circleNumWdWhitePlain"/>
              <a:defRPr/>
            </a:pPr>
            <a:r>
              <a:rPr lang="zh-TW" altLang="en-US" sz="1350" b="1" kern="1200" dirty="0">
                <a:solidFill>
                  <a:srgbClr val="DADAD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定期更新 </a:t>
            </a:r>
            <a:r>
              <a:rPr lang="en-US" altLang="zh-TW" sz="1350" b="1" kern="1200" dirty="0">
                <a:solidFill>
                  <a:srgbClr val="DADAD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iWIN </a:t>
            </a:r>
            <a:r>
              <a:rPr lang="zh-TW" altLang="en-US" sz="1350" b="1" kern="1200" dirty="0">
                <a:solidFill>
                  <a:srgbClr val="DADAD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提供之黑名單，強化系統防護效能。</a:t>
            </a:r>
          </a:p>
          <a:p>
            <a:pPr algn="ctr" defTabSz="342900">
              <a:buClrTx/>
              <a:defRPr/>
            </a:pPr>
            <a:endParaRPr lang="zh-CN" altLang="en-US" sz="2400" b="1" kern="1200" dirty="0">
              <a:solidFill>
                <a:srgbClr val="D97828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51455" y="4329939"/>
            <a:ext cx="159050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buClrTx/>
            </a:pPr>
            <a:r>
              <a:rPr lang="en-US" altLang="zh-TW" sz="10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iWIN</a:t>
            </a:r>
            <a:r>
              <a:rPr lang="zh-TW" altLang="en-US" sz="10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網路內容防護機構</a:t>
            </a:r>
          </a:p>
        </p:txBody>
      </p:sp>
      <p:sp>
        <p:nvSpPr>
          <p:cNvPr id="64" name="矩形 63"/>
          <p:cNvSpPr/>
          <p:nvPr/>
        </p:nvSpPr>
        <p:spPr>
          <a:xfrm>
            <a:off x="5437515" y="4404753"/>
            <a:ext cx="16658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>
              <a:buClrTx/>
              <a:defRPr/>
            </a:pPr>
            <a:r>
              <a:rPr lang="zh-TW" altLang="en-US" sz="10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本計畫系統防護６大類別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FC1672B-48F9-4013-B12C-FF6AEDB4B099}"/>
              </a:ext>
            </a:extLst>
          </p:cNvPr>
          <p:cNvSpPr txBox="1"/>
          <p:nvPr/>
        </p:nvSpPr>
        <p:spPr>
          <a:xfrm>
            <a:off x="8643631" y="476347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793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055713" y="1295400"/>
            <a:ext cx="3173387" cy="2535782"/>
          </a:xfrm>
          <a:custGeom>
            <a:avLst/>
            <a:gdLst>
              <a:gd name="T0" fmla="*/ 800 w 2848"/>
              <a:gd name="T1" fmla="*/ 2452 h 2453"/>
              <a:gd name="T2" fmla="*/ 807 w 2848"/>
              <a:gd name="T3" fmla="*/ 2453 h 2453"/>
              <a:gd name="T4" fmla="*/ 820 w 2848"/>
              <a:gd name="T5" fmla="*/ 2452 h 2453"/>
              <a:gd name="T6" fmla="*/ 800 w 2848"/>
              <a:gd name="T7" fmla="*/ 2452 h 2453"/>
              <a:gd name="T8" fmla="*/ 2361 w 2848"/>
              <a:gd name="T9" fmla="*/ 1434 h 2453"/>
              <a:gd name="T10" fmla="*/ 2363 w 2848"/>
              <a:gd name="T11" fmla="*/ 1438 h 2453"/>
              <a:gd name="T12" fmla="*/ 2366 w 2848"/>
              <a:gd name="T13" fmla="*/ 1442 h 2453"/>
              <a:gd name="T14" fmla="*/ 2361 w 2848"/>
              <a:gd name="T15" fmla="*/ 1434 h 2453"/>
              <a:gd name="T16" fmla="*/ 939 w 2848"/>
              <a:gd name="T17" fmla="*/ 692 h 2453"/>
              <a:gd name="T18" fmla="*/ 929 w 2848"/>
              <a:gd name="T19" fmla="*/ 709 h 2453"/>
              <a:gd name="T20" fmla="*/ 939 w 2848"/>
              <a:gd name="T21" fmla="*/ 692 h 2453"/>
              <a:gd name="T22" fmla="*/ 851 w 2848"/>
              <a:gd name="T23" fmla="*/ 2385 h 2453"/>
              <a:gd name="T24" fmla="*/ 851 w 2848"/>
              <a:gd name="T25" fmla="*/ 2384 h 2453"/>
              <a:gd name="T26" fmla="*/ 851 w 2848"/>
              <a:gd name="T27" fmla="*/ 2384 h 2453"/>
              <a:gd name="T28" fmla="*/ 851 w 2848"/>
              <a:gd name="T29" fmla="*/ 2385 h 2453"/>
              <a:gd name="T30" fmla="*/ 1424 w 2848"/>
              <a:gd name="T31" fmla="*/ 0 h 2453"/>
              <a:gd name="T32" fmla="*/ 1024 w 2848"/>
              <a:gd name="T33" fmla="*/ 670 h 2453"/>
              <a:gd name="T34" fmla="*/ 986 w 2848"/>
              <a:gd name="T35" fmla="*/ 660 h 2453"/>
              <a:gd name="T36" fmla="*/ 942 w 2848"/>
              <a:gd name="T37" fmla="*/ 688 h 2453"/>
              <a:gd name="T38" fmla="*/ 944 w 2848"/>
              <a:gd name="T39" fmla="*/ 684 h 2453"/>
              <a:gd name="T40" fmla="*/ 818 w 2848"/>
              <a:gd name="T41" fmla="*/ 908 h 2453"/>
              <a:gd name="T42" fmla="*/ 808 w 2848"/>
              <a:gd name="T43" fmla="*/ 926 h 2453"/>
              <a:gd name="T44" fmla="*/ 808 w 2848"/>
              <a:gd name="T45" fmla="*/ 926 h 2453"/>
              <a:gd name="T46" fmla="*/ 804 w 2848"/>
              <a:gd name="T47" fmla="*/ 934 h 2453"/>
              <a:gd name="T48" fmla="*/ 806 w 2848"/>
              <a:gd name="T49" fmla="*/ 930 h 2453"/>
              <a:gd name="T50" fmla="*/ 807 w 2848"/>
              <a:gd name="T51" fmla="*/ 929 h 2453"/>
              <a:gd name="T52" fmla="*/ 807 w 2848"/>
              <a:gd name="T53" fmla="*/ 929 h 2453"/>
              <a:gd name="T54" fmla="*/ 825 w 2848"/>
              <a:gd name="T55" fmla="*/ 1003 h 2453"/>
              <a:gd name="T56" fmla="*/ 712 w 2848"/>
              <a:gd name="T57" fmla="*/ 1192 h 2453"/>
              <a:gd name="T58" fmla="*/ 0 w 2848"/>
              <a:gd name="T59" fmla="*/ 2384 h 2453"/>
              <a:gd name="T60" fmla="*/ 739 w 2848"/>
              <a:gd name="T61" fmla="*/ 2384 h 2453"/>
              <a:gd name="T62" fmla="*/ 795 w 2848"/>
              <a:gd name="T63" fmla="*/ 2452 h 2453"/>
              <a:gd name="T64" fmla="*/ 791 w 2848"/>
              <a:gd name="T65" fmla="*/ 2452 h 2453"/>
              <a:gd name="T66" fmla="*/ 1048 w 2848"/>
              <a:gd name="T67" fmla="*/ 2453 h 2453"/>
              <a:gd name="T68" fmla="*/ 1061 w 2848"/>
              <a:gd name="T69" fmla="*/ 2453 h 2453"/>
              <a:gd name="T70" fmla="*/ 1068 w 2848"/>
              <a:gd name="T71" fmla="*/ 2453 h 2453"/>
              <a:gd name="T72" fmla="*/ 1068 w 2848"/>
              <a:gd name="T73" fmla="*/ 2453 h 2453"/>
              <a:gd name="T74" fmla="*/ 1068 w 2848"/>
              <a:gd name="T75" fmla="*/ 2453 h 2453"/>
              <a:gd name="T76" fmla="*/ 1068 w 2848"/>
              <a:gd name="T77" fmla="*/ 2453 h 2453"/>
              <a:gd name="T78" fmla="*/ 1077 w 2848"/>
              <a:gd name="T79" fmla="*/ 2453 h 2453"/>
              <a:gd name="T80" fmla="*/ 1073 w 2848"/>
              <a:gd name="T81" fmla="*/ 2452 h 2453"/>
              <a:gd name="T82" fmla="*/ 1072 w 2848"/>
              <a:gd name="T83" fmla="*/ 2452 h 2453"/>
              <a:gd name="T84" fmla="*/ 1129 w 2848"/>
              <a:gd name="T85" fmla="*/ 2384 h 2453"/>
              <a:gd name="T86" fmla="*/ 2848 w 2848"/>
              <a:gd name="T87" fmla="*/ 2384 h 2453"/>
              <a:gd name="T88" fmla="*/ 2466 w 2848"/>
              <a:gd name="T89" fmla="*/ 1745 h 2453"/>
              <a:gd name="T90" fmla="*/ 2499 w 2848"/>
              <a:gd name="T91" fmla="*/ 1657 h 2453"/>
              <a:gd name="T92" fmla="*/ 2501 w 2848"/>
              <a:gd name="T93" fmla="*/ 1661 h 2453"/>
              <a:gd name="T94" fmla="*/ 2363 w 2848"/>
              <a:gd name="T95" fmla="*/ 1444 h 2453"/>
              <a:gd name="T96" fmla="*/ 2307 w 2848"/>
              <a:gd name="T97" fmla="*/ 1398 h 2453"/>
              <a:gd name="T98" fmla="*/ 2266 w 2848"/>
              <a:gd name="T99" fmla="*/ 1410 h 2453"/>
              <a:gd name="T100" fmla="*/ 2136 w 2848"/>
              <a:gd name="T101" fmla="*/ 1192 h 2453"/>
              <a:gd name="T102" fmla="*/ 1424 w 2848"/>
              <a:gd name="T103" fmla="*/ 0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48" h="2453">
                <a:moveTo>
                  <a:pt x="800" y="2452"/>
                </a:moveTo>
                <a:cubicBezTo>
                  <a:pt x="802" y="2453"/>
                  <a:pt x="804" y="2453"/>
                  <a:pt x="807" y="2453"/>
                </a:cubicBezTo>
                <a:cubicBezTo>
                  <a:pt x="811" y="2453"/>
                  <a:pt x="816" y="2452"/>
                  <a:pt x="820" y="2452"/>
                </a:cubicBezTo>
                <a:cubicBezTo>
                  <a:pt x="800" y="2452"/>
                  <a:pt x="800" y="2452"/>
                  <a:pt x="800" y="2452"/>
                </a:cubicBezTo>
                <a:moveTo>
                  <a:pt x="2361" y="1434"/>
                </a:moveTo>
                <a:cubicBezTo>
                  <a:pt x="2362" y="1435"/>
                  <a:pt x="2362" y="1437"/>
                  <a:pt x="2363" y="1438"/>
                </a:cubicBezTo>
                <a:cubicBezTo>
                  <a:pt x="2364" y="1439"/>
                  <a:pt x="2365" y="1440"/>
                  <a:pt x="2366" y="1442"/>
                </a:cubicBezTo>
                <a:cubicBezTo>
                  <a:pt x="2361" y="1434"/>
                  <a:pt x="2361" y="1434"/>
                  <a:pt x="2361" y="1434"/>
                </a:cubicBezTo>
                <a:moveTo>
                  <a:pt x="939" y="692"/>
                </a:moveTo>
                <a:cubicBezTo>
                  <a:pt x="936" y="698"/>
                  <a:pt x="932" y="704"/>
                  <a:pt x="929" y="709"/>
                </a:cubicBezTo>
                <a:cubicBezTo>
                  <a:pt x="939" y="692"/>
                  <a:pt x="939" y="692"/>
                  <a:pt x="939" y="692"/>
                </a:cubicBezTo>
                <a:moveTo>
                  <a:pt x="851" y="2385"/>
                </a:moveTo>
                <a:cubicBezTo>
                  <a:pt x="851" y="2384"/>
                  <a:pt x="851" y="2384"/>
                  <a:pt x="851" y="2384"/>
                </a:cubicBezTo>
                <a:cubicBezTo>
                  <a:pt x="851" y="2384"/>
                  <a:pt x="851" y="2384"/>
                  <a:pt x="851" y="2384"/>
                </a:cubicBezTo>
                <a:cubicBezTo>
                  <a:pt x="851" y="2385"/>
                  <a:pt x="851" y="2385"/>
                  <a:pt x="851" y="2385"/>
                </a:cubicBezTo>
                <a:moveTo>
                  <a:pt x="1424" y="0"/>
                </a:moveTo>
                <a:cubicBezTo>
                  <a:pt x="1024" y="670"/>
                  <a:pt x="1024" y="670"/>
                  <a:pt x="1024" y="670"/>
                </a:cubicBezTo>
                <a:cubicBezTo>
                  <a:pt x="1009" y="663"/>
                  <a:pt x="996" y="660"/>
                  <a:pt x="986" y="660"/>
                </a:cubicBezTo>
                <a:cubicBezTo>
                  <a:pt x="964" y="660"/>
                  <a:pt x="951" y="673"/>
                  <a:pt x="942" y="688"/>
                </a:cubicBezTo>
                <a:cubicBezTo>
                  <a:pt x="942" y="686"/>
                  <a:pt x="943" y="685"/>
                  <a:pt x="944" y="684"/>
                </a:cubicBezTo>
                <a:cubicBezTo>
                  <a:pt x="818" y="908"/>
                  <a:pt x="818" y="908"/>
                  <a:pt x="818" y="908"/>
                </a:cubicBezTo>
                <a:cubicBezTo>
                  <a:pt x="815" y="914"/>
                  <a:pt x="811" y="920"/>
                  <a:pt x="808" y="926"/>
                </a:cubicBezTo>
                <a:cubicBezTo>
                  <a:pt x="808" y="926"/>
                  <a:pt x="808" y="926"/>
                  <a:pt x="808" y="926"/>
                </a:cubicBezTo>
                <a:cubicBezTo>
                  <a:pt x="804" y="934"/>
                  <a:pt x="804" y="934"/>
                  <a:pt x="804" y="934"/>
                </a:cubicBezTo>
                <a:cubicBezTo>
                  <a:pt x="805" y="933"/>
                  <a:pt x="806" y="931"/>
                  <a:pt x="80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796" y="951"/>
                  <a:pt x="792" y="976"/>
                  <a:pt x="825" y="1003"/>
                </a:cubicBezTo>
                <a:cubicBezTo>
                  <a:pt x="712" y="1192"/>
                  <a:pt x="712" y="1192"/>
                  <a:pt x="712" y="1192"/>
                </a:cubicBezTo>
                <a:cubicBezTo>
                  <a:pt x="0" y="2384"/>
                  <a:pt x="0" y="2384"/>
                  <a:pt x="0" y="2384"/>
                </a:cubicBezTo>
                <a:cubicBezTo>
                  <a:pt x="739" y="2384"/>
                  <a:pt x="739" y="2384"/>
                  <a:pt x="739" y="2384"/>
                </a:cubicBezTo>
                <a:cubicBezTo>
                  <a:pt x="743" y="2440"/>
                  <a:pt x="769" y="2450"/>
                  <a:pt x="795" y="2452"/>
                </a:cubicBezTo>
                <a:cubicBezTo>
                  <a:pt x="793" y="2452"/>
                  <a:pt x="792" y="2452"/>
                  <a:pt x="791" y="2452"/>
                </a:cubicBezTo>
                <a:cubicBezTo>
                  <a:pt x="1048" y="2453"/>
                  <a:pt x="1048" y="2453"/>
                  <a:pt x="1048" y="2453"/>
                </a:cubicBezTo>
                <a:cubicBezTo>
                  <a:pt x="1052" y="2453"/>
                  <a:pt x="1056" y="2453"/>
                  <a:pt x="1061" y="2453"/>
                </a:cubicBezTo>
                <a:cubicBezTo>
                  <a:pt x="1064" y="2453"/>
                  <a:pt x="1066" y="2453"/>
                  <a:pt x="1068" y="2453"/>
                </a:cubicBezTo>
                <a:cubicBezTo>
                  <a:pt x="1068" y="2453"/>
                  <a:pt x="1068" y="2453"/>
                  <a:pt x="1068" y="2453"/>
                </a:cubicBezTo>
                <a:cubicBezTo>
                  <a:pt x="1068" y="2453"/>
                  <a:pt x="1068" y="2453"/>
                  <a:pt x="1068" y="2453"/>
                </a:cubicBezTo>
                <a:cubicBezTo>
                  <a:pt x="1068" y="2453"/>
                  <a:pt x="1068" y="2453"/>
                  <a:pt x="1068" y="2453"/>
                </a:cubicBezTo>
                <a:cubicBezTo>
                  <a:pt x="1077" y="2453"/>
                  <a:pt x="1077" y="2453"/>
                  <a:pt x="1077" y="2453"/>
                </a:cubicBezTo>
                <a:cubicBezTo>
                  <a:pt x="1076" y="2453"/>
                  <a:pt x="1074" y="2452"/>
                  <a:pt x="1073" y="2452"/>
                </a:cubicBezTo>
                <a:cubicBezTo>
                  <a:pt x="1072" y="2452"/>
                  <a:pt x="1072" y="2452"/>
                  <a:pt x="1072" y="2452"/>
                </a:cubicBezTo>
                <a:cubicBezTo>
                  <a:pt x="1098" y="2451"/>
                  <a:pt x="1125" y="2441"/>
                  <a:pt x="1129" y="2384"/>
                </a:cubicBezTo>
                <a:cubicBezTo>
                  <a:pt x="2848" y="2384"/>
                  <a:pt x="2848" y="2384"/>
                  <a:pt x="2848" y="2384"/>
                </a:cubicBezTo>
                <a:cubicBezTo>
                  <a:pt x="2466" y="1745"/>
                  <a:pt x="2466" y="1745"/>
                  <a:pt x="2466" y="1745"/>
                </a:cubicBezTo>
                <a:cubicBezTo>
                  <a:pt x="2517" y="1710"/>
                  <a:pt x="2512" y="1681"/>
                  <a:pt x="2499" y="1657"/>
                </a:cubicBezTo>
                <a:cubicBezTo>
                  <a:pt x="2499" y="1658"/>
                  <a:pt x="2500" y="1660"/>
                  <a:pt x="2501" y="1661"/>
                </a:cubicBezTo>
                <a:cubicBezTo>
                  <a:pt x="2363" y="1444"/>
                  <a:pt x="2363" y="1444"/>
                  <a:pt x="2363" y="1444"/>
                </a:cubicBezTo>
                <a:cubicBezTo>
                  <a:pt x="2351" y="1425"/>
                  <a:pt x="2338" y="1398"/>
                  <a:pt x="2307" y="1398"/>
                </a:cubicBezTo>
                <a:cubicBezTo>
                  <a:pt x="2296" y="1398"/>
                  <a:pt x="2282" y="1401"/>
                  <a:pt x="2266" y="1410"/>
                </a:cubicBezTo>
                <a:cubicBezTo>
                  <a:pt x="2136" y="1192"/>
                  <a:pt x="2136" y="1192"/>
                  <a:pt x="2136" y="1192"/>
                </a:cubicBezTo>
                <a:cubicBezTo>
                  <a:pt x="1424" y="0"/>
                  <a:pt x="1424" y="0"/>
                  <a:pt x="1424" y="0"/>
                </a:cubicBezTo>
              </a:path>
            </a:pathLst>
          </a:custGeom>
          <a:gradFill flip="none" rotWithShape="1">
            <a:gsLst>
              <a:gs pos="65000">
                <a:srgbClr val="E3E3E3"/>
              </a:gs>
              <a:gs pos="0">
                <a:schemeClr val="bg1"/>
              </a:gs>
              <a:gs pos="27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>
            <a:off x="3782096" y="2965431"/>
            <a:ext cx="129382" cy="135301"/>
          </a:xfrm>
          <a:custGeom>
            <a:avLst/>
            <a:gdLst>
              <a:gd name="T0" fmla="*/ 60 w 117"/>
              <a:gd name="T1" fmla="*/ 131 h 131"/>
              <a:gd name="T2" fmla="*/ 98 w 117"/>
              <a:gd name="T3" fmla="*/ 40 h 131"/>
              <a:gd name="T4" fmla="*/ 0 w 117"/>
              <a:gd name="T5" fmla="*/ 36 h 131"/>
              <a:gd name="T6" fmla="*/ 60 w 117"/>
              <a:gd name="T7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7" h="131">
                <a:moveTo>
                  <a:pt x="60" y="131"/>
                </a:moveTo>
                <a:cubicBezTo>
                  <a:pt x="117" y="95"/>
                  <a:pt x="112" y="65"/>
                  <a:pt x="98" y="40"/>
                </a:cubicBezTo>
                <a:cubicBezTo>
                  <a:pt x="82" y="17"/>
                  <a:pt x="56" y="0"/>
                  <a:pt x="0" y="36"/>
                </a:cubicBezTo>
                <a:cubicBezTo>
                  <a:pt x="60" y="131"/>
                  <a:pt x="60" y="131"/>
                  <a:pt x="60" y="131"/>
                </a:cubicBez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>
            <a:off x="1064644" y="1334075"/>
            <a:ext cx="3155744" cy="2450673"/>
          </a:xfrm>
          <a:custGeom>
            <a:avLst/>
            <a:gdLst>
              <a:gd name="T0" fmla="*/ 1342 w 2683"/>
              <a:gd name="T1" fmla="*/ 0 h 2246"/>
              <a:gd name="T2" fmla="*/ 2012 w 2683"/>
              <a:gd name="T3" fmla="*/ 1122 h 2246"/>
              <a:gd name="T4" fmla="*/ 2683 w 2683"/>
              <a:gd name="T5" fmla="*/ 2246 h 2246"/>
              <a:gd name="T6" fmla="*/ 1342 w 2683"/>
              <a:gd name="T7" fmla="*/ 2246 h 2246"/>
              <a:gd name="T8" fmla="*/ 0 w 2683"/>
              <a:gd name="T9" fmla="*/ 2246 h 2246"/>
              <a:gd name="T10" fmla="*/ 671 w 2683"/>
              <a:gd name="T11" fmla="*/ 1122 h 2246"/>
              <a:gd name="T12" fmla="*/ 1342 w 2683"/>
              <a:gd name="T13" fmla="*/ 0 h 2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83" h="2246">
                <a:moveTo>
                  <a:pt x="1342" y="0"/>
                </a:moveTo>
                <a:lnTo>
                  <a:pt x="2012" y="1122"/>
                </a:lnTo>
                <a:lnTo>
                  <a:pt x="2683" y="2246"/>
                </a:lnTo>
                <a:lnTo>
                  <a:pt x="1342" y="2246"/>
                </a:lnTo>
                <a:lnTo>
                  <a:pt x="0" y="2246"/>
                </a:lnTo>
                <a:lnTo>
                  <a:pt x="671" y="1122"/>
                </a:lnTo>
                <a:lnTo>
                  <a:pt x="1342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0000">
                <a:schemeClr val="tx1">
                  <a:lumMod val="65000"/>
                  <a:lumOff val="3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25" name="Freeform 12"/>
          <p:cNvSpPr>
            <a:spLocks/>
          </p:cNvSpPr>
          <p:nvPr/>
        </p:nvSpPr>
        <p:spPr bwMode="auto">
          <a:xfrm>
            <a:off x="1064644" y="1334075"/>
            <a:ext cx="3155744" cy="2450673"/>
          </a:xfrm>
          <a:custGeom>
            <a:avLst/>
            <a:gdLst>
              <a:gd name="T0" fmla="*/ 1341 w 2683"/>
              <a:gd name="T1" fmla="*/ 0 h 2246"/>
              <a:gd name="T2" fmla="*/ 1388 w 2683"/>
              <a:gd name="T3" fmla="*/ 77 h 2246"/>
              <a:gd name="T4" fmla="*/ 1935 w 2683"/>
              <a:gd name="T5" fmla="*/ 1198 h 2246"/>
              <a:gd name="T6" fmla="*/ 2644 w 2683"/>
              <a:gd name="T7" fmla="*/ 2181 h 2246"/>
              <a:gd name="T8" fmla="*/ 2683 w 2683"/>
              <a:gd name="T9" fmla="*/ 2246 h 2246"/>
              <a:gd name="T10" fmla="*/ 2489 w 2683"/>
              <a:gd name="T11" fmla="*/ 2246 h 2246"/>
              <a:gd name="T12" fmla="*/ 1318 w 2683"/>
              <a:gd name="T13" fmla="*/ 2152 h 2246"/>
              <a:gd name="T14" fmla="*/ 187 w 2683"/>
              <a:gd name="T15" fmla="*/ 2246 h 2246"/>
              <a:gd name="T16" fmla="*/ 0 w 2683"/>
              <a:gd name="T17" fmla="*/ 2246 h 2246"/>
              <a:gd name="T18" fmla="*/ 40 w 2683"/>
              <a:gd name="T19" fmla="*/ 2178 h 2246"/>
              <a:gd name="T20" fmla="*/ 771 w 2683"/>
              <a:gd name="T21" fmla="*/ 1159 h 2246"/>
              <a:gd name="T22" fmla="*/ 1297 w 2683"/>
              <a:gd name="T23" fmla="*/ 74 h 2246"/>
              <a:gd name="T24" fmla="*/ 1341 w 2683"/>
              <a:gd name="T25" fmla="*/ 0 h 2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83" h="2246">
                <a:moveTo>
                  <a:pt x="1341" y="0"/>
                </a:moveTo>
                <a:lnTo>
                  <a:pt x="1388" y="77"/>
                </a:lnTo>
                <a:lnTo>
                  <a:pt x="1935" y="1198"/>
                </a:lnTo>
                <a:lnTo>
                  <a:pt x="2644" y="2181"/>
                </a:lnTo>
                <a:lnTo>
                  <a:pt x="2683" y="2246"/>
                </a:lnTo>
                <a:lnTo>
                  <a:pt x="2489" y="2246"/>
                </a:lnTo>
                <a:lnTo>
                  <a:pt x="1318" y="2152"/>
                </a:lnTo>
                <a:lnTo>
                  <a:pt x="187" y="2246"/>
                </a:lnTo>
                <a:lnTo>
                  <a:pt x="0" y="2246"/>
                </a:lnTo>
                <a:lnTo>
                  <a:pt x="40" y="2178"/>
                </a:lnTo>
                <a:lnTo>
                  <a:pt x="771" y="1159"/>
                </a:lnTo>
                <a:lnTo>
                  <a:pt x="1297" y="74"/>
                </a:lnTo>
                <a:lnTo>
                  <a:pt x="1341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0000">
                <a:schemeClr val="bg1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>
            <a:off x="2770270" y="2762938"/>
            <a:ext cx="1123271" cy="748514"/>
          </a:xfrm>
          <a:custGeom>
            <a:avLst/>
            <a:gdLst>
              <a:gd name="T0" fmla="*/ 906 w 1007"/>
              <a:gd name="T1" fmla="*/ 280 h 724"/>
              <a:gd name="T2" fmla="*/ 905 w 1007"/>
              <a:gd name="T3" fmla="*/ 280 h 724"/>
              <a:gd name="T4" fmla="*/ 208 w 1007"/>
              <a:gd name="T5" fmla="*/ 724 h 724"/>
              <a:gd name="T6" fmla="*/ 0 w 1007"/>
              <a:gd name="T7" fmla="*/ 693 h 724"/>
              <a:gd name="T8" fmla="*/ 60 w 1007"/>
              <a:gd name="T9" fmla="*/ 490 h 724"/>
              <a:gd name="T10" fmla="*/ 568 w 1007"/>
              <a:gd name="T11" fmla="*/ 168 h 724"/>
              <a:gd name="T12" fmla="*/ 758 w 1007"/>
              <a:gd name="T13" fmla="*/ 47 h 724"/>
              <a:gd name="T14" fmla="*/ 870 w 1007"/>
              <a:gd name="T15" fmla="*/ 72 h 724"/>
              <a:gd name="T16" fmla="*/ 1007 w 1007"/>
              <a:gd name="T17" fmla="*/ 288 h 724"/>
              <a:gd name="T18" fmla="*/ 906 w 1007"/>
              <a:gd name="T19" fmla="*/ 28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7" h="724">
                <a:moveTo>
                  <a:pt x="906" y="280"/>
                </a:moveTo>
                <a:cubicBezTo>
                  <a:pt x="905" y="280"/>
                  <a:pt x="905" y="280"/>
                  <a:pt x="905" y="280"/>
                </a:cubicBezTo>
                <a:cubicBezTo>
                  <a:pt x="208" y="724"/>
                  <a:pt x="208" y="724"/>
                  <a:pt x="208" y="724"/>
                </a:cubicBezTo>
                <a:cubicBezTo>
                  <a:pt x="0" y="693"/>
                  <a:pt x="0" y="693"/>
                  <a:pt x="0" y="693"/>
                </a:cubicBezTo>
                <a:cubicBezTo>
                  <a:pt x="60" y="490"/>
                  <a:pt x="60" y="490"/>
                  <a:pt x="60" y="490"/>
                </a:cubicBezTo>
                <a:cubicBezTo>
                  <a:pt x="568" y="168"/>
                  <a:pt x="568" y="168"/>
                  <a:pt x="568" y="168"/>
                </a:cubicBezTo>
                <a:cubicBezTo>
                  <a:pt x="631" y="128"/>
                  <a:pt x="694" y="87"/>
                  <a:pt x="758" y="47"/>
                </a:cubicBezTo>
                <a:cubicBezTo>
                  <a:pt x="832" y="0"/>
                  <a:pt x="852" y="44"/>
                  <a:pt x="870" y="72"/>
                </a:cubicBezTo>
                <a:cubicBezTo>
                  <a:pt x="1007" y="288"/>
                  <a:pt x="1007" y="288"/>
                  <a:pt x="1007" y="288"/>
                </a:cubicBezTo>
                <a:cubicBezTo>
                  <a:pt x="990" y="263"/>
                  <a:pt x="966" y="242"/>
                  <a:pt x="906" y="2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766698" y="2827912"/>
            <a:ext cx="1126799" cy="690683"/>
            <a:chOff x="-996950" y="2713038"/>
            <a:chExt cx="1520825" cy="1004887"/>
          </a:xfrm>
          <a:solidFill>
            <a:schemeClr val="bg1">
              <a:lumMod val="50000"/>
            </a:schemeClr>
          </a:solidFill>
        </p:grpSpPr>
        <p:sp>
          <p:nvSpPr>
            <p:cNvPr id="28" name="Freeform 14"/>
            <p:cNvSpPr>
              <a:spLocks noEditPoints="1"/>
            </p:cNvSpPr>
            <p:nvPr/>
          </p:nvSpPr>
          <p:spPr bwMode="auto">
            <a:xfrm>
              <a:off x="-996950" y="2743200"/>
              <a:ext cx="1503363" cy="974725"/>
            </a:xfrm>
            <a:custGeom>
              <a:avLst/>
              <a:gdLst>
                <a:gd name="T0" fmla="*/ 906 w 999"/>
                <a:gd name="T1" fmla="*/ 197 h 648"/>
                <a:gd name="T2" fmla="*/ 906 w 999"/>
                <a:gd name="T3" fmla="*/ 197 h 648"/>
                <a:gd name="T4" fmla="*/ 905 w 999"/>
                <a:gd name="T5" fmla="*/ 197 h 648"/>
                <a:gd name="T6" fmla="*/ 905 w 999"/>
                <a:gd name="T7" fmla="*/ 197 h 648"/>
                <a:gd name="T8" fmla="*/ 208 w 999"/>
                <a:gd name="T9" fmla="*/ 641 h 648"/>
                <a:gd name="T10" fmla="*/ 0 w 999"/>
                <a:gd name="T11" fmla="*/ 610 h 648"/>
                <a:gd name="T12" fmla="*/ 213 w 999"/>
                <a:gd name="T13" fmla="*/ 648 h 648"/>
                <a:gd name="T14" fmla="*/ 911 w 999"/>
                <a:gd name="T15" fmla="*/ 205 h 648"/>
                <a:gd name="T16" fmla="*/ 911 w 999"/>
                <a:gd name="T17" fmla="*/ 205 h 648"/>
                <a:gd name="T18" fmla="*/ 906 w 999"/>
                <a:gd name="T19" fmla="*/ 197 h 648"/>
                <a:gd name="T20" fmla="*/ 906 w 999"/>
                <a:gd name="T21" fmla="*/ 197 h 648"/>
                <a:gd name="T22" fmla="*/ 999 w 999"/>
                <a:gd name="T23" fmla="*/ 195 h 648"/>
                <a:gd name="T24" fmla="*/ 999 w 999"/>
                <a:gd name="T25" fmla="*/ 195 h 648"/>
                <a:gd name="T26" fmla="*/ 999 w 999"/>
                <a:gd name="T27" fmla="*/ 195 h 648"/>
                <a:gd name="T28" fmla="*/ 999 w 999"/>
                <a:gd name="T29" fmla="*/ 195 h 648"/>
                <a:gd name="T30" fmla="*/ 997 w 999"/>
                <a:gd name="T31" fmla="*/ 192 h 648"/>
                <a:gd name="T32" fmla="*/ 997 w 999"/>
                <a:gd name="T33" fmla="*/ 192 h 648"/>
                <a:gd name="T34" fmla="*/ 997 w 999"/>
                <a:gd name="T35" fmla="*/ 192 h 648"/>
                <a:gd name="T36" fmla="*/ 997 w 999"/>
                <a:gd name="T37" fmla="*/ 192 h 648"/>
                <a:gd name="T38" fmla="*/ 995 w 999"/>
                <a:gd name="T39" fmla="*/ 190 h 648"/>
                <a:gd name="T40" fmla="*/ 995 w 999"/>
                <a:gd name="T41" fmla="*/ 190 h 648"/>
                <a:gd name="T42" fmla="*/ 995 w 999"/>
                <a:gd name="T43" fmla="*/ 190 h 648"/>
                <a:gd name="T44" fmla="*/ 995 w 999"/>
                <a:gd name="T45" fmla="*/ 190 h 648"/>
                <a:gd name="T46" fmla="*/ 989 w 999"/>
                <a:gd name="T47" fmla="*/ 186 h 648"/>
                <a:gd name="T48" fmla="*/ 990 w 999"/>
                <a:gd name="T49" fmla="*/ 186 h 648"/>
                <a:gd name="T50" fmla="*/ 989 w 999"/>
                <a:gd name="T51" fmla="*/ 186 h 648"/>
                <a:gd name="T52" fmla="*/ 989 w 999"/>
                <a:gd name="T53" fmla="*/ 186 h 648"/>
                <a:gd name="T54" fmla="*/ 988 w 999"/>
                <a:gd name="T55" fmla="*/ 185 h 648"/>
                <a:gd name="T56" fmla="*/ 989 w 999"/>
                <a:gd name="T57" fmla="*/ 185 h 648"/>
                <a:gd name="T58" fmla="*/ 988 w 999"/>
                <a:gd name="T59" fmla="*/ 185 h 648"/>
                <a:gd name="T60" fmla="*/ 988 w 999"/>
                <a:gd name="T61" fmla="*/ 185 h 648"/>
                <a:gd name="T62" fmla="*/ 988 w 999"/>
                <a:gd name="T63" fmla="*/ 185 h 648"/>
                <a:gd name="T64" fmla="*/ 987 w 999"/>
                <a:gd name="T65" fmla="*/ 184 h 648"/>
                <a:gd name="T66" fmla="*/ 987 w 999"/>
                <a:gd name="T67" fmla="*/ 184 h 648"/>
                <a:gd name="T68" fmla="*/ 987 w 999"/>
                <a:gd name="T69" fmla="*/ 184 h 648"/>
                <a:gd name="T70" fmla="*/ 987 w 999"/>
                <a:gd name="T71" fmla="*/ 184 h 648"/>
                <a:gd name="T72" fmla="*/ 877 w 999"/>
                <a:gd name="T73" fmla="*/ 0 h 648"/>
                <a:gd name="T74" fmla="*/ 887 w 999"/>
                <a:gd name="T75" fmla="*/ 17 h 648"/>
                <a:gd name="T76" fmla="*/ 877 w 999"/>
                <a:gd name="T7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9" h="648">
                  <a:moveTo>
                    <a:pt x="906" y="197"/>
                  </a:moveTo>
                  <a:cubicBezTo>
                    <a:pt x="906" y="197"/>
                    <a:pt x="906" y="197"/>
                    <a:pt x="906" y="197"/>
                  </a:cubicBezTo>
                  <a:cubicBezTo>
                    <a:pt x="905" y="197"/>
                    <a:pt x="905" y="197"/>
                    <a:pt x="905" y="197"/>
                  </a:cubicBezTo>
                  <a:cubicBezTo>
                    <a:pt x="905" y="197"/>
                    <a:pt x="905" y="197"/>
                    <a:pt x="905" y="197"/>
                  </a:cubicBezTo>
                  <a:cubicBezTo>
                    <a:pt x="208" y="641"/>
                    <a:pt x="208" y="641"/>
                    <a:pt x="208" y="641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213" y="648"/>
                    <a:pt x="213" y="648"/>
                    <a:pt x="213" y="648"/>
                  </a:cubicBezTo>
                  <a:cubicBezTo>
                    <a:pt x="911" y="205"/>
                    <a:pt x="911" y="205"/>
                    <a:pt x="911" y="205"/>
                  </a:cubicBezTo>
                  <a:cubicBezTo>
                    <a:pt x="911" y="205"/>
                    <a:pt x="911" y="205"/>
                    <a:pt x="911" y="205"/>
                  </a:cubicBezTo>
                  <a:cubicBezTo>
                    <a:pt x="906" y="197"/>
                    <a:pt x="906" y="197"/>
                    <a:pt x="906" y="197"/>
                  </a:cubicBezTo>
                  <a:cubicBezTo>
                    <a:pt x="906" y="197"/>
                    <a:pt x="906" y="197"/>
                    <a:pt x="906" y="197"/>
                  </a:cubicBezTo>
                  <a:moveTo>
                    <a:pt x="999" y="195"/>
                  </a:moveTo>
                  <a:cubicBezTo>
                    <a:pt x="999" y="195"/>
                    <a:pt x="999" y="195"/>
                    <a:pt x="999" y="195"/>
                  </a:cubicBezTo>
                  <a:cubicBezTo>
                    <a:pt x="999" y="195"/>
                    <a:pt x="999" y="195"/>
                    <a:pt x="999" y="195"/>
                  </a:cubicBezTo>
                  <a:cubicBezTo>
                    <a:pt x="999" y="195"/>
                    <a:pt x="999" y="195"/>
                    <a:pt x="999" y="195"/>
                  </a:cubicBezTo>
                  <a:moveTo>
                    <a:pt x="997" y="192"/>
                  </a:moveTo>
                  <a:cubicBezTo>
                    <a:pt x="997" y="192"/>
                    <a:pt x="997" y="192"/>
                    <a:pt x="997" y="192"/>
                  </a:cubicBezTo>
                  <a:cubicBezTo>
                    <a:pt x="997" y="192"/>
                    <a:pt x="997" y="192"/>
                    <a:pt x="997" y="192"/>
                  </a:cubicBezTo>
                  <a:cubicBezTo>
                    <a:pt x="997" y="192"/>
                    <a:pt x="997" y="192"/>
                    <a:pt x="997" y="192"/>
                  </a:cubicBezTo>
                  <a:moveTo>
                    <a:pt x="995" y="190"/>
                  </a:moveTo>
                  <a:cubicBezTo>
                    <a:pt x="995" y="190"/>
                    <a:pt x="995" y="190"/>
                    <a:pt x="995" y="190"/>
                  </a:cubicBezTo>
                  <a:cubicBezTo>
                    <a:pt x="995" y="190"/>
                    <a:pt x="995" y="190"/>
                    <a:pt x="995" y="190"/>
                  </a:cubicBezTo>
                  <a:cubicBezTo>
                    <a:pt x="995" y="190"/>
                    <a:pt x="995" y="190"/>
                    <a:pt x="995" y="190"/>
                  </a:cubicBezTo>
                  <a:moveTo>
                    <a:pt x="989" y="186"/>
                  </a:moveTo>
                  <a:cubicBezTo>
                    <a:pt x="990" y="186"/>
                    <a:pt x="990" y="186"/>
                    <a:pt x="990" y="186"/>
                  </a:cubicBezTo>
                  <a:cubicBezTo>
                    <a:pt x="990" y="186"/>
                    <a:pt x="990" y="186"/>
                    <a:pt x="989" y="186"/>
                  </a:cubicBezTo>
                  <a:cubicBezTo>
                    <a:pt x="989" y="186"/>
                    <a:pt x="989" y="186"/>
                    <a:pt x="989" y="186"/>
                  </a:cubicBezTo>
                  <a:moveTo>
                    <a:pt x="988" y="185"/>
                  </a:moveTo>
                  <a:cubicBezTo>
                    <a:pt x="988" y="185"/>
                    <a:pt x="988" y="185"/>
                    <a:pt x="989" y="185"/>
                  </a:cubicBezTo>
                  <a:cubicBezTo>
                    <a:pt x="988" y="185"/>
                    <a:pt x="988" y="185"/>
                    <a:pt x="988" y="185"/>
                  </a:cubicBezTo>
                  <a:cubicBezTo>
                    <a:pt x="988" y="185"/>
                    <a:pt x="988" y="185"/>
                    <a:pt x="988" y="185"/>
                  </a:cubicBezTo>
                  <a:cubicBezTo>
                    <a:pt x="988" y="185"/>
                    <a:pt x="988" y="185"/>
                    <a:pt x="988" y="185"/>
                  </a:cubicBezTo>
                  <a:moveTo>
                    <a:pt x="987" y="184"/>
                  </a:moveTo>
                  <a:cubicBezTo>
                    <a:pt x="987" y="184"/>
                    <a:pt x="987" y="184"/>
                    <a:pt x="987" y="184"/>
                  </a:cubicBezTo>
                  <a:cubicBezTo>
                    <a:pt x="987" y="184"/>
                    <a:pt x="987" y="184"/>
                    <a:pt x="987" y="184"/>
                  </a:cubicBezTo>
                  <a:cubicBezTo>
                    <a:pt x="987" y="184"/>
                    <a:pt x="987" y="184"/>
                    <a:pt x="987" y="184"/>
                  </a:cubicBezTo>
                  <a:moveTo>
                    <a:pt x="877" y="0"/>
                  </a:moveTo>
                  <a:cubicBezTo>
                    <a:pt x="887" y="17"/>
                    <a:pt x="887" y="17"/>
                    <a:pt x="887" y="17"/>
                  </a:cubicBezTo>
                  <a:cubicBezTo>
                    <a:pt x="884" y="12"/>
                    <a:pt x="881" y="6"/>
                    <a:pt x="87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Garamond" panose="02020404030301010803"/>
                <a:ea typeface="方正舒体" panose="02010601030101010101" pitchFamily="2" charset="-122"/>
                <a:cs typeface="+mn-cs"/>
              </a:endParaRPr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auto">
            <a:xfrm>
              <a:off x="366712" y="3008313"/>
              <a:ext cx="157163" cy="61912"/>
            </a:xfrm>
            <a:custGeom>
              <a:avLst/>
              <a:gdLst>
                <a:gd name="T0" fmla="*/ 56 w 105"/>
                <a:gd name="T1" fmla="*/ 0 h 41"/>
                <a:gd name="T2" fmla="*/ 6 w 105"/>
                <a:gd name="T3" fmla="*/ 17 h 41"/>
                <a:gd name="T4" fmla="*/ 6 w 105"/>
                <a:gd name="T5" fmla="*/ 17 h 41"/>
                <a:gd name="T6" fmla="*/ 0 w 105"/>
                <a:gd name="T7" fmla="*/ 21 h 41"/>
                <a:gd name="T8" fmla="*/ 0 w 105"/>
                <a:gd name="T9" fmla="*/ 21 h 41"/>
                <a:gd name="T10" fmla="*/ 5 w 105"/>
                <a:gd name="T11" fmla="*/ 29 h 41"/>
                <a:gd name="T12" fmla="*/ 57 w 105"/>
                <a:gd name="T13" fmla="*/ 11 h 41"/>
                <a:gd name="T14" fmla="*/ 105 w 105"/>
                <a:gd name="T15" fmla="*/ 41 h 41"/>
                <a:gd name="T16" fmla="*/ 98 w 105"/>
                <a:gd name="T17" fmla="*/ 25 h 41"/>
                <a:gd name="T18" fmla="*/ 98 w 105"/>
                <a:gd name="T19" fmla="*/ 25 h 41"/>
                <a:gd name="T20" fmla="*/ 94 w 105"/>
                <a:gd name="T21" fmla="*/ 19 h 41"/>
                <a:gd name="T22" fmla="*/ 93 w 105"/>
                <a:gd name="T23" fmla="*/ 19 h 41"/>
                <a:gd name="T24" fmla="*/ 93 w 105"/>
                <a:gd name="T25" fmla="*/ 19 h 41"/>
                <a:gd name="T26" fmla="*/ 93 w 105"/>
                <a:gd name="T27" fmla="*/ 18 h 41"/>
                <a:gd name="T28" fmla="*/ 92 w 105"/>
                <a:gd name="T29" fmla="*/ 18 h 41"/>
                <a:gd name="T30" fmla="*/ 92 w 105"/>
                <a:gd name="T31" fmla="*/ 17 h 41"/>
                <a:gd name="T32" fmla="*/ 92 w 105"/>
                <a:gd name="T33" fmla="*/ 17 h 41"/>
                <a:gd name="T34" fmla="*/ 91 w 105"/>
                <a:gd name="T35" fmla="*/ 16 h 41"/>
                <a:gd name="T36" fmla="*/ 91 w 105"/>
                <a:gd name="T37" fmla="*/ 16 h 41"/>
                <a:gd name="T38" fmla="*/ 91 w 105"/>
                <a:gd name="T39" fmla="*/ 16 h 41"/>
                <a:gd name="T40" fmla="*/ 90 w 105"/>
                <a:gd name="T41" fmla="*/ 15 h 41"/>
                <a:gd name="T42" fmla="*/ 90 w 105"/>
                <a:gd name="T43" fmla="*/ 15 h 41"/>
                <a:gd name="T44" fmla="*/ 89 w 105"/>
                <a:gd name="T45" fmla="*/ 15 h 41"/>
                <a:gd name="T46" fmla="*/ 89 w 105"/>
                <a:gd name="T47" fmla="*/ 14 h 41"/>
                <a:gd name="T48" fmla="*/ 89 w 105"/>
                <a:gd name="T49" fmla="*/ 14 h 41"/>
                <a:gd name="T50" fmla="*/ 84 w 105"/>
                <a:gd name="T51" fmla="*/ 10 h 41"/>
                <a:gd name="T52" fmla="*/ 83 w 105"/>
                <a:gd name="T53" fmla="*/ 10 h 41"/>
                <a:gd name="T54" fmla="*/ 83 w 105"/>
                <a:gd name="T55" fmla="*/ 10 h 41"/>
                <a:gd name="T56" fmla="*/ 83 w 105"/>
                <a:gd name="T57" fmla="*/ 9 h 41"/>
                <a:gd name="T58" fmla="*/ 82 w 105"/>
                <a:gd name="T59" fmla="*/ 9 h 41"/>
                <a:gd name="T60" fmla="*/ 81 w 105"/>
                <a:gd name="T61" fmla="*/ 8 h 41"/>
                <a:gd name="T62" fmla="*/ 81 w 105"/>
                <a:gd name="T63" fmla="*/ 8 h 41"/>
                <a:gd name="T64" fmla="*/ 81 w 105"/>
                <a:gd name="T65" fmla="*/ 8 h 41"/>
                <a:gd name="T66" fmla="*/ 80 w 105"/>
                <a:gd name="T67" fmla="*/ 7 h 41"/>
                <a:gd name="T68" fmla="*/ 80 w 105"/>
                <a:gd name="T69" fmla="*/ 7 h 41"/>
                <a:gd name="T70" fmla="*/ 79 w 105"/>
                <a:gd name="T71" fmla="*/ 7 h 41"/>
                <a:gd name="T72" fmla="*/ 79 w 105"/>
                <a:gd name="T73" fmla="*/ 7 h 41"/>
                <a:gd name="T74" fmla="*/ 78 w 105"/>
                <a:gd name="T75" fmla="*/ 6 h 41"/>
                <a:gd name="T76" fmla="*/ 78 w 105"/>
                <a:gd name="T77" fmla="*/ 6 h 41"/>
                <a:gd name="T78" fmla="*/ 56 w 105"/>
                <a:gd name="T7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41">
                  <a:moveTo>
                    <a:pt x="56" y="0"/>
                  </a:moveTo>
                  <a:cubicBezTo>
                    <a:pt x="43" y="0"/>
                    <a:pt x="27" y="5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4" y="18"/>
                    <a:pt x="2" y="1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0" y="18"/>
                    <a:pt x="39" y="11"/>
                    <a:pt x="57" y="11"/>
                  </a:cubicBezTo>
                  <a:cubicBezTo>
                    <a:pt x="75" y="11"/>
                    <a:pt x="93" y="19"/>
                    <a:pt x="105" y="41"/>
                  </a:cubicBezTo>
                  <a:cubicBezTo>
                    <a:pt x="103" y="35"/>
                    <a:pt x="101" y="30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7" y="23"/>
                    <a:pt x="95" y="21"/>
                    <a:pt x="94" y="19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2" y="18"/>
                    <a:pt x="92" y="18"/>
                    <a:pt x="92" y="18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7" y="13"/>
                    <a:pt x="86" y="11"/>
                    <a:pt x="84" y="10"/>
                  </a:cubicBezTo>
                  <a:cubicBezTo>
                    <a:pt x="84" y="10"/>
                    <a:pt x="84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2" y="3"/>
                    <a:pt x="64" y="0"/>
                    <a:pt x="5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Garamond" panose="02020404030301010803"/>
                <a:ea typeface="方正舒体" panose="02010601030101010101" pitchFamily="2" charset="-122"/>
                <a:cs typeface="+mn-cs"/>
              </a:endParaRPr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307975" y="2713038"/>
              <a:ext cx="6350" cy="11112"/>
            </a:xfrm>
            <a:custGeom>
              <a:avLst/>
              <a:gdLst>
                <a:gd name="T0" fmla="*/ 5 w 5"/>
                <a:gd name="T1" fmla="*/ 8 h 8"/>
                <a:gd name="T2" fmla="*/ 0 w 5"/>
                <a:gd name="T3" fmla="*/ 0 h 8"/>
                <a:gd name="T4" fmla="*/ 2 w 5"/>
                <a:gd name="T5" fmla="*/ 4 h 8"/>
                <a:gd name="T6" fmla="*/ 5 w 5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3"/>
                    <a:pt x="2" y="4"/>
                  </a:cubicBezTo>
                  <a:cubicBezTo>
                    <a:pt x="3" y="5"/>
                    <a:pt x="4" y="7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Garamond" panose="02020404030301010803"/>
                <a:ea typeface="方正舒体" panose="02010601030101010101" pitchFamily="2" charset="-122"/>
                <a:cs typeface="+mn-cs"/>
              </a:endParaRPr>
            </a:p>
          </p:txBody>
        </p:sp>
      </p:grpSp>
      <p:sp>
        <p:nvSpPr>
          <p:cNvPr id="31" name="Freeform 17"/>
          <p:cNvSpPr>
            <a:spLocks/>
          </p:cNvSpPr>
          <p:nvPr/>
        </p:nvSpPr>
        <p:spPr bwMode="auto">
          <a:xfrm rot="1360632">
            <a:off x="1903131" y="2779371"/>
            <a:ext cx="376384" cy="1109677"/>
          </a:xfrm>
          <a:custGeom>
            <a:avLst/>
            <a:gdLst>
              <a:gd name="T0" fmla="*/ 61 w 338"/>
              <a:gd name="T1" fmla="*/ 985 h 1074"/>
              <a:gd name="T2" fmla="*/ 61 w 338"/>
              <a:gd name="T3" fmla="*/ 985 h 1074"/>
              <a:gd name="T4" fmla="*/ 62 w 338"/>
              <a:gd name="T5" fmla="*/ 159 h 1074"/>
              <a:gd name="T6" fmla="*/ 199 w 338"/>
              <a:gd name="T7" fmla="*/ 0 h 1074"/>
              <a:gd name="T8" fmla="*/ 338 w 338"/>
              <a:gd name="T9" fmla="*/ 160 h 1074"/>
              <a:gd name="T10" fmla="*/ 337 w 338"/>
              <a:gd name="T11" fmla="*/ 761 h 1074"/>
              <a:gd name="T12" fmla="*/ 337 w 338"/>
              <a:gd name="T13" fmla="*/ 986 h 1074"/>
              <a:gd name="T14" fmla="*/ 256 w 338"/>
              <a:gd name="T15" fmla="*/ 1067 h 1074"/>
              <a:gd name="T16" fmla="*/ 0 w 338"/>
              <a:gd name="T17" fmla="*/ 1067 h 1074"/>
              <a:gd name="T18" fmla="*/ 61 w 338"/>
              <a:gd name="T19" fmla="*/ 986 h 1074"/>
              <a:gd name="T20" fmla="*/ 61 w 338"/>
              <a:gd name="T21" fmla="*/ 985 h 1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8" h="1074">
                <a:moveTo>
                  <a:pt x="61" y="985"/>
                </a:moveTo>
                <a:cubicBezTo>
                  <a:pt x="61" y="985"/>
                  <a:pt x="61" y="985"/>
                  <a:pt x="61" y="985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199" y="0"/>
                  <a:pt x="199" y="0"/>
                  <a:pt x="199" y="0"/>
                </a:cubicBezTo>
                <a:cubicBezTo>
                  <a:pt x="338" y="160"/>
                  <a:pt x="338" y="160"/>
                  <a:pt x="338" y="160"/>
                </a:cubicBezTo>
                <a:cubicBezTo>
                  <a:pt x="337" y="761"/>
                  <a:pt x="337" y="761"/>
                  <a:pt x="337" y="761"/>
                </a:cubicBezTo>
                <a:cubicBezTo>
                  <a:pt x="337" y="836"/>
                  <a:pt x="337" y="911"/>
                  <a:pt x="337" y="986"/>
                </a:cubicBezTo>
                <a:cubicBezTo>
                  <a:pt x="337" y="1074"/>
                  <a:pt x="289" y="1067"/>
                  <a:pt x="256" y="1067"/>
                </a:cubicBezTo>
                <a:cubicBezTo>
                  <a:pt x="0" y="1067"/>
                  <a:pt x="0" y="1067"/>
                  <a:pt x="0" y="1067"/>
                </a:cubicBezTo>
                <a:cubicBezTo>
                  <a:pt x="30" y="1066"/>
                  <a:pt x="61" y="1057"/>
                  <a:pt x="61" y="986"/>
                </a:cubicBezTo>
                <a:cubicBezTo>
                  <a:pt x="61" y="985"/>
                  <a:pt x="61" y="985"/>
                  <a:pt x="61" y="985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39" name="Freeform 24"/>
          <p:cNvSpPr>
            <a:spLocks/>
          </p:cNvSpPr>
          <p:nvPr/>
        </p:nvSpPr>
        <p:spPr bwMode="auto">
          <a:xfrm>
            <a:off x="1963389" y="2017261"/>
            <a:ext cx="1122095" cy="762698"/>
          </a:xfrm>
          <a:custGeom>
            <a:avLst/>
            <a:gdLst>
              <a:gd name="T0" fmla="*/ 212 w 1006"/>
              <a:gd name="T1" fmla="*/ 93 h 737"/>
              <a:gd name="T2" fmla="*/ 212 w 1006"/>
              <a:gd name="T3" fmla="*/ 93 h 737"/>
              <a:gd name="T4" fmla="*/ 934 w 1006"/>
              <a:gd name="T5" fmla="*/ 496 h 737"/>
              <a:gd name="T6" fmla="*/ 1006 w 1006"/>
              <a:gd name="T7" fmla="*/ 693 h 737"/>
              <a:gd name="T8" fmla="*/ 799 w 1006"/>
              <a:gd name="T9" fmla="*/ 737 h 737"/>
              <a:gd name="T10" fmla="*/ 274 w 1006"/>
              <a:gd name="T11" fmla="*/ 444 h 737"/>
              <a:gd name="T12" fmla="*/ 77 w 1006"/>
              <a:gd name="T13" fmla="*/ 334 h 737"/>
              <a:gd name="T14" fmla="*/ 46 w 1006"/>
              <a:gd name="T15" fmla="*/ 223 h 737"/>
              <a:gd name="T16" fmla="*/ 170 w 1006"/>
              <a:gd name="T17" fmla="*/ 0 h 737"/>
              <a:gd name="T18" fmla="*/ 212 w 1006"/>
              <a:gd name="T19" fmla="*/ 93 h 737"/>
              <a:gd name="T20" fmla="*/ 212 w 1006"/>
              <a:gd name="T21" fmla="*/ 93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06" h="737">
                <a:moveTo>
                  <a:pt x="212" y="93"/>
                </a:moveTo>
                <a:cubicBezTo>
                  <a:pt x="212" y="93"/>
                  <a:pt x="212" y="93"/>
                  <a:pt x="212" y="93"/>
                </a:cubicBezTo>
                <a:cubicBezTo>
                  <a:pt x="934" y="496"/>
                  <a:pt x="934" y="496"/>
                  <a:pt x="934" y="496"/>
                </a:cubicBezTo>
                <a:cubicBezTo>
                  <a:pt x="1006" y="693"/>
                  <a:pt x="1006" y="693"/>
                  <a:pt x="1006" y="693"/>
                </a:cubicBezTo>
                <a:cubicBezTo>
                  <a:pt x="799" y="737"/>
                  <a:pt x="799" y="737"/>
                  <a:pt x="799" y="737"/>
                </a:cubicBezTo>
                <a:cubicBezTo>
                  <a:pt x="274" y="444"/>
                  <a:pt x="274" y="444"/>
                  <a:pt x="274" y="444"/>
                </a:cubicBezTo>
                <a:cubicBezTo>
                  <a:pt x="208" y="407"/>
                  <a:pt x="143" y="370"/>
                  <a:pt x="77" y="334"/>
                </a:cubicBezTo>
                <a:cubicBezTo>
                  <a:pt x="0" y="291"/>
                  <a:pt x="29" y="252"/>
                  <a:pt x="46" y="223"/>
                </a:cubicBezTo>
                <a:cubicBezTo>
                  <a:pt x="170" y="0"/>
                  <a:pt x="170" y="0"/>
                  <a:pt x="170" y="0"/>
                </a:cubicBezTo>
                <a:cubicBezTo>
                  <a:pt x="157" y="26"/>
                  <a:pt x="150" y="58"/>
                  <a:pt x="212" y="93"/>
                </a:cubicBezTo>
                <a:cubicBezTo>
                  <a:pt x="212" y="93"/>
                  <a:pt x="212" y="93"/>
                  <a:pt x="212" y="9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40" name="Freeform 25"/>
          <p:cNvSpPr>
            <a:spLocks noEditPoints="1"/>
          </p:cNvSpPr>
          <p:nvPr/>
        </p:nvSpPr>
        <p:spPr bwMode="auto">
          <a:xfrm>
            <a:off x="2066003" y="1965559"/>
            <a:ext cx="940960" cy="725600"/>
          </a:xfrm>
          <a:custGeom>
            <a:avLst/>
            <a:gdLst>
              <a:gd name="T0" fmla="*/ 54 w 844"/>
              <a:gd name="T1" fmla="*/ 93 h 702"/>
              <a:gd name="T2" fmla="*/ 50 w 844"/>
              <a:gd name="T3" fmla="*/ 101 h 702"/>
              <a:gd name="T4" fmla="*/ 50 w 844"/>
              <a:gd name="T5" fmla="*/ 101 h 702"/>
              <a:gd name="T6" fmla="*/ 51 w 844"/>
              <a:gd name="T7" fmla="*/ 102 h 702"/>
              <a:gd name="T8" fmla="*/ 51 w 844"/>
              <a:gd name="T9" fmla="*/ 102 h 702"/>
              <a:gd name="T10" fmla="*/ 772 w 844"/>
              <a:gd name="T11" fmla="*/ 505 h 702"/>
              <a:gd name="T12" fmla="*/ 844 w 844"/>
              <a:gd name="T13" fmla="*/ 702 h 702"/>
              <a:gd name="T14" fmla="*/ 777 w 844"/>
              <a:gd name="T15" fmla="*/ 497 h 702"/>
              <a:gd name="T16" fmla="*/ 54 w 844"/>
              <a:gd name="T17" fmla="*/ 93 h 702"/>
              <a:gd name="T18" fmla="*/ 54 w 844"/>
              <a:gd name="T19" fmla="*/ 93 h 702"/>
              <a:gd name="T20" fmla="*/ 0 w 844"/>
              <a:gd name="T21" fmla="*/ 36 h 702"/>
              <a:gd name="T22" fmla="*/ 0 w 844"/>
              <a:gd name="T23" fmla="*/ 36 h 702"/>
              <a:gd name="T24" fmla="*/ 0 w 844"/>
              <a:gd name="T25" fmla="*/ 36 h 702"/>
              <a:gd name="T26" fmla="*/ 0 w 844"/>
              <a:gd name="T27" fmla="*/ 36 h 702"/>
              <a:gd name="T28" fmla="*/ 3 w 844"/>
              <a:gd name="T29" fmla="*/ 22 h 702"/>
              <a:gd name="T30" fmla="*/ 3 w 844"/>
              <a:gd name="T31" fmla="*/ 22 h 702"/>
              <a:gd name="T32" fmla="*/ 3 w 844"/>
              <a:gd name="T33" fmla="*/ 22 h 702"/>
              <a:gd name="T34" fmla="*/ 3 w 844"/>
              <a:gd name="T35" fmla="*/ 23 h 702"/>
              <a:gd name="T36" fmla="*/ 3 w 844"/>
              <a:gd name="T37" fmla="*/ 22 h 702"/>
              <a:gd name="T38" fmla="*/ 4 w 844"/>
              <a:gd name="T39" fmla="*/ 20 h 702"/>
              <a:gd name="T40" fmla="*/ 4 w 844"/>
              <a:gd name="T41" fmla="*/ 20 h 702"/>
              <a:gd name="T42" fmla="*/ 4 w 844"/>
              <a:gd name="T43" fmla="*/ 20 h 702"/>
              <a:gd name="T44" fmla="*/ 4 w 844"/>
              <a:gd name="T45" fmla="*/ 20 h 702"/>
              <a:gd name="T46" fmla="*/ 6 w 844"/>
              <a:gd name="T47" fmla="*/ 14 h 702"/>
              <a:gd name="T48" fmla="*/ 5 w 844"/>
              <a:gd name="T49" fmla="*/ 17 h 702"/>
              <a:gd name="T50" fmla="*/ 6 w 844"/>
              <a:gd name="T51" fmla="*/ 14 h 702"/>
              <a:gd name="T52" fmla="*/ 17 w 844"/>
              <a:gd name="T53" fmla="*/ 0 h 702"/>
              <a:gd name="T54" fmla="*/ 7 w 844"/>
              <a:gd name="T55" fmla="*/ 13 h 702"/>
              <a:gd name="T56" fmla="*/ 7 w 844"/>
              <a:gd name="T57" fmla="*/ 13 h 702"/>
              <a:gd name="T58" fmla="*/ 7 w 844"/>
              <a:gd name="T59" fmla="*/ 13 h 702"/>
              <a:gd name="T60" fmla="*/ 17 w 844"/>
              <a:gd name="T61" fmla="*/ 0 h 702"/>
              <a:gd name="T62" fmla="*/ 17 w 844"/>
              <a:gd name="T63" fmla="*/ 0 h 702"/>
              <a:gd name="T64" fmla="*/ 17 w 844"/>
              <a:gd name="T65" fmla="*/ 0 h 702"/>
              <a:gd name="T66" fmla="*/ 17 w 844"/>
              <a:gd name="T67" fmla="*/ 0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44" h="702">
                <a:moveTo>
                  <a:pt x="54" y="93"/>
                </a:moveTo>
                <a:cubicBezTo>
                  <a:pt x="50" y="101"/>
                  <a:pt x="50" y="101"/>
                  <a:pt x="50" y="101"/>
                </a:cubicBezTo>
                <a:cubicBezTo>
                  <a:pt x="50" y="101"/>
                  <a:pt x="50" y="101"/>
                  <a:pt x="50" y="101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772" y="505"/>
                  <a:pt x="772" y="505"/>
                  <a:pt x="772" y="505"/>
                </a:cubicBezTo>
                <a:cubicBezTo>
                  <a:pt x="844" y="702"/>
                  <a:pt x="844" y="702"/>
                  <a:pt x="844" y="702"/>
                </a:cubicBezTo>
                <a:cubicBezTo>
                  <a:pt x="777" y="497"/>
                  <a:pt x="777" y="497"/>
                  <a:pt x="777" y="497"/>
                </a:cubicBezTo>
                <a:cubicBezTo>
                  <a:pt x="54" y="93"/>
                  <a:pt x="54" y="93"/>
                  <a:pt x="54" y="93"/>
                </a:cubicBezTo>
                <a:cubicBezTo>
                  <a:pt x="54" y="93"/>
                  <a:pt x="54" y="93"/>
                  <a:pt x="54" y="93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3" y="22"/>
                </a:move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2"/>
                  <a:pt x="3" y="22"/>
                  <a:pt x="3" y="22"/>
                </a:cubicBezTo>
                <a:moveTo>
                  <a:pt x="4" y="20"/>
                </a:move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moveTo>
                  <a:pt x="6" y="14"/>
                </a:moveTo>
                <a:cubicBezTo>
                  <a:pt x="6" y="15"/>
                  <a:pt x="6" y="16"/>
                  <a:pt x="5" y="17"/>
                </a:cubicBezTo>
                <a:cubicBezTo>
                  <a:pt x="6" y="16"/>
                  <a:pt x="6" y="15"/>
                  <a:pt x="6" y="14"/>
                </a:cubicBezTo>
                <a:moveTo>
                  <a:pt x="17" y="0"/>
                </a:moveTo>
                <a:cubicBezTo>
                  <a:pt x="13" y="4"/>
                  <a:pt x="10" y="8"/>
                  <a:pt x="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10" y="8"/>
                  <a:pt x="13" y="4"/>
                  <a:pt x="17" y="0"/>
                </a:cubicBezTo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zh-CN" altLang="en-US" sz="1350" kern="1200">
              <a:solidFill>
                <a:prstClr val="black"/>
              </a:solidFill>
              <a:latin typeface="Garamond" panose="02020404030301010803"/>
              <a:ea typeface="方正舒体" panose="02010601030101010101" pitchFamily="2" charset="-122"/>
              <a:cs typeface="+mn-cs"/>
            </a:endParaRPr>
          </a:p>
        </p:txBody>
      </p:sp>
      <p:sp>
        <p:nvSpPr>
          <p:cNvPr id="42" name="TextBox 51"/>
          <p:cNvSpPr txBox="1"/>
          <p:nvPr/>
        </p:nvSpPr>
        <p:spPr>
          <a:xfrm rot="1649371">
            <a:off x="1967962" y="2308658"/>
            <a:ext cx="12282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altLang="zh-CN" sz="1350" kern="1200" dirty="0">
                <a:solidFill>
                  <a:prstClr val="white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Governmen</a:t>
            </a:r>
            <a:r>
              <a:rPr lang="en-US" altLang="zh-CN" sz="1200" kern="1200" dirty="0">
                <a:solidFill>
                  <a:prstClr val="white"/>
                </a:solidFill>
                <a:latin typeface="Kozuka Gothic Pro B" pitchFamily="34" charset="-128"/>
                <a:ea typeface="Kozuka Gothic Pro B" pitchFamily="34" charset="-128"/>
                <a:cs typeface="+mn-cs"/>
              </a:rPr>
              <a:t>t</a:t>
            </a:r>
            <a:endParaRPr lang="zh-CN" altLang="en-US" sz="1200" kern="1200" dirty="0">
              <a:solidFill>
                <a:prstClr val="white"/>
              </a:solidFill>
              <a:latin typeface="Kozuka Gothic Pro B" pitchFamily="34" charset="-128"/>
              <a:ea typeface="Kozuka Gothic Pro B" pitchFamily="34" charset="-128"/>
              <a:cs typeface="+mn-cs"/>
            </a:endParaRPr>
          </a:p>
        </p:txBody>
      </p:sp>
      <p:sp>
        <p:nvSpPr>
          <p:cNvPr id="43" name="TextBox 52"/>
          <p:cNvSpPr txBox="1"/>
          <p:nvPr/>
        </p:nvSpPr>
        <p:spPr>
          <a:xfrm rot="17567276">
            <a:off x="1678601" y="3246780"/>
            <a:ext cx="87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Kozuka Gothic Pro B" pitchFamily="34" charset="-128"/>
                <a:ea typeface="Kozuka Gothic Pro B" pitchFamily="34" charset="-128"/>
              </a:defRPr>
            </a:lvl1pPr>
          </a:lstStyle>
          <a:p>
            <a:pPr defTabSz="342900">
              <a:buClrTx/>
            </a:pPr>
            <a:r>
              <a:rPr lang="en-US" altLang="zh-CN" sz="1200" kern="1200" dirty="0">
                <a:solidFill>
                  <a:prstClr val="white"/>
                </a:solidFill>
                <a:cs typeface="+mn-cs"/>
              </a:rPr>
              <a:t>Industry</a:t>
            </a:r>
            <a:endParaRPr lang="zh-CN" altLang="en-US" sz="1200" kern="1200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44" name="TextBox 100"/>
          <p:cNvSpPr txBox="1"/>
          <p:nvPr/>
        </p:nvSpPr>
        <p:spPr>
          <a:xfrm rot="19652838">
            <a:off x="2898428" y="3003038"/>
            <a:ext cx="942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Kozuka Gothic Pro B" pitchFamily="34" charset="-128"/>
                <a:ea typeface="Kozuka Gothic Pro B" pitchFamily="34" charset="-128"/>
              </a:defRPr>
            </a:lvl1pPr>
          </a:lstStyle>
          <a:p>
            <a:pPr defTabSz="342900">
              <a:buClrTx/>
            </a:pPr>
            <a:r>
              <a:rPr lang="en-US" altLang="zh-CN" sz="1200" kern="1200" dirty="0">
                <a:solidFill>
                  <a:prstClr val="white"/>
                </a:solidFill>
                <a:cs typeface="+mn-cs"/>
              </a:rPr>
              <a:t>University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3535553" y="1889302"/>
            <a:ext cx="2106934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zh-TW" alt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中山大學－圖資處</a:t>
            </a:r>
            <a:r>
              <a:rPr lang="en-US" altLang="zh-CN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方正舒体" panose="02010601030101010101" pitchFamily="2" charset="-122"/>
                <a:ea typeface="方正舒体" panose="02010601030101010101" pitchFamily="2" charset="-122"/>
                <a:cs typeface="Arial" panose="020B0604020202020204" pitchFamily="34" charset="0"/>
              </a:rPr>
              <a:t> </a:t>
            </a:r>
            <a:endParaRPr lang="en-US" altLang="zh-CN" sz="1500" b="1" kern="1200" dirty="0">
              <a:solidFill>
                <a:prstClr val="black">
                  <a:lumMod val="75000"/>
                  <a:lumOff val="25000"/>
                </a:prstClr>
              </a:solidFill>
              <a:latin typeface="方正舒体" panose="02010601030101010101" pitchFamily="2" charset="-122"/>
              <a:ea typeface="方正舒体" panose="02010601030101010101" pitchFamily="2" charset="-122"/>
              <a:cs typeface="+mn-cs"/>
            </a:endParaRPr>
          </a:p>
          <a:p>
            <a:pPr defTabSz="342900">
              <a:buClrTx/>
            </a:pPr>
            <a:r>
              <a:rPr lang="zh-TW" altLang="en-US" sz="10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一般網路使用者服務</a:t>
            </a:r>
            <a:endParaRPr lang="en-US" altLang="zh-TW" sz="1050" kern="1200" dirty="0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342900">
              <a:buClrTx/>
            </a:pPr>
            <a:r>
              <a:rPr lang="en-US" altLang="zh-TW" sz="10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NGA</a:t>
            </a:r>
            <a:r>
              <a:rPr lang="zh-TW" altLang="en-US" sz="10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安裝</a:t>
            </a:r>
            <a:endParaRPr lang="en-US" altLang="zh-TW" sz="1050" kern="1200" dirty="0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342900">
              <a:buClrTx/>
            </a:pPr>
            <a:r>
              <a:rPr lang="zh-TW" altLang="en-US" sz="10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流量及數據統計</a:t>
            </a:r>
            <a:endParaRPr lang="en-US" altLang="zh-TW" sz="1050" kern="1200" dirty="0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22804" y="1554994"/>
            <a:ext cx="177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zh-TW" alt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教育部</a:t>
            </a:r>
            <a:endParaRPr lang="en-US" altLang="zh-TW" sz="1500" b="1" kern="1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342900">
              <a:buClrTx/>
            </a:pPr>
            <a:r>
              <a:rPr lang="zh-TW" altLang="en-US" sz="10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統籌主理及行政院彙報</a:t>
            </a:r>
          </a:p>
          <a:p>
            <a:pPr defTabSz="342900">
              <a:buClrTx/>
            </a:pPr>
            <a:r>
              <a:rPr lang="zh-TW" altLang="en-US" sz="10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趨勢科技對接窗口</a:t>
            </a:r>
            <a:endParaRPr lang="en-US" altLang="zh-CN" sz="1050" kern="1200" dirty="0">
              <a:solidFill>
                <a:prstClr val="black">
                  <a:lumMod val="50000"/>
                  <a:lumOff val="50000"/>
                </a:prstClr>
              </a:solidFill>
              <a:latin typeface="方正舒体" panose="02010601030101010101" pitchFamily="2" charset="-122"/>
              <a:ea typeface="方正舒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050856" y="3926483"/>
            <a:ext cx="210693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zh-TW" alt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趨勢科技</a:t>
            </a:r>
            <a:r>
              <a:rPr lang="en-US" altLang="zh-CN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方正舒体" panose="02010601030101010101" pitchFamily="2" charset="-122"/>
                <a:ea typeface="方正舒体" panose="02010601030101010101" pitchFamily="2" charset="-122"/>
                <a:cs typeface="Arial" panose="020B0604020202020204" pitchFamily="34" charset="0"/>
              </a:rPr>
              <a:t> </a:t>
            </a:r>
            <a:endParaRPr lang="en-US" altLang="zh-CN" sz="1500" b="1" kern="1200" dirty="0">
              <a:solidFill>
                <a:prstClr val="black">
                  <a:lumMod val="75000"/>
                  <a:lumOff val="25000"/>
                </a:prstClr>
              </a:solidFill>
              <a:latin typeface="方正舒体" panose="02010601030101010101" pitchFamily="2" charset="-122"/>
              <a:ea typeface="方正舒体" panose="02010601030101010101" pitchFamily="2" charset="-122"/>
              <a:cs typeface="+mn-cs"/>
            </a:endParaRPr>
          </a:p>
          <a:p>
            <a:pPr defTabSz="342900">
              <a:buClrTx/>
            </a:pPr>
            <a:r>
              <a:rPr lang="zh-TW" altLang="en-US" sz="10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系統維運、技術解決</a:t>
            </a:r>
            <a:endParaRPr lang="en-US" altLang="zh-CN" sz="1050" kern="1200" dirty="0">
              <a:solidFill>
                <a:prstClr val="black">
                  <a:lumMod val="50000"/>
                  <a:lumOff val="50000"/>
                </a:prstClr>
              </a:solidFill>
              <a:latin typeface="方正舒体" panose="02010601030101010101" pitchFamily="2" charset="-122"/>
              <a:ea typeface="方正舒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512" y="641226"/>
            <a:ext cx="2247443" cy="2450783"/>
          </a:xfrm>
          <a:prstGeom prst="rect">
            <a:avLst/>
          </a:prstGeom>
        </p:spPr>
      </p:pic>
      <p:sp>
        <p:nvSpPr>
          <p:cNvPr id="65" name="文本框 3"/>
          <p:cNvSpPr txBox="1"/>
          <p:nvPr/>
        </p:nvSpPr>
        <p:spPr>
          <a:xfrm>
            <a:off x="694560" y="435002"/>
            <a:ext cx="5228046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42900">
              <a:buClrTx/>
              <a:defRPr/>
            </a:pPr>
            <a:r>
              <a:rPr lang="en-US" altLang="zh-TW" sz="1800" b="1" kern="1200" dirty="0">
                <a:solidFill>
                  <a:srgbClr val="D97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TANet</a:t>
            </a:r>
            <a:r>
              <a:rPr lang="zh-TW" altLang="en-US" sz="1800" b="1" kern="1200" dirty="0">
                <a:solidFill>
                  <a:srgbClr val="D97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青少年網路內容防護計畫</a:t>
            </a:r>
          </a:p>
          <a:p>
            <a:pPr algn="ctr" defTabSz="342900">
              <a:buClrTx/>
              <a:defRPr/>
            </a:pPr>
            <a:r>
              <a:rPr lang="en-US" altLang="zh-TW" sz="2400" b="1" kern="1200" dirty="0">
                <a:solidFill>
                  <a:srgbClr val="D97828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NGA</a:t>
            </a:r>
            <a:r>
              <a:rPr lang="zh-TW" altLang="en-US" sz="2400" b="1" kern="1200" dirty="0">
                <a:solidFill>
                  <a:srgbClr val="D97828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網路守護天使</a:t>
            </a:r>
          </a:p>
        </p:txBody>
      </p:sp>
      <p:sp>
        <p:nvSpPr>
          <p:cNvPr id="4" name="矩形 3"/>
          <p:cNvSpPr/>
          <p:nvPr/>
        </p:nvSpPr>
        <p:spPr>
          <a:xfrm>
            <a:off x="4491450" y="3269944"/>
            <a:ext cx="4120180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342900">
              <a:buClrTx/>
              <a:buFont typeface="Wingdings" panose="05000000000000000000" pitchFamily="2" charset="2"/>
              <a:buChar char="u"/>
            </a:pPr>
            <a:r>
              <a:rPr lang="zh-TW" altLang="en-US" sz="1350" b="1" kern="1200" dirty="0">
                <a:solidFill>
                  <a:srgbClr val="44709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產官學三方共同維運「</a:t>
            </a:r>
            <a:r>
              <a:rPr lang="en-US" altLang="zh-TW" sz="1350" b="1" kern="1200" dirty="0">
                <a:solidFill>
                  <a:srgbClr val="44709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NGA</a:t>
            </a:r>
            <a:r>
              <a:rPr lang="zh-TW" altLang="en-US" sz="1350" b="1" kern="1200" dirty="0">
                <a:solidFill>
                  <a:srgbClr val="44709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網路守護天使系統」</a:t>
            </a:r>
            <a:endParaRPr lang="en-US" altLang="zh-TW" sz="1350" b="1" kern="1200" dirty="0">
              <a:solidFill>
                <a:srgbClr val="44709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342900">
              <a:buClrTx/>
            </a:pPr>
            <a:r>
              <a:rPr lang="zh-TW" altLang="en-US" sz="1200" kern="1200" dirty="0">
                <a:solidFill>
                  <a:srgbClr val="44709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協助兒童</a:t>
            </a:r>
            <a:r>
              <a:rPr lang="en-US" altLang="zh-TW" sz="1200" kern="1200" dirty="0">
                <a:solidFill>
                  <a:srgbClr val="44709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200" kern="1200" dirty="0">
                <a:solidFill>
                  <a:srgbClr val="44709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青少年輕鬆做好上網時間管理、</a:t>
            </a:r>
            <a:r>
              <a:rPr lang="en-US" altLang="zh-TW" sz="1200" kern="1200" dirty="0">
                <a:solidFill>
                  <a:srgbClr val="44709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3C</a:t>
            </a:r>
            <a:r>
              <a:rPr lang="zh-TW" altLang="en-US" sz="1200" kern="1200" dirty="0">
                <a:solidFill>
                  <a:srgbClr val="44709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使用，過濾網路不當內容。提供使用者下載安裝及以下服務</a:t>
            </a:r>
            <a:r>
              <a:rPr lang="zh-TW" altLang="en-US" sz="12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endParaRPr lang="en-US" altLang="zh-TW" sz="12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 defTabSz="342900">
              <a:buClrTx/>
              <a:buFont typeface="Wingdings" panose="05000000000000000000" pitchFamily="2" charset="2"/>
              <a:buChar char="Ø"/>
            </a:pPr>
            <a:r>
              <a:rPr lang="zh-TW" altLang="en-US" sz="105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網站內容過濾、時間管理、帳戶管理、防護報表。</a:t>
            </a:r>
          </a:p>
          <a:p>
            <a:pPr marL="257175" indent="-257175" defTabSz="342900">
              <a:buClrTx/>
              <a:buFont typeface="Wingdings" panose="05000000000000000000" pitchFamily="2" charset="2"/>
              <a:buChar char="Ø"/>
            </a:pPr>
            <a:r>
              <a:rPr lang="zh-TW" altLang="en-US" sz="1050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遠端管理、時間管理、防護設定、手機定位。</a:t>
            </a:r>
            <a:endParaRPr lang="en-US" altLang="zh-TW" sz="1050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DEEE79B-7934-49C0-B3B3-70422CD2954C}"/>
              </a:ext>
            </a:extLst>
          </p:cNvPr>
          <p:cNvSpPr txBox="1"/>
          <p:nvPr/>
        </p:nvSpPr>
        <p:spPr>
          <a:xfrm>
            <a:off x="8611630" y="4770475"/>
            <a:ext cx="390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720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65"/>
          <p:cNvSpPr txBox="1">
            <a:spLocks noGrp="1"/>
          </p:cNvSpPr>
          <p:nvPr>
            <p:ph type="title"/>
          </p:nvPr>
        </p:nvSpPr>
        <p:spPr>
          <a:xfrm>
            <a:off x="2038200" y="22452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未來展望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02" name="Google Shape;1702;p65"/>
          <p:cNvSpPr txBox="1">
            <a:spLocks noGrp="1"/>
          </p:cNvSpPr>
          <p:nvPr>
            <p:ph type="title" idx="2"/>
          </p:nvPr>
        </p:nvSpPr>
        <p:spPr>
          <a:xfrm>
            <a:off x="4014300" y="1432175"/>
            <a:ext cx="111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703" name="Google Shape;1703;p65"/>
          <p:cNvSpPr txBox="1">
            <a:spLocks noGrp="1"/>
          </p:cNvSpPr>
          <p:nvPr>
            <p:ph type="subTitle" idx="1"/>
          </p:nvPr>
        </p:nvSpPr>
        <p:spPr>
          <a:xfrm>
            <a:off x="2038200" y="2997925"/>
            <a:ext cx="50676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ibrary 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nnovation</a:t>
            </a: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04" name="Google Shape;1704;p65"/>
          <p:cNvSpPr/>
          <p:nvPr/>
        </p:nvSpPr>
        <p:spPr>
          <a:xfrm rot="580745">
            <a:off x="8547074" y="2574850"/>
            <a:ext cx="276068" cy="182511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65"/>
          <p:cNvSpPr/>
          <p:nvPr/>
        </p:nvSpPr>
        <p:spPr>
          <a:xfrm rot="10405267">
            <a:off x="270771" y="321501"/>
            <a:ext cx="377203" cy="435803"/>
          </a:xfrm>
          <a:custGeom>
            <a:avLst/>
            <a:gdLst/>
            <a:ahLst/>
            <a:cxnLst/>
            <a:rect l="l" t="t" r="r" b="b"/>
            <a:pathLst>
              <a:path w="1268" h="1465" extrusionOk="0">
                <a:moveTo>
                  <a:pt x="0" y="1"/>
                </a:moveTo>
                <a:lnTo>
                  <a:pt x="0" y="1009"/>
                </a:lnTo>
                <a:lnTo>
                  <a:pt x="1267" y="1464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65"/>
          <p:cNvSpPr/>
          <p:nvPr/>
        </p:nvSpPr>
        <p:spPr>
          <a:xfrm>
            <a:off x="6196048" y="495756"/>
            <a:ext cx="350001" cy="244211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65"/>
          <p:cNvSpPr/>
          <p:nvPr/>
        </p:nvSpPr>
        <p:spPr>
          <a:xfrm>
            <a:off x="284377" y="3623290"/>
            <a:ext cx="349999" cy="326066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65"/>
          <p:cNvSpPr/>
          <p:nvPr/>
        </p:nvSpPr>
        <p:spPr>
          <a:xfrm rot="1164093">
            <a:off x="2096804" y="1110691"/>
            <a:ext cx="302837" cy="404576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65"/>
          <p:cNvSpPr/>
          <p:nvPr/>
        </p:nvSpPr>
        <p:spPr>
          <a:xfrm rot="-9365974">
            <a:off x="8397959" y="3619476"/>
            <a:ext cx="367220" cy="168797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65"/>
          <p:cNvSpPr/>
          <p:nvPr/>
        </p:nvSpPr>
        <p:spPr>
          <a:xfrm rot="-2329612">
            <a:off x="3010885" y="255313"/>
            <a:ext cx="260474" cy="178498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1" name="Google Shape;1711;p65"/>
          <p:cNvGrpSpPr/>
          <p:nvPr/>
        </p:nvGrpSpPr>
        <p:grpSpPr>
          <a:xfrm rot="4452014">
            <a:off x="6405721" y="964538"/>
            <a:ext cx="2761890" cy="895379"/>
            <a:chOff x="-1760999" y="1531077"/>
            <a:chExt cx="829653" cy="268989"/>
          </a:xfrm>
        </p:grpSpPr>
        <p:sp>
          <p:nvSpPr>
            <p:cNvPr id="1712" name="Google Shape;1712;p65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5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5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5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5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7" name="Google Shape;1717;p65"/>
          <p:cNvGrpSpPr/>
          <p:nvPr/>
        </p:nvGrpSpPr>
        <p:grpSpPr>
          <a:xfrm rot="-4499891">
            <a:off x="-228360" y="1100490"/>
            <a:ext cx="2761880" cy="895388"/>
            <a:chOff x="-1760999" y="1531077"/>
            <a:chExt cx="829653" cy="268989"/>
          </a:xfrm>
        </p:grpSpPr>
        <p:sp>
          <p:nvSpPr>
            <p:cNvPr id="1718" name="Google Shape;1718;p65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5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5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5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5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3" name="Google Shape;1723;p65"/>
          <p:cNvSpPr/>
          <p:nvPr/>
        </p:nvSpPr>
        <p:spPr>
          <a:xfrm rot="-1649525">
            <a:off x="8592303" y="534565"/>
            <a:ext cx="302840" cy="404576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65"/>
          <p:cNvSpPr/>
          <p:nvPr/>
        </p:nvSpPr>
        <p:spPr>
          <a:xfrm rot="5997712">
            <a:off x="5819190" y="1605688"/>
            <a:ext cx="302835" cy="404578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65"/>
          <p:cNvSpPr/>
          <p:nvPr/>
        </p:nvSpPr>
        <p:spPr>
          <a:xfrm rot="5836550">
            <a:off x="4015024" y="595926"/>
            <a:ext cx="367217" cy="168796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65"/>
          <p:cNvSpPr/>
          <p:nvPr/>
        </p:nvSpPr>
        <p:spPr>
          <a:xfrm rot="3188678">
            <a:off x="3183684" y="1597738"/>
            <a:ext cx="260473" cy="178499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65"/>
          <p:cNvSpPr/>
          <p:nvPr/>
        </p:nvSpPr>
        <p:spPr>
          <a:xfrm>
            <a:off x="1845787" y="3949351"/>
            <a:ext cx="424651" cy="24422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65"/>
          <p:cNvSpPr/>
          <p:nvPr/>
        </p:nvSpPr>
        <p:spPr>
          <a:xfrm rot="-379960">
            <a:off x="6820499" y="4946312"/>
            <a:ext cx="276071" cy="182513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65"/>
          <p:cNvSpPr/>
          <p:nvPr/>
        </p:nvSpPr>
        <p:spPr>
          <a:xfrm rot="3498117">
            <a:off x="3223190" y="4738363"/>
            <a:ext cx="302837" cy="404577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65"/>
          <p:cNvSpPr/>
          <p:nvPr/>
        </p:nvSpPr>
        <p:spPr>
          <a:xfrm rot="5596761">
            <a:off x="5104337" y="3949351"/>
            <a:ext cx="424651" cy="24422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65"/>
          <p:cNvSpPr/>
          <p:nvPr/>
        </p:nvSpPr>
        <p:spPr>
          <a:xfrm rot="3188678">
            <a:off x="7125084" y="3376313"/>
            <a:ext cx="260473" cy="178499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A402477-C802-4BBF-8B10-0D57D4683F31}"/>
              </a:ext>
            </a:extLst>
          </p:cNvPr>
          <p:cNvSpPr txBox="1"/>
          <p:nvPr/>
        </p:nvSpPr>
        <p:spPr>
          <a:xfrm>
            <a:off x="8644801" y="477775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22</a:t>
            </a:r>
            <a:endParaRPr lang="zh-TW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/>
          <p:cNvSpPr>
            <a:spLocks noGrp="1"/>
          </p:cNvSpPr>
          <p:nvPr>
            <p:ph type="title"/>
          </p:nvPr>
        </p:nvSpPr>
        <p:spPr>
          <a:xfrm>
            <a:off x="719999" y="280057"/>
            <a:ext cx="7704000" cy="572700"/>
          </a:xfrm>
        </p:spPr>
        <p:txBody>
          <a:bodyPr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引言</a:t>
            </a:r>
          </a:p>
        </p:txBody>
      </p:sp>
      <p:sp>
        <p:nvSpPr>
          <p:cNvPr id="20" name="文字版面配置區 19"/>
          <p:cNvSpPr>
            <a:spLocks noGrp="1"/>
          </p:cNvSpPr>
          <p:nvPr>
            <p:ph type="body" idx="1"/>
          </p:nvPr>
        </p:nvSpPr>
        <p:spPr>
          <a:xfrm>
            <a:off x="984792" y="764930"/>
            <a:ext cx="7540283" cy="3706085"/>
          </a:xfrm>
        </p:spPr>
        <p:txBody>
          <a:bodyPr/>
          <a:lstStyle/>
          <a:p>
            <a:pPr marL="495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「合作」能達到降低成本，提供更好的資源與服務。此外，合作能帶來其他的效益，包含獲得更多不同的觀點、知識、技能、工作環境，以及提高效率和精進工作流程等。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95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支援教學和研究是學術圖書館的核心使命之一，執行其任務的方式則會隨著教育、科學、技術、經濟、社會、環境以及母機構的政策變化而不斷地演進，圖書館的因應策略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495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學術圖書館的創新結盟合作方式：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525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什麼樣的環境能夠促成合作並促進其成功？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525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成功的合作特點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是什麼？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525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合作的障礙是什麼，如何克服？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6129">
            <a:off x="-67296" y="3683720"/>
            <a:ext cx="1574590" cy="157459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13122" y="4502952"/>
            <a:ext cx="6788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Horton, Valerie. (2021, November 1). </a:t>
            </a:r>
            <a:r>
              <a:rPr lang="en-US" altLang="zh-TW" sz="1000" i="1" dirty="0"/>
              <a:t>The Necessity of Collaboration: How to make large-scale library initiatives more successful with partnerships</a:t>
            </a:r>
            <a:r>
              <a:rPr lang="en-US" altLang="zh-TW" sz="1000" dirty="0"/>
              <a:t>. American Library.</a:t>
            </a:r>
            <a:r>
              <a:rPr lang="zh-TW" altLang="en-US" sz="1000" dirty="0"/>
              <a:t> </a:t>
            </a:r>
            <a:r>
              <a:rPr lang="en-US" altLang="zh-TW" sz="1000" dirty="0">
                <a:hlinkClick r:id="rId3"/>
              </a:rPr>
              <a:t>https://americanlibrariesmagazine.org/2021/11/01/the-necessity-of-collaboration/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BD7562C-8EC9-4CDC-A9E8-27BCAC73EE68}"/>
              </a:ext>
            </a:extLst>
          </p:cNvPr>
          <p:cNvSpPr txBox="1"/>
          <p:nvPr/>
        </p:nvSpPr>
        <p:spPr>
          <a:xfrm>
            <a:off x="8629575" y="474917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8386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73"/>
          <p:cNvSpPr txBox="1">
            <a:spLocks noGrp="1"/>
          </p:cNvSpPr>
          <p:nvPr>
            <p:ph type="title"/>
          </p:nvPr>
        </p:nvSpPr>
        <p:spPr>
          <a:xfrm>
            <a:off x="713100" y="1139475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214" name="Google Shape;2214;p73"/>
          <p:cNvSpPr txBox="1">
            <a:spLocks noGrp="1"/>
          </p:cNvSpPr>
          <p:nvPr>
            <p:ph type="subTitle" idx="1"/>
          </p:nvPr>
        </p:nvSpPr>
        <p:spPr>
          <a:xfrm>
            <a:off x="713100" y="2276607"/>
            <a:ext cx="2810991" cy="12344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lt1"/>
              </a:buClr>
              <a:buSzPts val="1100"/>
            </a:pPr>
            <a:r>
              <a:rPr lang="zh-TW" altLang="en-US" dirty="0">
                <a:solidFill>
                  <a:srgbClr val="4343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更多的行動力資訊</a:t>
            </a:r>
          </a:p>
          <a:p>
            <a:pPr marL="0" lvl="0" indent="0">
              <a:buClr>
                <a:schemeClr val="lt1"/>
              </a:buClr>
              <a:buSzPts val="1100"/>
            </a:pPr>
            <a:r>
              <a:rPr lang="en-US" dirty="0">
                <a:solidFill>
                  <a:srgbClr val="4343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https://lis.nsysu.edu.tw/</a:t>
            </a:r>
          </a:p>
        </p:txBody>
      </p:sp>
      <p:sp>
        <p:nvSpPr>
          <p:cNvPr id="2216" name="Google Shape;2216;p73"/>
          <p:cNvSpPr txBox="1"/>
          <p:nvPr/>
        </p:nvSpPr>
        <p:spPr>
          <a:xfrm>
            <a:off x="239095" y="4519696"/>
            <a:ext cx="3772800" cy="44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000" dirty="0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dirty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000" dirty="0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dirty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and infographics &amp; images by </a:t>
            </a:r>
            <a:r>
              <a:rPr lang="en" sz="1000" dirty="0">
                <a:solidFill>
                  <a:srgbClr val="434343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dirty="0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2217" name="Google Shape;2217;p73"/>
          <p:cNvGrpSpPr/>
          <p:nvPr/>
        </p:nvGrpSpPr>
        <p:grpSpPr>
          <a:xfrm rot="-1497629">
            <a:off x="6927486" y="3002521"/>
            <a:ext cx="1389986" cy="450744"/>
            <a:chOff x="-1760999" y="1531077"/>
            <a:chExt cx="829653" cy="268989"/>
          </a:xfrm>
        </p:grpSpPr>
        <p:sp>
          <p:nvSpPr>
            <p:cNvPr id="2218" name="Google Shape;2218;p7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3" name="Google Shape;2223;p73"/>
          <p:cNvGrpSpPr/>
          <p:nvPr/>
        </p:nvGrpSpPr>
        <p:grpSpPr>
          <a:xfrm rot="-9790007">
            <a:off x="4830962" y="3083146"/>
            <a:ext cx="1390076" cy="450748"/>
            <a:chOff x="-1760999" y="1531077"/>
            <a:chExt cx="829653" cy="268989"/>
          </a:xfrm>
        </p:grpSpPr>
        <p:sp>
          <p:nvSpPr>
            <p:cNvPr id="2224" name="Google Shape;2224;p7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9" name="Google Shape;2229;p73"/>
          <p:cNvGrpSpPr/>
          <p:nvPr/>
        </p:nvGrpSpPr>
        <p:grpSpPr>
          <a:xfrm rot="-3310296">
            <a:off x="6263687" y="1627557"/>
            <a:ext cx="1389920" cy="450757"/>
            <a:chOff x="-1760999" y="1531077"/>
            <a:chExt cx="829653" cy="268989"/>
          </a:xfrm>
        </p:grpSpPr>
        <p:sp>
          <p:nvSpPr>
            <p:cNvPr id="2230" name="Google Shape;2230;p7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5" name="Google Shape;2235;p73"/>
          <p:cNvGrpSpPr/>
          <p:nvPr/>
        </p:nvGrpSpPr>
        <p:grpSpPr>
          <a:xfrm rot="10556851">
            <a:off x="4381502" y="1465811"/>
            <a:ext cx="1389991" cy="450744"/>
            <a:chOff x="-1760999" y="1531077"/>
            <a:chExt cx="829653" cy="268989"/>
          </a:xfrm>
        </p:grpSpPr>
        <p:sp>
          <p:nvSpPr>
            <p:cNvPr id="2236" name="Google Shape;2236;p7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1" name="Google Shape;2241;p73"/>
          <p:cNvSpPr/>
          <p:nvPr/>
        </p:nvSpPr>
        <p:spPr>
          <a:xfrm rot="-120434">
            <a:off x="8380637" y="1591361"/>
            <a:ext cx="395151" cy="643203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73"/>
          <p:cNvSpPr/>
          <p:nvPr/>
        </p:nvSpPr>
        <p:spPr>
          <a:xfrm>
            <a:off x="7177205" y="4084997"/>
            <a:ext cx="466665" cy="434699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73"/>
          <p:cNvSpPr/>
          <p:nvPr/>
        </p:nvSpPr>
        <p:spPr>
          <a:xfrm rot="1230468">
            <a:off x="4923757" y="350410"/>
            <a:ext cx="405748" cy="377982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73"/>
          <p:cNvSpPr/>
          <p:nvPr/>
        </p:nvSpPr>
        <p:spPr>
          <a:xfrm rot="-7355318">
            <a:off x="2040008" y="338309"/>
            <a:ext cx="540339" cy="402182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73"/>
          <p:cNvSpPr/>
          <p:nvPr/>
        </p:nvSpPr>
        <p:spPr>
          <a:xfrm>
            <a:off x="4599777" y="3804367"/>
            <a:ext cx="336050" cy="313033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73"/>
          <p:cNvSpPr/>
          <p:nvPr/>
        </p:nvSpPr>
        <p:spPr>
          <a:xfrm rot="7623553">
            <a:off x="5911518" y="4413698"/>
            <a:ext cx="356362" cy="580059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73"/>
          <p:cNvSpPr/>
          <p:nvPr/>
        </p:nvSpPr>
        <p:spPr>
          <a:xfrm rot="-7355318">
            <a:off x="6421508" y="438559"/>
            <a:ext cx="540339" cy="402182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73"/>
          <p:cNvSpPr/>
          <p:nvPr/>
        </p:nvSpPr>
        <p:spPr>
          <a:xfrm rot="-1645114">
            <a:off x="7645461" y="1152553"/>
            <a:ext cx="389481" cy="362827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Picture 2" descr="http://s05.calm9.com/qrcode/2022-03/15865NEUG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20" y="2461546"/>
            <a:ext cx="942975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oogle Shape;2311;p74"/>
          <p:cNvGrpSpPr/>
          <p:nvPr/>
        </p:nvGrpSpPr>
        <p:grpSpPr>
          <a:xfrm>
            <a:off x="3093765" y="1041752"/>
            <a:ext cx="1086389" cy="1085771"/>
            <a:chOff x="4022262" y="1762537"/>
            <a:chExt cx="412850" cy="412615"/>
          </a:xfrm>
        </p:grpSpPr>
        <p:sp>
          <p:nvSpPr>
            <p:cNvPr id="40" name="Google Shape;2312;p74"/>
            <p:cNvSpPr/>
            <p:nvPr/>
          </p:nvSpPr>
          <p:spPr>
            <a:xfrm>
              <a:off x="4125644" y="1762537"/>
              <a:ext cx="309468" cy="412615"/>
            </a:xfrm>
            <a:custGeom>
              <a:avLst/>
              <a:gdLst/>
              <a:ahLst/>
              <a:cxnLst/>
              <a:rect l="l" t="t" r="r" b="b"/>
              <a:pathLst>
                <a:path w="11857" h="15809" extrusionOk="0">
                  <a:moveTo>
                    <a:pt x="3953" y="0"/>
                  </a:moveTo>
                  <a:lnTo>
                    <a:pt x="1" y="7904"/>
                  </a:lnTo>
                  <a:lnTo>
                    <a:pt x="3953" y="15808"/>
                  </a:lnTo>
                  <a:cubicBezTo>
                    <a:pt x="8315" y="15808"/>
                    <a:pt x="11857" y="12267"/>
                    <a:pt x="11857" y="7904"/>
                  </a:cubicBezTo>
                  <a:cubicBezTo>
                    <a:pt x="11857" y="3542"/>
                    <a:pt x="8315" y="0"/>
                    <a:pt x="3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13;p74"/>
            <p:cNvSpPr/>
            <p:nvPr/>
          </p:nvSpPr>
          <p:spPr>
            <a:xfrm>
              <a:off x="4022262" y="1762537"/>
              <a:ext cx="206321" cy="412615"/>
            </a:xfrm>
            <a:custGeom>
              <a:avLst/>
              <a:gdLst/>
              <a:ahLst/>
              <a:cxnLst/>
              <a:rect l="l" t="t" r="r" b="b"/>
              <a:pathLst>
                <a:path w="7905" h="15809" extrusionOk="0">
                  <a:moveTo>
                    <a:pt x="7905" y="0"/>
                  </a:moveTo>
                  <a:cubicBezTo>
                    <a:pt x="3542" y="0"/>
                    <a:pt x="1" y="3542"/>
                    <a:pt x="1" y="7904"/>
                  </a:cubicBezTo>
                  <a:cubicBezTo>
                    <a:pt x="1" y="12267"/>
                    <a:pt x="3542" y="15808"/>
                    <a:pt x="7905" y="15808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14;p74"/>
            <p:cNvSpPr/>
            <p:nvPr/>
          </p:nvSpPr>
          <p:spPr>
            <a:xfrm>
              <a:off x="4149865" y="1810953"/>
              <a:ext cx="236831" cy="315758"/>
            </a:xfrm>
            <a:custGeom>
              <a:avLst/>
              <a:gdLst/>
              <a:ahLst/>
              <a:cxnLst/>
              <a:rect l="l" t="t" r="r" b="b"/>
              <a:pathLst>
                <a:path w="9074" h="12098" extrusionOk="0">
                  <a:moveTo>
                    <a:pt x="3025" y="1"/>
                  </a:moveTo>
                  <a:lnTo>
                    <a:pt x="0" y="6049"/>
                  </a:lnTo>
                  <a:lnTo>
                    <a:pt x="3025" y="12098"/>
                  </a:lnTo>
                  <a:cubicBezTo>
                    <a:pt x="6361" y="12098"/>
                    <a:pt x="9073" y="9395"/>
                    <a:pt x="9073" y="6049"/>
                  </a:cubicBezTo>
                  <a:cubicBezTo>
                    <a:pt x="9073" y="2704"/>
                    <a:pt x="6361" y="1"/>
                    <a:pt x="30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15;p74"/>
            <p:cNvSpPr/>
            <p:nvPr/>
          </p:nvSpPr>
          <p:spPr>
            <a:xfrm>
              <a:off x="4070704" y="1810953"/>
              <a:ext cx="157879" cy="315758"/>
            </a:xfrm>
            <a:custGeom>
              <a:avLst/>
              <a:gdLst/>
              <a:ahLst/>
              <a:cxnLst/>
              <a:rect l="l" t="t" r="r" b="b"/>
              <a:pathLst>
                <a:path w="6049" h="12098" extrusionOk="0">
                  <a:moveTo>
                    <a:pt x="6049" y="1"/>
                  </a:moveTo>
                  <a:cubicBezTo>
                    <a:pt x="2703" y="1"/>
                    <a:pt x="0" y="2704"/>
                    <a:pt x="0" y="6049"/>
                  </a:cubicBezTo>
                  <a:cubicBezTo>
                    <a:pt x="0" y="9395"/>
                    <a:pt x="2703" y="12098"/>
                    <a:pt x="6049" y="12098"/>
                  </a:cubicBezTo>
                  <a:lnTo>
                    <a:pt x="60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16;p74"/>
            <p:cNvSpPr/>
            <p:nvPr/>
          </p:nvSpPr>
          <p:spPr>
            <a:xfrm>
              <a:off x="4210626" y="1937407"/>
              <a:ext cx="143942" cy="116432"/>
            </a:xfrm>
            <a:custGeom>
              <a:avLst/>
              <a:gdLst/>
              <a:ahLst/>
              <a:cxnLst/>
              <a:rect l="l" t="t" r="r" b="b"/>
              <a:pathLst>
                <a:path w="5515" h="4461" extrusionOk="0">
                  <a:moveTo>
                    <a:pt x="1393" y="0"/>
                  </a:moveTo>
                  <a:lnTo>
                    <a:pt x="1" y="2409"/>
                  </a:lnTo>
                  <a:lnTo>
                    <a:pt x="3230" y="4273"/>
                  </a:lnTo>
                  <a:cubicBezTo>
                    <a:pt x="3451" y="4400"/>
                    <a:pt x="3692" y="4461"/>
                    <a:pt x="3929" y="4461"/>
                  </a:cubicBezTo>
                  <a:cubicBezTo>
                    <a:pt x="4409" y="4461"/>
                    <a:pt x="4874" y="4213"/>
                    <a:pt x="5130" y="3765"/>
                  </a:cubicBezTo>
                  <a:cubicBezTo>
                    <a:pt x="5514" y="3105"/>
                    <a:pt x="5291" y="2248"/>
                    <a:pt x="4622" y="1873"/>
                  </a:cubicBezTo>
                  <a:lnTo>
                    <a:pt x="13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17;p74"/>
            <p:cNvSpPr/>
            <p:nvPr/>
          </p:nvSpPr>
          <p:spPr>
            <a:xfrm>
              <a:off x="4196428" y="1835174"/>
              <a:ext cx="68486" cy="133684"/>
            </a:xfrm>
            <a:custGeom>
              <a:avLst/>
              <a:gdLst/>
              <a:ahLst/>
              <a:cxnLst/>
              <a:rect l="l" t="t" r="r" b="b"/>
              <a:pathLst>
                <a:path w="2624" h="5122" extrusionOk="0">
                  <a:moveTo>
                    <a:pt x="1232" y="1"/>
                  </a:moveTo>
                  <a:lnTo>
                    <a:pt x="1" y="5121"/>
                  </a:lnTo>
                  <a:lnTo>
                    <a:pt x="2623" y="5121"/>
                  </a:lnTo>
                  <a:lnTo>
                    <a:pt x="2623" y="1392"/>
                  </a:lnTo>
                  <a:cubicBezTo>
                    <a:pt x="2623" y="625"/>
                    <a:pt x="1999" y="1"/>
                    <a:pt x="1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18;p74"/>
            <p:cNvSpPr/>
            <p:nvPr/>
          </p:nvSpPr>
          <p:spPr>
            <a:xfrm>
              <a:off x="4192252" y="1835174"/>
              <a:ext cx="36331" cy="133684"/>
            </a:xfrm>
            <a:custGeom>
              <a:avLst/>
              <a:gdLst/>
              <a:ahLst/>
              <a:cxnLst/>
              <a:rect l="l" t="t" r="r" b="b"/>
              <a:pathLst>
                <a:path w="1392" h="5122" extrusionOk="0">
                  <a:moveTo>
                    <a:pt x="1392" y="1"/>
                  </a:moveTo>
                  <a:cubicBezTo>
                    <a:pt x="625" y="1"/>
                    <a:pt x="0" y="625"/>
                    <a:pt x="0" y="1392"/>
                  </a:cubicBezTo>
                  <a:lnTo>
                    <a:pt x="0" y="5121"/>
                  </a:lnTo>
                  <a:lnTo>
                    <a:pt x="1392" y="5121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19;p74"/>
            <p:cNvSpPr/>
            <p:nvPr/>
          </p:nvSpPr>
          <p:spPr>
            <a:xfrm>
              <a:off x="4210626" y="1932500"/>
              <a:ext cx="54288" cy="72688"/>
            </a:xfrm>
            <a:custGeom>
              <a:avLst/>
              <a:gdLst/>
              <a:ahLst/>
              <a:cxnLst/>
              <a:rect l="l" t="t" r="r" b="b"/>
              <a:pathLst>
                <a:path w="2080" h="2785" extrusionOk="0">
                  <a:moveTo>
                    <a:pt x="697" y="1"/>
                  </a:moveTo>
                  <a:lnTo>
                    <a:pt x="1" y="1392"/>
                  </a:lnTo>
                  <a:lnTo>
                    <a:pt x="697" y="2784"/>
                  </a:lnTo>
                  <a:cubicBezTo>
                    <a:pt x="1464" y="2784"/>
                    <a:pt x="2079" y="2160"/>
                    <a:pt x="2079" y="1392"/>
                  </a:cubicBezTo>
                  <a:cubicBezTo>
                    <a:pt x="2079" y="625"/>
                    <a:pt x="1464" y="1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20;p74"/>
            <p:cNvSpPr/>
            <p:nvPr/>
          </p:nvSpPr>
          <p:spPr>
            <a:xfrm>
              <a:off x="4192252" y="1932500"/>
              <a:ext cx="36331" cy="72688"/>
            </a:xfrm>
            <a:custGeom>
              <a:avLst/>
              <a:gdLst/>
              <a:ahLst/>
              <a:cxnLst/>
              <a:rect l="l" t="t" r="r" b="b"/>
              <a:pathLst>
                <a:path w="1392" h="2785" extrusionOk="0">
                  <a:moveTo>
                    <a:pt x="1392" y="1"/>
                  </a:moveTo>
                  <a:cubicBezTo>
                    <a:pt x="625" y="1"/>
                    <a:pt x="0" y="625"/>
                    <a:pt x="0" y="1392"/>
                  </a:cubicBezTo>
                  <a:cubicBezTo>
                    <a:pt x="0" y="2160"/>
                    <a:pt x="625" y="2784"/>
                    <a:pt x="1392" y="2784"/>
                  </a:cubicBezTo>
                  <a:lnTo>
                    <a:pt x="13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4046028F-4A82-4B38-9207-95DA08B5B1FD}"/>
              </a:ext>
            </a:extLst>
          </p:cNvPr>
          <p:cNvSpPr txBox="1"/>
          <p:nvPr/>
        </p:nvSpPr>
        <p:spPr>
          <a:xfrm>
            <a:off x="8713186" y="4743532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24</a:t>
            </a:r>
            <a:endParaRPr lang="zh-TW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4"/>
          <p:cNvSpPr txBox="1">
            <a:spLocks noGrp="1"/>
          </p:cNvSpPr>
          <p:nvPr>
            <p:ph type="title"/>
          </p:nvPr>
        </p:nvSpPr>
        <p:spPr>
          <a:xfrm>
            <a:off x="720000" y="2245200"/>
            <a:ext cx="3935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圖書館合作聯盟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7" name="Google Shape;977;p44"/>
          <p:cNvSpPr txBox="1">
            <a:spLocks noGrp="1"/>
          </p:cNvSpPr>
          <p:nvPr>
            <p:ph type="title" idx="2"/>
          </p:nvPr>
        </p:nvSpPr>
        <p:spPr>
          <a:xfrm>
            <a:off x="720000" y="1432175"/>
            <a:ext cx="111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78" name="Google Shape;978;p44"/>
          <p:cNvSpPr txBox="1">
            <a:spLocks noGrp="1"/>
          </p:cNvSpPr>
          <p:nvPr>
            <p:ph type="subTitle" idx="1"/>
          </p:nvPr>
        </p:nvSpPr>
        <p:spPr>
          <a:xfrm>
            <a:off x="720000" y="2997925"/>
            <a:ext cx="39351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本校參與及推動的圖書館聯盟</a:t>
            </a:r>
          </a:p>
        </p:txBody>
      </p:sp>
      <p:grpSp>
        <p:nvGrpSpPr>
          <p:cNvPr id="979" name="Google Shape;979;p44"/>
          <p:cNvGrpSpPr/>
          <p:nvPr/>
        </p:nvGrpSpPr>
        <p:grpSpPr>
          <a:xfrm rot="14285574">
            <a:off x="6159318" y="2791653"/>
            <a:ext cx="2761816" cy="895406"/>
            <a:chOff x="-1760999" y="1531077"/>
            <a:chExt cx="829653" cy="268989"/>
          </a:xfrm>
        </p:grpSpPr>
        <p:sp>
          <p:nvSpPr>
            <p:cNvPr id="980" name="Google Shape;980;p44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4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4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4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4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44"/>
          <p:cNvSpPr/>
          <p:nvPr/>
        </p:nvSpPr>
        <p:spPr>
          <a:xfrm rot="580745">
            <a:off x="8559299" y="3226687"/>
            <a:ext cx="276068" cy="182511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4"/>
          <p:cNvSpPr/>
          <p:nvPr/>
        </p:nvSpPr>
        <p:spPr>
          <a:xfrm rot="10405267">
            <a:off x="4171071" y="321501"/>
            <a:ext cx="377203" cy="435803"/>
          </a:xfrm>
          <a:custGeom>
            <a:avLst/>
            <a:gdLst/>
            <a:ahLst/>
            <a:cxnLst/>
            <a:rect l="l" t="t" r="r" b="b"/>
            <a:pathLst>
              <a:path w="1268" h="1465" extrusionOk="0">
                <a:moveTo>
                  <a:pt x="0" y="1"/>
                </a:moveTo>
                <a:lnTo>
                  <a:pt x="0" y="1009"/>
                </a:lnTo>
                <a:lnTo>
                  <a:pt x="1267" y="1464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44"/>
          <p:cNvSpPr/>
          <p:nvPr/>
        </p:nvSpPr>
        <p:spPr>
          <a:xfrm>
            <a:off x="8255898" y="1498581"/>
            <a:ext cx="350001" cy="244211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4"/>
          <p:cNvSpPr/>
          <p:nvPr/>
        </p:nvSpPr>
        <p:spPr>
          <a:xfrm>
            <a:off x="5112527" y="1830465"/>
            <a:ext cx="349999" cy="326066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44"/>
          <p:cNvSpPr/>
          <p:nvPr/>
        </p:nvSpPr>
        <p:spPr>
          <a:xfrm rot="1164093">
            <a:off x="6343629" y="252591"/>
            <a:ext cx="302837" cy="404576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44"/>
          <p:cNvSpPr/>
          <p:nvPr/>
        </p:nvSpPr>
        <p:spPr>
          <a:xfrm rot="-9365974">
            <a:off x="7832834" y="4814776"/>
            <a:ext cx="367220" cy="168797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4"/>
          <p:cNvSpPr/>
          <p:nvPr/>
        </p:nvSpPr>
        <p:spPr>
          <a:xfrm rot="6160506">
            <a:off x="6071276" y="3661437"/>
            <a:ext cx="396853" cy="295371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4"/>
          <p:cNvSpPr/>
          <p:nvPr/>
        </p:nvSpPr>
        <p:spPr>
          <a:xfrm rot="-2329612">
            <a:off x="8318247" y="434738"/>
            <a:ext cx="260474" cy="178498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4"/>
          <p:cNvSpPr/>
          <p:nvPr/>
        </p:nvSpPr>
        <p:spPr>
          <a:xfrm rot="5997712">
            <a:off x="3432303" y="3693163"/>
            <a:ext cx="302835" cy="404578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44"/>
          <p:cNvSpPr/>
          <p:nvPr/>
        </p:nvSpPr>
        <p:spPr>
          <a:xfrm rot="5836550">
            <a:off x="1149987" y="541526"/>
            <a:ext cx="367217" cy="168796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44"/>
          <p:cNvSpPr/>
          <p:nvPr/>
        </p:nvSpPr>
        <p:spPr>
          <a:xfrm rot="3188678">
            <a:off x="2775097" y="1352438"/>
            <a:ext cx="260473" cy="178499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44"/>
          <p:cNvSpPr/>
          <p:nvPr/>
        </p:nvSpPr>
        <p:spPr>
          <a:xfrm>
            <a:off x="1226625" y="4359876"/>
            <a:ext cx="424651" cy="24422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4"/>
          <p:cNvSpPr/>
          <p:nvPr/>
        </p:nvSpPr>
        <p:spPr>
          <a:xfrm rot="-379960">
            <a:off x="5149487" y="4246987"/>
            <a:ext cx="276071" cy="182513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697">
            <a:off x="5852758" y="1088072"/>
            <a:ext cx="1074589" cy="107458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19" y="433105"/>
            <a:ext cx="1350752" cy="135075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EA68677-8796-47BA-825F-9B7A5E362D70}"/>
              </a:ext>
            </a:extLst>
          </p:cNvPr>
          <p:cNvSpPr txBox="1"/>
          <p:nvPr/>
        </p:nvSpPr>
        <p:spPr>
          <a:xfrm>
            <a:off x="8609680" y="466051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3</a:t>
            </a:r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714300" y="463229"/>
            <a:ext cx="7715400" cy="468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參與的全國性圖書館合作聯盟</a:t>
            </a:r>
          </a:p>
        </p:txBody>
      </p:sp>
      <p:sp>
        <p:nvSpPr>
          <p:cNvPr id="6" name="Google Shape;531;p13"/>
          <p:cNvSpPr txBox="1"/>
          <p:nvPr/>
        </p:nvSpPr>
        <p:spPr>
          <a:xfrm>
            <a:off x="714300" y="1133473"/>
            <a:ext cx="3563419" cy="381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電子資源採購聯盟</a:t>
            </a:r>
            <a:endParaRPr sz="1800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osis"/>
              <a:sym typeface="Dosis"/>
            </a:endParaRPr>
          </a:p>
          <a:p>
            <a:pPr marL="171450" lvl="1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採購資料庫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全國學術電子資訊資源共享聯盟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(CONCERT)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採購電子書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臺灣學術電子書暨資料庫聯盟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(TAEBDC)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採購電子期刊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國科會自然處研究推動中心聯盟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osis"/>
              <a:sym typeface="Dosis"/>
            </a:endParaRP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採購國外論文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數位化論文典藏聯盟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(DDC)</a:t>
            </a:r>
          </a:p>
          <a:p>
            <a:pPr lvl="0">
              <a:spcBef>
                <a:spcPts val="600"/>
              </a:spcBef>
            </a:pPr>
            <a:r>
              <a: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館際合作互借聯盟</a:t>
            </a:r>
            <a:endParaRPr lang="en-US" altLang="zh-TW" sz="1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osis"/>
              <a:sym typeface="Dosis"/>
            </a:endParaRPr>
          </a:p>
          <a:p>
            <a:pPr lvl="0">
              <a:spcBef>
                <a:spcPts val="600"/>
              </a:spcBef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圖書館間資源共享付費服務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全國文獻傳遞服務系統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(NDDS)</a:t>
            </a:r>
          </a:p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endParaRPr lang="en-US" altLang="zh-TW" sz="18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altLang="zh-TW"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altLang="zh-TW"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171450" lvl="1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altLang="zh-TW"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" name="Google Shape;532;p13"/>
          <p:cNvSpPr txBox="1"/>
          <p:nvPr/>
        </p:nvSpPr>
        <p:spPr>
          <a:xfrm>
            <a:off x="4572000" y="1133473"/>
            <a:ext cx="3888776" cy="310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書目資訊組織</a:t>
            </a:r>
            <a:r>
              <a:rPr lang="en-US" altLang="zh-TW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(</a:t>
            </a:r>
            <a:r>
              <a: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編目</a:t>
            </a:r>
            <a:r>
              <a:rPr lang="en-US" altLang="zh-TW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)</a:t>
            </a:r>
            <a:r>
              <a: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共建共享聯盟</a:t>
            </a:r>
            <a:endParaRPr lang="en-US" altLang="zh-TW" sz="1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osis"/>
              <a:sym typeface="Dosis"/>
            </a:endParaRPr>
          </a:p>
          <a:p>
            <a:pPr marL="17145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東方語文資料編目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全國圖書書目資訊網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(</a:t>
            </a:r>
            <a:r>
              <a:rPr lang="en-US" altLang="zh-TW" sz="16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NBINet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)</a:t>
            </a:r>
          </a:p>
          <a:p>
            <a:pPr marL="17145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西方語文資料編目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臺灣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OCLC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管理成員館聯盟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(OCLC)</a:t>
            </a:r>
          </a:p>
          <a:p>
            <a:pPr>
              <a:spcBef>
                <a:spcPts val="600"/>
              </a:spcBef>
            </a:pPr>
            <a:r>
              <a: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  <a:sym typeface="Dosis"/>
              </a:rPr>
              <a:t>學術研究出版典藏聯盟</a:t>
            </a:r>
            <a:endParaRPr lang="en-US" altLang="zh-TW" sz="1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osis"/>
              <a:sym typeface="Dosis"/>
            </a:endParaRPr>
          </a:p>
          <a:p>
            <a:pPr marL="17145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</a:rPr>
              <a:t>學術機構論文典藏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</a:rPr>
              <a:t>臺灣電子學位論文聯盟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osis"/>
            </a:endParaRPr>
          </a:p>
          <a:p>
            <a:pPr marL="17145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</a:rPr>
              <a:t>國內評比人文社會期刊的指標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</a:rPr>
              <a:t>-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</a:rPr>
              <a:t>臺灣人文及社會科學引文索引資料庫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osis"/>
              </a:rPr>
              <a:t>(TCI-HSS)</a:t>
            </a:r>
          </a:p>
          <a:p>
            <a:pPr>
              <a:spcBef>
                <a:spcPts val="600"/>
              </a:spcBef>
            </a:pPr>
            <a:endParaRPr sz="18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70708">
            <a:off x="5973903" y="4114799"/>
            <a:ext cx="902091" cy="90209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8D079A5-B601-461F-A103-7780C5B2E286}"/>
              </a:ext>
            </a:extLst>
          </p:cNvPr>
          <p:cNvSpPr txBox="1"/>
          <p:nvPr/>
        </p:nvSpPr>
        <p:spPr>
          <a:xfrm>
            <a:off x="8692681" y="47137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035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46"/>
          <p:cNvSpPr txBox="1">
            <a:spLocks noGrp="1"/>
          </p:cNvSpPr>
          <p:nvPr>
            <p:ph type="title"/>
          </p:nvPr>
        </p:nvSpPr>
        <p:spPr>
          <a:xfrm>
            <a:off x="286783" y="554744"/>
            <a:ext cx="85511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參與的區域性合作聯盟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：臺灣綜合大學系統聯盟</a:t>
            </a:r>
          </a:p>
        </p:txBody>
      </p:sp>
      <p:sp>
        <p:nvSpPr>
          <p:cNvPr id="1032" name="Google Shape;1032;p46"/>
          <p:cNvSpPr txBox="1">
            <a:spLocks noGrp="1"/>
          </p:cNvSpPr>
          <p:nvPr>
            <p:ph type="title" idx="2"/>
          </p:nvPr>
        </p:nvSpPr>
        <p:spPr>
          <a:xfrm>
            <a:off x="1568000" y="262367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成員校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3" name="Google Shape;1033;p46"/>
          <p:cNvSpPr txBox="1">
            <a:spLocks noGrp="1"/>
          </p:cNvSpPr>
          <p:nvPr>
            <p:ph type="title" idx="3"/>
          </p:nvPr>
        </p:nvSpPr>
        <p:spPr>
          <a:xfrm>
            <a:off x="4833397" y="262367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工作圈</a:t>
            </a:r>
          </a:p>
        </p:txBody>
      </p:sp>
      <p:sp>
        <p:nvSpPr>
          <p:cNvPr id="1034" name="Google Shape;1034;p46"/>
          <p:cNvSpPr txBox="1">
            <a:spLocks noGrp="1"/>
          </p:cNvSpPr>
          <p:nvPr>
            <p:ph type="subTitle" idx="1"/>
          </p:nvPr>
        </p:nvSpPr>
        <p:spPr>
          <a:xfrm>
            <a:off x="4945915" y="3114177"/>
            <a:ext cx="26241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教務工作圈｜學務工作圈</a:t>
            </a:r>
          </a:p>
          <a:p>
            <a:pPr marL="0" lvl="0" indent="0"/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圖書館工作圈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｜國際工作圈</a:t>
            </a:r>
          </a:p>
          <a:p>
            <a:pPr marL="0" lvl="0" indent="0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研發工作圈｜總務工作圈</a:t>
            </a:r>
          </a:p>
          <a:p>
            <a:pPr marL="0" lvl="0" indent="0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主計工作圈｜秘書工作圈</a:t>
            </a:r>
          </a:p>
        </p:txBody>
      </p:sp>
      <p:sp>
        <p:nvSpPr>
          <p:cNvPr id="1035" name="Google Shape;1035;p46"/>
          <p:cNvSpPr txBox="1">
            <a:spLocks noGrp="1"/>
          </p:cNvSpPr>
          <p:nvPr>
            <p:ph type="subTitle" idx="4"/>
          </p:nvPr>
        </p:nvSpPr>
        <p:spPr>
          <a:xfrm>
            <a:off x="1686500" y="311129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成功大學</a:t>
            </a:r>
          </a:p>
          <a:p>
            <a:pPr marL="0" lvl="0" indent="0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中正大學</a:t>
            </a:r>
          </a:p>
          <a:p>
            <a:pPr marL="0" lvl="0" indent="0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中興大學</a:t>
            </a:r>
          </a:p>
          <a:p>
            <a:pPr marL="0" lvl="0" indent="0"/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中山大學</a:t>
            </a:r>
          </a:p>
        </p:txBody>
      </p:sp>
      <p:sp>
        <p:nvSpPr>
          <p:cNvPr id="1036" name="Google Shape;1036;p46"/>
          <p:cNvSpPr/>
          <p:nvPr/>
        </p:nvSpPr>
        <p:spPr>
          <a:xfrm>
            <a:off x="343441" y="2653221"/>
            <a:ext cx="324900" cy="528850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6"/>
          <p:cNvSpPr/>
          <p:nvPr/>
        </p:nvSpPr>
        <p:spPr>
          <a:xfrm>
            <a:off x="8232882" y="3258774"/>
            <a:ext cx="396041" cy="276316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6"/>
          <p:cNvSpPr/>
          <p:nvPr/>
        </p:nvSpPr>
        <p:spPr>
          <a:xfrm>
            <a:off x="7805832" y="2273739"/>
            <a:ext cx="266076" cy="24786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46"/>
          <p:cNvSpPr/>
          <p:nvPr/>
        </p:nvSpPr>
        <p:spPr>
          <a:xfrm>
            <a:off x="719994" y="145964"/>
            <a:ext cx="266076" cy="24786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0" name="Google Shape;1040;p46"/>
          <p:cNvGrpSpPr/>
          <p:nvPr/>
        </p:nvGrpSpPr>
        <p:grpSpPr>
          <a:xfrm>
            <a:off x="2676203" y="2004867"/>
            <a:ext cx="526186" cy="528560"/>
            <a:chOff x="2002853" y="2956299"/>
            <a:chExt cx="410762" cy="412615"/>
          </a:xfrm>
        </p:grpSpPr>
        <p:sp>
          <p:nvSpPr>
            <p:cNvPr id="1041" name="Google Shape;1041;p46"/>
            <p:cNvSpPr/>
            <p:nvPr/>
          </p:nvSpPr>
          <p:spPr>
            <a:xfrm>
              <a:off x="2031015" y="3276207"/>
              <a:ext cx="92707" cy="92707"/>
            </a:xfrm>
            <a:custGeom>
              <a:avLst/>
              <a:gdLst/>
              <a:ahLst/>
              <a:cxnLst/>
              <a:rect l="l" t="t" r="r" b="b"/>
              <a:pathLst>
                <a:path w="3552" h="3552" extrusionOk="0">
                  <a:moveTo>
                    <a:pt x="1" y="1"/>
                  </a:moveTo>
                  <a:lnTo>
                    <a:pt x="1232" y="3551"/>
                  </a:lnTo>
                  <a:lnTo>
                    <a:pt x="3551" y="3551"/>
                  </a:lnTo>
                  <a:lnTo>
                    <a:pt x="3551" y="12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6"/>
            <p:cNvSpPr/>
            <p:nvPr/>
          </p:nvSpPr>
          <p:spPr>
            <a:xfrm>
              <a:off x="2031015" y="2956299"/>
              <a:ext cx="92707" cy="140888"/>
            </a:xfrm>
            <a:custGeom>
              <a:avLst/>
              <a:gdLst/>
              <a:ahLst/>
              <a:cxnLst/>
              <a:rect l="l" t="t" r="r" b="b"/>
              <a:pathLst>
                <a:path w="3552" h="5398" extrusionOk="0">
                  <a:moveTo>
                    <a:pt x="1232" y="0"/>
                  </a:moveTo>
                  <a:lnTo>
                    <a:pt x="1" y="4166"/>
                  </a:lnTo>
                  <a:lnTo>
                    <a:pt x="1776" y="5398"/>
                  </a:lnTo>
                  <a:lnTo>
                    <a:pt x="3551" y="4166"/>
                  </a:lnTo>
                  <a:lnTo>
                    <a:pt x="22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6"/>
            <p:cNvSpPr/>
            <p:nvPr/>
          </p:nvSpPr>
          <p:spPr>
            <a:xfrm>
              <a:off x="2031015" y="3065032"/>
              <a:ext cx="92707" cy="88740"/>
            </a:xfrm>
            <a:custGeom>
              <a:avLst/>
              <a:gdLst/>
              <a:ahLst/>
              <a:cxnLst/>
              <a:rect l="l" t="t" r="r" b="b"/>
              <a:pathLst>
                <a:path w="3552" h="3400" extrusionOk="0">
                  <a:moveTo>
                    <a:pt x="1" y="0"/>
                  </a:moveTo>
                  <a:lnTo>
                    <a:pt x="1" y="3399"/>
                  </a:lnTo>
                  <a:lnTo>
                    <a:pt x="3551" y="1856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6"/>
            <p:cNvSpPr/>
            <p:nvPr/>
          </p:nvSpPr>
          <p:spPr>
            <a:xfrm>
              <a:off x="2031015" y="3113473"/>
              <a:ext cx="92707" cy="194889"/>
            </a:xfrm>
            <a:custGeom>
              <a:avLst/>
              <a:gdLst/>
              <a:ahLst/>
              <a:cxnLst/>
              <a:rect l="l" t="t" r="r" b="b"/>
              <a:pathLst>
                <a:path w="3552" h="7467" extrusionOk="0">
                  <a:moveTo>
                    <a:pt x="1" y="0"/>
                  </a:moveTo>
                  <a:lnTo>
                    <a:pt x="1" y="7467"/>
                  </a:lnTo>
                  <a:lnTo>
                    <a:pt x="3551" y="7467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6"/>
            <p:cNvSpPr/>
            <p:nvPr/>
          </p:nvSpPr>
          <p:spPr>
            <a:xfrm>
              <a:off x="2002853" y="3259920"/>
              <a:ext cx="60343" cy="108994"/>
            </a:xfrm>
            <a:custGeom>
              <a:avLst/>
              <a:gdLst/>
              <a:ahLst/>
              <a:cxnLst/>
              <a:rect l="l" t="t" r="r" b="b"/>
              <a:pathLst>
                <a:path w="2312" h="4176" extrusionOk="0">
                  <a:moveTo>
                    <a:pt x="1151" y="0"/>
                  </a:moveTo>
                  <a:lnTo>
                    <a:pt x="0" y="1856"/>
                  </a:lnTo>
                  <a:lnTo>
                    <a:pt x="0" y="4175"/>
                  </a:lnTo>
                  <a:lnTo>
                    <a:pt x="2311" y="4175"/>
                  </a:lnTo>
                  <a:lnTo>
                    <a:pt x="2311" y="1856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6"/>
            <p:cNvSpPr/>
            <p:nvPr/>
          </p:nvSpPr>
          <p:spPr>
            <a:xfrm>
              <a:off x="2002853" y="2956299"/>
              <a:ext cx="60343" cy="140888"/>
            </a:xfrm>
            <a:custGeom>
              <a:avLst/>
              <a:gdLst/>
              <a:ahLst/>
              <a:cxnLst/>
              <a:rect l="l" t="t" r="r" b="b"/>
              <a:pathLst>
                <a:path w="2312" h="5398" extrusionOk="0">
                  <a:moveTo>
                    <a:pt x="1276" y="0"/>
                  </a:moveTo>
                  <a:lnTo>
                    <a:pt x="0" y="4166"/>
                  </a:lnTo>
                  <a:lnTo>
                    <a:pt x="1151" y="5398"/>
                  </a:lnTo>
                  <a:lnTo>
                    <a:pt x="2311" y="4166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6"/>
            <p:cNvSpPr/>
            <p:nvPr/>
          </p:nvSpPr>
          <p:spPr>
            <a:xfrm>
              <a:off x="2002853" y="3065032"/>
              <a:ext cx="60343" cy="104792"/>
            </a:xfrm>
            <a:custGeom>
              <a:avLst/>
              <a:gdLst/>
              <a:ahLst/>
              <a:cxnLst/>
              <a:rect l="l" t="t" r="r" b="b"/>
              <a:pathLst>
                <a:path w="2312" h="4015" extrusionOk="0">
                  <a:moveTo>
                    <a:pt x="0" y="0"/>
                  </a:moveTo>
                  <a:lnTo>
                    <a:pt x="0" y="1856"/>
                  </a:lnTo>
                  <a:lnTo>
                    <a:pt x="1151" y="4015"/>
                  </a:lnTo>
                  <a:lnTo>
                    <a:pt x="2311" y="1856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6"/>
            <p:cNvSpPr/>
            <p:nvPr/>
          </p:nvSpPr>
          <p:spPr>
            <a:xfrm>
              <a:off x="2002853" y="3113473"/>
              <a:ext cx="60343" cy="194889"/>
            </a:xfrm>
            <a:custGeom>
              <a:avLst/>
              <a:gdLst/>
              <a:ahLst/>
              <a:cxnLst/>
              <a:rect l="l" t="t" r="r" b="b"/>
              <a:pathLst>
                <a:path w="2312" h="7467" extrusionOk="0">
                  <a:moveTo>
                    <a:pt x="0" y="0"/>
                  </a:moveTo>
                  <a:lnTo>
                    <a:pt x="0" y="7467"/>
                  </a:lnTo>
                  <a:lnTo>
                    <a:pt x="2311" y="7467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6"/>
            <p:cNvSpPr/>
            <p:nvPr/>
          </p:nvSpPr>
          <p:spPr>
            <a:xfrm>
              <a:off x="2320908" y="3276207"/>
              <a:ext cx="92707" cy="92707"/>
            </a:xfrm>
            <a:custGeom>
              <a:avLst/>
              <a:gdLst/>
              <a:ahLst/>
              <a:cxnLst/>
              <a:rect l="l" t="t" r="r" b="b"/>
              <a:pathLst>
                <a:path w="3552" h="3552" extrusionOk="0">
                  <a:moveTo>
                    <a:pt x="1" y="1"/>
                  </a:moveTo>
                  <a:lnTo>
                    <a:pt x="1241" y="3551"/>
                  </a:lnTo>
                  <a:lnTo>
                    <a:pt x="3551" y="3551"/>
                  </a:lnTo>
                  <a:lnTo>
                    <a:pt x="3551" y="12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6"/>
            <p:cNvSpPr/>
            <p:nvPr/>
          </p:nvSpPr>
          <p:spPr>
            <a:xfrm>
              <a:off x="2320908" y="2956299"/>
              <a:ext cx="92707" cy="140888"/>
            </a:xfrm>
            <a:custGeom>
              <a:avLst/>
              <a:gdLst/>
              <a:ahLst/>
              <a:cxnLst/>
              <a:rect l="l" t="t" r="r" b="b"/>
              <a:pathLst>
                <a:path w="3552" h="5398" extrusionOk="0">
                  <a:moveTo>
                    <a:pt x="1241" y="0"/>
                  </a:moveTo>
                  <a:lnTo>
                    <a:pt x="1" y="4166"/>
                  </a:lnTo>
                  <a:lnTo>
                    <a:pt x="1776" y="5398"/>
                  </a:lnTo>
                  <a:lnTo>
                    <a:pt x="3551" y="4166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6"/>
            <p:cNvSpPr/>
            <p:nvPr/>
          </p:nvSpPr>
          <p:spPr>
            <a:xfrm>
              <a:off x="2320908" y="3065032"/>
              <a:ext cx="92707" cy="88740"/>
            </a:xfrm>
            <a:custGeom>
              <a:avLst/>
              <a:gdLst/>
              <a:ahLst/>
              <a:cxnLst/>
              <a:rect l="l" t="t" r="r" b="b"/>
              <a:pathLst>
                <a:path w="3552" h="3400" extrusionOk="0">
                  <a:moveTo>
                    <a:pt x="1" y="0"/>
                  </a:moveTo>
                  <a:lnTo>
                    <a:pt x="1" y="3399"/>
                  </a:lnTo>
                  <a:lnTo>
                    <a:pt x="3551" y="1856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6"/>
            <p:cNvSpPr/>
            <p:nvPr/>
          </p:nvSpPr>
          <p:spPr>
            <a:xfrm>
              <a:off x="2320908" y="3113473"/>
              <a:ext cx="92707" cy="194889"/>
            </a:xfrm>
            <a:custGeom>
              <a:avLst/>
              <a:gdLst/>
              <a:ahLst/>
              <a:cxnLst/>
              <a:rect l="l" t="t" r="r" b="b"/>
              <a:pathLst>
                <a:path w="3552" h="7467" extrusionOk="0">
                  <a:moveTo>
                    <a:pt x="1" y="0"/>
                  </a:moveTo>
                  <a:lnTo>
                    <a:pt x="1" y="7467"/>
                  </a:lnTo>
                  <a:lnTo>
                    <a:pt x="3551" y="7467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54CE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6"/>
            <p:cNvSpPr/>
            <p:nvPr/>
          </p:nvSpPr>
          <p:spPr>
            <a:xfrm>
              <a:off x="2292746" y="3259920"/>
              <a:ext cx="60552" cy="108994"/>
            </a:xfrm>
            <a:custGeom>
              <a:avLst/>
              <a:gdLst/>
              <a:ahLst/>
              <a:cxnLst/>
              <a:rect l="l" t="t" r="r" b="b"/>
              <a:pathLst>
                <a:path w="2320" h="4176" extrusionOk="0">
                  <a:moveTo>
                    <a:pt x="1160" y="0"/>
                  </a:moveTo>
                  <a:lnTo>
                    <a:pt x="0" y="1856"/>
                  </a:lnTo>
                  <a:lnTo>
                    <a:pt x="0" y="4175"/>
                  </a:lnTo>
                  <a:lnTo>
                    <a:pt x="2320" y="4175"/>
                  </a:lnTo>
                  <a:lnTo>
                    <a:pt x="2320" y="185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6"/>
            <p:cNvSpPr/>
            <p:nvPr/>
          </p:nvSpPr>
          <p:spPr>
            <a:xfrm>
              <a:off x="2292746" y="2956299"/>
              <a:ext cx="60552" cy="140888"/>
            </a:xfrm>
            <a:custGeom>
              <a:avLst/>
              <a:gdLst/>
              <a:ahLst/>
              <a:cxnLst/>
              <a:rect l="l" t="t" r="r" b="b"/>
              <a:pathLst>
                <a:path w="2320" h="5398" extrusionOk="0">
                  <a:moveTo>
                    <a:pt x="1285" y="0"/>
                  </a:moveTo>
                  <a:lnTo>
                    <a:pt x="0" y="4166"/>
                  </a:lnTo>
                  <a:lnTo>
                    <a:pt x="1160" y="5398"/>
                  </a:lnTo>
                  <a:lnTo>
                    <a:pt x="2320" y="4166"/>
                  </a:lnTo>
                  <a:lnTo>
                    <a:pt x="23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6"/>
            <p:cNvSpPr/>
            <p:nvPr/>
          </p:nvSpPr>
          <p:spPr>
            <a:xfrm>
              <a:off x="2292746" y="3065032"/>
              <a:ext cx="60552" cy="104792"/>
            </a:xfrm>
            <a:custGeom>
              <a:avLst/>
              <a:gdLst/>
              <a:ahLst/>
              <a:cxnLst/>
              <a:rect l="l" t="t" r="r" b="b"/>
              <a:pathLst>
                <a:path w="2320" h="4015" extrusionOk="0">
                  <a:moveTo>
                    <a:pt x="0" y="0"/>
                  </a:moveTo>
                  <a:lnTo>
                    <a:pt x="0" y="1856"/>
                  </a:lnTo>
                  <a:lnTo>
                    <a:pt x="1160" y="4015"/>
                  </a:lnTo>
                  <a:lnTo>
                    <a:pt x="2320" y="1856"/>
                  </a:lnTo>
                  <a:lnTo>
                    <a:pt x="23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6"/>
            <p:cNvSpPr/>
            <p:nvPr/>
          </p:nvSpPr>
          <p:spPr>
            <a:xfrm>
              <a:off x="2292746" y="3113473"/>
              <a:ext cx="60552" cy="194889"/>
            </a:xfrm>
            <a:custGeom>
              <a:avLst/>
              <a:gdLst/>
              <a:ahLst/>
              <a:cxnLst/>
              <a:rect l="l" t="t" r="r" b="b"/>
              <a:pathLst>
                <a:path w="2320" h="7467" extrusionOk="0">
                  <a:moveTo>
                    <a:pt x="0" y="0"/>
                  </a:moveTo>
                  <a:lnTo>
                    <a:pt x="0" y="7467"/>
                  </a:lnTo>
                  <a:lnTo>
                    <a:pt x="2320" y="7467"/>
                  </a:lnTo>
                  <a:lnTo>
                    <a:pt x="2320" y="0"/>
                  </a:lnTo>
                  <a:close/>
                </a:path>
              </a:pathLst>
            </a:custGeom>
            <a:solidFill>
              <a:srgbClr val="54CE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6"/>
            <p:cNvSpPr/>
            <p:nvPr/>
          </p:nvSpPr>
          <p:spPr>
            <a:xfrm>
              <a:off x="2176079" y="2956299"/>
              <a:ext cx="92472" cy="92681"/>
            </a:xfrm>
            <a:custGeom>
              <a:avLst/>
              <a:gdLst/>
              <a:ahLst/>
              <a:cxnLst/>
              <a:rect l="l" t="t" r="r" b="b"/>
              <a:pathLst>
                <a:path w="3543" h="3551" extrusionOk="0">
                  <a:moveTo>
                    <a:pt x="1232" y="0"/>
                  </a:moveTo>
                  <a:lnTo>
                    <a:pt x="1" y="3551"/>
                  </a:lnTo>
                  <a:lnTo>
                    <a:pt x="3542" y="2311"/>
                  </a:lnTo>
                  <a:lnTo>
                    <a:pt x="35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6"/>
            <p:cNvSpPr/>
            <p:nvPr/>
          </p:nvSpPr>
          <p:spPr>
            <a:xfrm>
              <a:off x="2176079" y="3227791"/>
              <a:ext cx="92472" cy="141123"/>
            </a:xfrm>
            <a:custGeom>
              <a:avLst/>
              <a:gdLst/>
              <a:ahLst/>
              <a:cxnLst/>
              <a:rect l="l" t="t" r="r" b="b"/>
              <a:pathLst>
                <a:path w="3543" h="5407" extrusionOk="0">
                  <a:moveTo>
                    <a:pt x="1767" y="0"/>
                  </a:moveTo>
                  <a:lnTo>
                    <a:pt x="1" y="1231"/>
                  </a:lnTo>
                  <a:lnTo>
                    <a:pt x="1232" y="5406"/>
                  </a:lnTo>
                  <a:lnTo>
                    <a:pt x="2267" y="5406"/>
                  </a:lnTo>
                  <a:lnTo>
                    <a:pt x="3542" y="1231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6"/>
            <p:cNvSpPr/>
            <p:nvPr/>
          </p:nvSpPr>
          <p:spPr>
            <a:xfrm>
              <a:off x="2175844" y="3171441"/>
              <a:ext cx="92707" cy="88505"/>
            </a:xfrm>
            <a:custGeom>
              <a:avLst/>
              <a:gdLst/>
              <a:ahLst/>
              <a:cxnLst/>
              <a:rect l="l" t="t" r="r" b="b"/>
              <a:pathLst>
                <a:path w="3552" h="3391" extrusionOk="0">
                  <a:moveTo>
                    <a:pt x="1" y="0"/>
                  </a:moveTo>
                  <a:lnTo>
                    <a:pt x="1" y="3390"/>
                  </a:lnTo>
                  <a:lnTo>
                    <a:pt x="3551" y="3390"/>
                  </a:lnTo>
                  <a:lnTo>
                    <a:pt x="3551" y="15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6"/>
            <p:cNvSpPr/>
            <p:nvPr/>
          </p:nvSpPr>
          <p:spPr>
            <a:xfrm>
              <a:off x="2175844" y="3016590"/>
              <a:ext cx="92707" cy="195150"/>
            </a:xfrm>
            <a:custGeom>
              <a:avLst/>
              <a:gdLst/>
              <a:ahLst/>
              <a:cxnLst/>
              <a:rect l="l" t="t" r="r" b="b"/>
              <a:pathLst>
                <a:path w="3552" h="7477" extrusionOk="0">
                  <a:moveTo>
                    <a:pt x="1" y="1"/>
                  </a:moveTo>
                  <a:lnTo>
                    <a:pt x="1" y="7477"/>
                  </a:lnTo>
                  <a:lnTo>
                    <a:pt x="3551" y="7477"/>
                  </a:lnTo>
                  <a:lnTo>
                    <a:pt x="35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6"/>
            <p:cNvSpPr/>
            <p:nvPr/>
          </p:nvSpPr>
          <p:spPr>
            <a:xfrm>
              <a:off x="2147682" y="2956299"/>
              <a:ext cx="60552" cy="108759"/>
            </a:xfrm>
            <a:custGeom>
              <a:avLst/>
              <a:gdLst/>
              <a:ahLst/>
              <a:cxnLst/>
              <a:rect l="l" t="t" r="r" b="b"/>
              <a:pathLst>
                <a:path w="2320" h="4167" extrusionOk="0">
                  <a:moveTo>
                    <a:pt x="0" y="0"/>
                  </a:moveTo>
                  <a:lnTo>
                    <a:pt x="0" y="2311"/>
                  </a:lnTo>
                  <a:lnTo>
                    <a:pt x="1160" y="4166"/>
                  </a:lnTo>
                  <a:lnTo>
                    <a:pt x="2320" y="2311"/>
                  </a:lnTo>
                  <a:lnTo>
                    <a:pt x="23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6"/>
            <p:cNvSpPr/>
            <p:nvPr/>
          </p:nvSpPr>
          <p:spPr>
            <a:xfrm>
              <a:off x="2147682" y="3227791"/>
              <a:ext cx="60552" cy="141123"/>
            </a:xfrm>
            <a:custGeom>
              <a:avLst/>
              <a:gdLst/>
              <a:ahLst/>
              <a:cxnLst/>
              <a:rect l="l" t="t" r="r" b="b"/>
              <a:pathLst>
                <a:path w="2320" h="5407" extrusionOk="0">
                  <a:moveTo>
                    <a:pt x="1160" y="0"/>
                  </a:moveTo>
                  <a:lnTo>
                    <a:pt x="0" y="1231"/>
                  </a:lnTo>
                  <a:lnTo>
                    <a:pt x="1285" y="5406"/>
                  </a:lnTo>
                  <a:lnTo>
                    <a:pt x="2320" y="5406"/>
                  </a:lnTo>
                  <a:lnTo>
                    <a:pt x="2320" y="1231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6"/>
            <p:cNvSpPr/>
            <p:nvPr/>
          </p:nvSpPr>
          <p:spPr>
            <a:xfrm>
              <a:off x="2147682" y="3155364"/>
              <a:ext cx="60552" cy="104583"/>
            </a:xfrm>
            <a:custGeom>
              <a:avLst/>
              <a:gdLst/>
              <a:ahLst/>
              <a:cxnLst/>
              <a:rect l="l" t="t" r="r" b="b"/>
              <a:pathLst>
                <a:path w="2320" h="4007" extrusionOk="0">
                  <a:moveTo>
                    <a:pt x="1160" y="1"/>
                  </a:moveTo>
                  <a:lnTo>
                    <a:pt x="0" y="2160"/>
                  </a:lnTo>
                  <a:lnTo>
                    <a:pt x="0" y="4006"/>
                  </a:lnTo>
                  <a:lnTo>
                    <a:pt x="2320" y="4006"/>
                  </a:lnTo>
                  <a:lnTo>
                    <a:pt x="2320" y="2160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6"/>
            <p:cNvSpPr/>
            <p:nvPr/>
          </p:nvSpPr>
          <p:spPr>
            <a:xfrm>
              <a:off x="2147682" y="3016590"/>
              <a:ext cx="60552" cy="195150"/>
            </a:xfrm>
            <a:custGeom>
              <a:avLst/>
              <a:gdLst/>
              <a:ahLst/>
              <a:cxnLst/>
              <a:rect l="l" t="t" r="r" b="b"/>
              <a:pathLst>
                <a:path w="2320" h="7477" extrusionOk="0">
                  <a:moveTo>
                    <a:pt x="0" y="1"/>
                  </a:moveTo>
                  <a:lnTo>
                    <a:pt x="0" y="7477"/>
                  </a:lnTo>
                  <a:lnTo>
                    <a:pt x="2320" y="7477"/>
                  </a:lnTo>
                  <a:lnTo>
                    <a:pt x="23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5" name="Google Shape;1065;p46"/>
          <p:cNvGrpSpPr/>
          <p:nvPr/>
        </p:nvGrpSpPr>
        <p:grpSpPr>
          <a:xfrm>
            <a:off x="5941478" y="2004716"/>
            <a:ext cx="526453" cy="528861"/>
            <a:chOff x="2676233" y="2956064"/>
            <a:chExt cx="410971" cy="412850"/>
          </a:xfrm>
        </p:grpSpPr>
        <p:sp>
          <p:nvSpPr>
            <p:cNvPr id="1066" name="Google Shape;1066;p46"/>
            <p:cNvSpPr/>
            <p:nvPr/>
          </p:nvSpPr>
          <p:spPr>
            <a:xfrm>
              <a:off x="2986353" y="2956064"/>
              <a:ext cx="82006" cy="96648"/>
            </a:xfrm>
            <a:custGeom>
              <a:avLst/>
              <a:gdLst/>
              <a:ahLst/>
              <a:cxnLst/>
              <a:rect l="l" t="t" r="r" b="b"/>
              <a:pathLst>
                <a:path w="3142" h="3703" extrusionOk="0">
                  <a:moveTo>
                    <a:pt x="1544" y="0"/>
                  </a:moveTo>
                  <a:lnTo>
                    <a:pt x="1" y="3703"/>
                  </a:lnTo>
                  <a:lnTo>
                    <a:pt x="1" y="3703"/>
                  </a:lnTo>
                  <a:lnTo>
                    <a:pt x="3141" y="1856"/>
                  </a:lnTo>
                  <a:lnTo>
                    <a:pt x="2874" y="973"/>
                  </a:lnTo>
                  <a:cubicBezTo>
                    <a:pt x="2686" y="384"/>
                    <a:pt x="2169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6"/>
            <p:cNvSpPr/>
            <p:nvPr/>
          </p:nvSpPr>
          <p:spPr>
            <a:xfrm>
              <a:off x="2984970" y="2956064"/>
              <a:ext cx="41708" cy="96648"/>
            </a:xfrm>
            <a:custGeom>
              <a:avLst/>
              <a:gdLst/>
              <a:ahLst/>
              <a:cxnLst/>
              <a:rect l="l" t="t" r="r" b="b"/>
              <a:pathLst>
                <a:path w="1598" h="3703" extrusionOk="0">
                  <a:moveTo>
                    <a:pt x="1597" y="0"/>
                  </a:moveTo>
                  <a:cubicBezTo>
                    <a:pt x="982" y="0"/>
                    <a:pt x="464" y="384"/>
                    <a:pt x="277" y="973"/>
                  </a:cubicBezTo>
                  <a:lnTo>
                    <a:pt x="0" y="1856"/>
                  </a:lnTo>
                  <a:lnTo>
                    <a:pt x="1597" y="3703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6"/>
            <p:cNvSpPr/>
            <p:nvPr/>
          </p:nvSpPr>
          <p:spPr>
            <a:xfrm>
              <a:off x="2978445" y="3004715"/>
              <a:ext cx="108759" cy="108759"/>
            </a:xfrm>
            <a:custGeom>
              <a:avLst/>
              <a:gdLst/>
              <a:ahLst/>
              <a:cxnLst/>
              <a:rect l="l" t="t" r="r" b="b"/>
              <a:pathLst>
                <a:path w="4167" h="4167" extrusionOk="0">
                  <a:moveTo>
                    <a:pt x="1847" y="1"/>
                  </a:moveTo>
                  <a:lnTo>
                    <a:pt x="1" y="4167"/>
                  </a:lnTo>
                  <a:lnTo>
                    <a:pt x="4167" y="2320"/>
                  </a:lnTo>
                  <a:lnTo>
                    <a:pt x="3444" y="1"/>
                  </a:lnTo>
                  <a:close/>
                </a:path>
              </a:pathLst>
            </a:custGeom>
            <a:solidFill>
              <a:srgbClr val="FBD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6"/>
            <p:cNvSpPr/>
            <p:nvPr/>
          </p:nvSpPr>
          <p:spPr>
            <a:xfrm>
              <a:off x="2966335" y="3004715"/>
              <a:ext cx="60343" cy="108759"/>
            </a:xfrm>
            <a:custGeom>
              <a:avLst/>
              <a:gdLst/>
              <a:ahLst/>
              <a:cxnLst/>
              <a:rect l="l" t="t" r="r" b="b"/>
              <a:pathLst>
                <a:path w="2312" h="4167" extrusionOk="0">
                  <a:moveTo>
                    <a:pt x="714" y="1"/>
                  </a:moveTo>
                  <a:lnTo>
                    <a:pt x="1" y="2320"/>
                  </a:lnTo>
                  <a:lnTo>
                    <a:pt x="2311" y="4167"/>
                  </a:lnTo>
                  <a:lnTo>
                    <a:pt x="2311" y="1"/>
                  </a:lnTo>
                  <a:close/>
                </a:path>
              </a:pathLst>
            </a:custGeom>
            <a:solidFill>
              <a:srgbClr val="FBD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6"/>
            <p:cNvSpPr/>
            <p:nvPr/>
          </p:nvSpPr>
          <p:spPr>
            <a:xfrm>
              <a:off x="2978445" y="3065267"/>
              <a:ext cx="108759" cy="303647"/>
            </a:xfrm>
            <a:custGeom>
              <a:avLst/>
              <a:gdLst/>
              <a:ahLst/>
              <a:cxnLst/>
              <a:rect l="l" t="t" r="r" b="b"/>
              <a:pathLst>
                <a:path w="4167" h="11634" extrusionOk="0">
                  <a:moveTo>
                    <a:pt x="1847" y="0"/>
                  </a:moveTo>
                  <a:lnTo>
                    <a:pt x="1" y="5817"/>
                  </a:lnTo>
                  <a:lnTo>
                    <a:pt x="1847" y="11633"/>
                  </a:lnTo>
                  <a:lnTo>
                    <a:pt x="4167" y="11633"/>
                  </a:lnTo>
                  <a:lnTo>
                    <a:pt x="4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6"/>
            <p:cNvSpPr/>
            <p:nvPr/>
          </p:nvSpPr>
          <p:spPr>
            <a:xfrm>
              <a:off x="2966335" y="3065267"/>
              <a:ext cx="60343" cy="303647"/>
            </a:xfrm>
            <a:custGeom>
              <a:avLst/>
              <a:gdLst/>
              <a:ahLst/>
              <a:cxnLst/>
              <a:rect l="l" t="t" r="r" b="b"/>
              <a:pathLst>
                <a:path w="2312" h="11634" extrusionOk="0">
                  <a:moveTo>
                    <a:pt x="1" y="0"/>
                  </a:moveTo>
                  <a:lnTo>
                    <a:pt x="1" y="11633"/>
                  </a:lnTo>
                  <a:lnTo>
                    <a:pt x="2311" y="11633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6"/>
            <p:cNvSpPr/>
            <p:nvPr/>
          </p:nvSpPr>
          <p:spPr>
            <a:xfrm>
              <a:off x="2696252" y="2956064"/>
              <a:ext cx="82215" cy="96648"/>
            </a:xfrm>
            <a:custGeom>
              <a:avLst/>
              <a:gdLst/>
              <a:ahLst/>
              <a:cxnLst/>
              <a:rect l="l" t="t" r="r" b="b"/>
              <a:pathLst>
                <a:path w="3150" h="3703" extrusionOk="0">
                  <a:moveTo>
                    <a:pt x="1544" y="0"/>
                  </a:moveTo>
                  <a:lnTo>
                    <a:pt x="0" y="3703"/>
                  </a:lnTo>
                  <a:lnTo>
                    <a:pt x="3149" y="1856"/>
                  </a:lnTo>
                  <a:lnTo>
                    <a:pt x="2873" y="973"/>
                  </a:lnTo>
                  <a:cubicBezTo>
                    <a:pt x="2686" y="384"/>
                    <a:pt x="2168" y="0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6"/>
            <p:cNvSpPr/>
            <p:nvPr/>
          </p:nvSpPr>
          <p:spPr>
            <a:xfrm>
              <a:off x="2694842" y="2956064"/>
              <a:ext cx="41708" cy="96648"/>
            </a:xfrm>
            <a:custGeom>
              <a:avLst/>
              <a:gdLst/>
              <a:ahLst/>
              <a:cxnLst/>
              <a:rect l="l" t="t" r="r" b="b"/>
              <a:pathLst>
                <a:path w="1598" h="3703" extrusionOk="0">
                  <a:moveTo>
                    <a:pt x="1598" y="0"/>
                  </a:moveTo>
                  <a:cubicBezTo>
                    <a:pt x="982" y="0"/>
                    <a:pt x="465" y="384"/>
                    <a:pt x="277" y="973"/>
                  </a:cubicBezTo>
                  <a:lnTo>
                    <a:pt x="1" y="1856"/>
                  </a:lnTo>
                  <a:lnTo>
                    <a:pt x="1598" y="3703"/>
                  </a:lnTo>
                  <a:cubicBezTo>
                    <a:pt x="1598" y="3703"/>
                    <a:pt x="1598" y="0"/>
                    <a:pt x="1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6"/>
            <p:cNvSpPr/>
            <p:nvPr/>
          </p:nvSpPr>
          <p:spPr>
            <a:xfrm>
              <a:off x="2688343" y="3004715"/>
              <a:ext cx="108759" cy="108759"/>
            </a:xfrm>
            <a:custGeom>
              <a:avLst/>
              <a:gdLst/>
              <a:ahLst/>
              <a:cxnLst/>
              <a:rect l="l" t="t" r="r" b="b"/>
              <a:pathLst>
                <a:path w="4167" h="4167" extrusionOk="0">
                  <a:moveTo>
                    <a:pt x="1847" y="1"/>
                  </a:moveTo>
                  <a:lnTo>
                    <a:pt x="0" y="4167"/>
                  </a:lnTo>
                  <a:lnTo>
                    <a:pt x="4166" y="2320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rgbClr val="FBD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6"/>
            <p:cNvSpPr/>
            <p:nvPr/>
          </p:nvSpPr>
          <p:spPr>
            <a:xfrm>
              <a:off x="2676233" y="3004715"/>
              <a:ext cx="60317" cy="108759"/>
            </a:xfrm>
            <a:custGeom>
              <a:avLst/>
              <a:gdLst/>
              <a:ahLst/>
              <a:cxnLst/>
              <a:rect l="l" t="t" r="r" b="b"/>
              <a:pathLst>
                <a:path w="2311" h="4167" extrusionOk="0">
                  <a:moveTo>
                    <a:pt x="714" y="1"/>
                  </a:moveTo>
                  <a:lnTo>
                    <a:pt x="0" y="2320"/>
                  </a:lnTo>
                  <a:lnTo>
                    <a:pt x="2311" y="4167"/>
                  </a:lnTo>
                  <a:lnTo>
                    <a:pt x="2311" y="1"/>
                  </a:lnTo>
                  <a:close/>
                </a:path>
              </a:pathLst>
            </a:custGeom>
            <a:solidFill>
              <a:srgbClr val="FBD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6"/>
            <p:cNvSpPr/>
            <p:nvPr/>
          </p:nvSpPr>
          <p:spPr>
            <a:xfrm>
              <a:off x="2688343" y="3065267"/>
              <a:ext cx="108759" cy="303647"/>
            </a:xfrm>
            <a:custGeom>
              <a:avLst/>
              <a:gdLst/>
              <a:ahLst/>
              <a:cxnLst/>
              <a:rect l="l" t="t" r="r" b="b"/>
              <a:pathLst>
                <a:path w="4167" h="11634" extrusionOk="0">
                  <a:moveTo>
                    <a:pt x="1847" y="0"/>
                  </a:moveTo>
                  <a:lnTo>
                    <a:pt x="0" y="5817"/>
                  </a:lnTo>
                  <a:lnTo>
                    <a:pt x="1847" y="11633"/>
                  </a:lnTo>
                  <a:lnTo>
                    <a:pt x="4166" y="11633"/>
                  </a:lnTo>
                  <a:lnTo>
                    <a:pt x="4166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6"/>
            <p:cNvSpPr/>
            <p:nvPr/>
          </p:nvSpPr>
          <p:spPr>
            <a:xfrm>
              <a:off x="2676233" y="3065267"/>
              <a:ext cx="60317" cy="303647"/>
            </a:xfrm>
            <a:custGeom>
              <a:avLst/>
              <a:gdLst/>
              <a:ahLst/>
              <a:cxnLst/>
              <a:rect l="l" t="t" r="r" b="b"/>
              <a:pathLst>
                <a:path w="2311" h="11634" extrusionOk="0">
                  <a:moveTo>
                    <a:pt x="0" y="0"/>
                  </a:moveTo>
                  <a:lnTo>
                    <a:pt x="0" y="11633"/>
                  </a:lnTo>
                  <a:lnTo>
                    <a:pt x="2311" y="11633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6"/>
            <p:cNvSpPr/>
            <p:nvPr/>
          </p:nvSpPr>
          <p:spPr>
            <a:xfrm>
              <a:off x="2841316" y="3271796"/>
              <a:ext cx="81980" cy="96883"/>
            </a:xfrm>
            <a:custGeom>
              <a:avLst/>
              <a:gdLst/>
              <a:ahLst/>
              <a:cxnLst/>
              <a:rect l="l" t="t" r="r" b="b"/>
              <a:pathLst>
                <a:path w="3141" h="3712" extrusionOk="0">
                  <a:moveTo>
                    <a:pt x="0" y="0"/>
                  </a:moveTo>
                  <a:lnTo>
                    <a:pt x="1543" y="3711"/>
                  </a:lnTo>
                  <a:cubicBezTo>
                    <a:pt x="2168" y="3711"/>
                    <a:pt x="2685" y="3328"/>
                    <a:pt x="2873" y="2739"/>
                  </a:cubicBezTo>
                  <a:lnTo>
                    <a:pt x="3140" y="18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6"/>
            <p:cNvSpPr/>
            <p:nvPr/>
          </p:nvSpPr>
          <p:spPr>
            <a:xfrm>
              <a:off x="2839906" y="3271796"/>
              <a:ext cx="41708" cy="96883"/>
            </a:xfrm>
            <a:custGeom>
              <a:avLst/>
              <a:gdLst/>
              <a:ahLst/>
              <a:cxnLst/>
              <a:rect l="l" t="t" r="r" b="b"/>
              <a:pathLst>
                <a:path w="1598" h="3712" extrusionOk="0">
                  <a:moveTo>
                    <a:pt x="1597" y="0"/>
                  </a:moveTo>
                  <a:lnTo>
                    <a:pt x="1" y="1856"/>
                  </a:lnTo>
                  <a:lnTo>
                    <a:pt x="277" y="2739"/>
                  </a:lnTo>
                  <a:cubicBezTo>
                    <a:pt x="465" y="3328"/>
                    <a:pt x="982" y="3711"/>
                    <a:pt x="1597" y="3711"/>
                  </a:cubicBezTo>
                  <a:lnTo>
                    <a:pt x="15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6"/>
            <p:cNvSpPr/>
            <p:nvPr/>
          </p:nvSpPr>
          <p:spPr>
            <a:xfrm>
              <a:off x="2833381" y="3211949"/>
              <a:ext cx="108759" cy="108759"/>
            </a:xfrm>
            <a:custGeom>
              <a:avLst/>
              <a:gdLst/>
              <a:ahLst/>
              <a:cxnLst/>
              <a:rect l="l" t="t" r="r" b="b"/>
              <a:pathLst>
                <a:path w="4167" h="4167" extrusionOk="0">
                  <a:moveTo>
                    <a:pt x="1" y="1"/>
                  </a:moveTo>
                  <a:lnTo>
                    <a:pt x="1847" y="4167"/>
                  </a:lnTo>
                  <a:lnTo>
                    <a:pt x="3444" y="4167"/>
                  </a:lnTo>
                  <a:lnTo>
                    <a:pt x="4167" y="18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D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6"/>
            <p:cNvSpPr/>
            <p:nvPr/>
          </p:nvSpPr>
          <p:spPr>
            <a:xfrm>
              <a:off x="2821271" y="3211949"/>
              <a:ext cx="60343" cy="108759"/>
            </a:xfrm>
            <a:custGeom>
              <a:avLst/>
              <a:gdLst/>
              <a:ahLst/>
              <a:cxnLst/>
              <a:rect l="l" t="t" r="r" b="b"/>
              <a:pathLst>
                <a:path w="2312" h="4167" extrusionOk="0">
                  <a:moveTo>
                    <a:pt x="2311" y="1"/>
                  </a:moveTo>
                  <a:lnTo>
                    <a:pt x="1" y="1847"/>
                  </a:lnTo>
                  <a:lnTo>
                    <a:pt x="715" y="4167"/>
                  </a:lnTo>
                  <a:lnTo>
                    <a:pt x="2311" y="4167"/>
                  </a:lnTo>
                  <a:lnTo>
                    <a:pt x="2311" y="1"/>
                  </a:lnTo>
                  <a:close/>
                </a:path>
              </a:pathLst>
            </a:custGeom>
            <a:solidFill>
              <a:srgbClr val="FBD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6"/>
            <p:cNvSpPr/>
            <p:nvPr/>
          </p:nvSpPr>
          <p:spPr>
            <a:xfrm>
              <a:off x="2833381" y="2956534"/>
              <a:ext cx="108759" cy="303647"/>
            </a:xfrm>
            <a:custGeom>
              <a:avLst/>
              <a:gdLst/>
              <a:ahLst/>
              <a:cxnLst/>
              <a:rect l="l" t="t" r="r" b="b"/>
              <a:pathLst>
                <a:path w="4167" h="11634" extrusionOk="0">
                  <a:moveTo>
                    <a:pt x="1847" y="0"/>
                  </a:moveTo>
                  <a:lnTo>
                    <a:pt x="1" y="5817"/>
                  </a:lnTo>
                  <a:lnTo>
                    <a:pt x="1847" y="11633"/>
                  </a:lnTo>
                  <a:lnTo>
                    <a:pt x="4167" y="11633"/>
                  </a:lnTo>
                  <a:lnTo>
                    <a:pt x="41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6"/>
            <p:cNvSpPr/>
            <p:nvPr/>
          </p:nvSpPr>
          <p:spPr>
            <a:xfrm>
              <a:off x="2821271" y="2956534"/>
              <a:ext cx="60343" cy="303647"/>
            </a:xfrm>
            <a:custGeom>
              <a:avLst/>
              <a:gdLst/>
              <a:ahLst/>
              <a:cxnLst/>
              <a:rect l="l" t="t" r="r" b="b"/>
              <a:pathLst>
                <a:path w="2312" h="11634" extrusionOk="0">
                  <a:moveTo>
                    <a:pt x="1" y="0"/>
                  </a:moveTo>
                  <a:lnTo>
                    <a:pt x="1" y="11633"/>
                  </a:lnTo>
                  <a:lnTo>
                    <a:pt x="2311" y="11633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4" name="Google Shape;1084;p46"/>
          <p:cNvSpPr/>
          <p:nvPr/>
        </p:nvSpPr>
        <p:spPr>
          <a:xfrm rot="580719">
            <a:off x="2821833" y="4711049"/>
            <a:ext cx="452059" cy="298855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6"/>
          <p:cNvSpPr/>
          <p:nvPr/>
        </p:nvSpPr>
        <p:spPr>
          <a:xfrm>
            <a:off x="5607832" y="4797914"/>
            <a:ext cx="266076" cy="24786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4F66F0D-7556-4A97-B221-98DDEBCF7A58}"/>
              </a:ext>
            </a:extLst>
          </p:cNvPr>
          <p:cNvGrpSpPr/>
          <p:nvPr/>
        </p:nvGrpSpPr>
        <p:grpSpPr>
          <a:xfrm>
            <a:off x="3857187" y="1584046"/>
            <a:ext cx="1435555" cy="1344330"/>
            <a:chOff x="3840592" y="1558310"/>
            <a:chExt cx="1435555" cy="1344330"/>
          </a:xfrm>
        </p:grpSpPr>
        <p:pic>
          <p:nvPicPr>
            <p:cNvPr id="58" name="object 64">
              <a:extLst>
                <a:ext uri="{FF2B5EF4-FFF2-40B4-BE49-F238E27FC236}">
                  <a16:creationId xmlns:a16="http://schemas.microsoft.com/office/drawing/2014/main" id="{013B135C-AA7A-460E-8598-6D8CFD431F7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2593" y="1568385"/>
              <a:ext cx="703184" cy="635727"/>
            </a:xfrm>
            <a:prstGeom prst="rect">
              <a:avLst/>
            </a:prstGeom>
          </p:spPr>
        </p:pic>
        <p:grpSp>
          <p:nvGrpSpPr>
            <p:cNvPr id="59" name="object 61">
              <a:extLst>
                <a:ext uri="{FF2B5EF4-FFF2-40B4-BE49-F238E27FC236}">
                  <a16:creationId xmlns:a16="http://schemas.microsoft.com/office/drawing/2014/main" id="{596EFA81-3EC7-4EA7-B69B-1C8BA4DB6A84}"/>
                </a:ext>
              </a:extLst>
            </p:cNvPr>
            <p:cNvGrpSpPr/>
            <p:nvPr/>
          </p:nvGrpSpPr>
          <p:grpSpPr>
            <a:xfrm>
              <a:off x="3840592" y="2230272"/>
              <a:ext cx="1423346" cy="672368"/>
              <a:chOff x="6364223" y="1143000"/>
              <a:chExt cx="2368550" cy="1118870"/>
            </a:xfrm>
          </p:grpSpPr>
          <p:pic>
            <p:nvPicPr>
              <p:cNvPr id="60" name="object 62">
                <a:extLst>
                  <a:ext uri="{FF2B5EF4-FFF2-40B4-BE49-F238E27FC236}">
                    <a16:creationId xmlns:a16="http://schemas.microsoft.com/office/drawing/2014/main" id="{E7562C15-9B77-4640-92D3-5FC2AFA653B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565135" y="1143000"/>
                <a:ext cx="1167383" cy="1118615"/>
              </a:xfrm>
              <a:prstGeom prst="rect">
                <a:avLst/>
              </a:prstGeom>
            </p:spPr>
          </p:pic>
          <p:pic>
            <p:nvPicPr>
              <p:cNvPr id="61" name="object 63">
                <a:extLst>
                  <a:ext uri="{FF2B5EF4-FFF2-40B4-BE49-F238E27FC236}">
                    <a16:creationId xmlns:a16="http://schemas.microsoft.com/office/drawing/2014/main" id="{3A92E8AC-0DAF-4A13-BD48-7DD95D8AABE4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364223" y="1246631"/>
                <a:ext cx="1173479" cy="972312"/>
              </a:xfrm>
              <a:prstGeom prst="rect">
                <a:avLst/>
              </a:prstGeom>
            </p:spPr>
          </p:pic>
        </p:grpSp>
        <p:pic>
          <p:nvPicPr>
            <p:cNvPr id="62" name="object 60">
              <a:extLst>
                <a:ext uri="{FF2B5EF4-FFF2-40B4-BE49-F238E27FC236}">
                  <a16:creationId xmlns:a16="http://schemas.microsoft.com/office/drawing/2014/main" id="{A497BE51-66F5-4C43-8F97-497BB100235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4625" y="1558310"/>
              <a:ext cx="701522" cy="629730"/>
            </a:xfrm>
            <a:prstGeom prst="rect">
              <a:avLst/>
            </a:prstGeom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9B8B9168-6487-4712-980D-43537CBE04E2}"/>
              </a:ext>
            </a:extLst>
          </p:cNvPr>
          <p:cNvSpPr txBox="1"/>
          <p:nvPr/>
        </p:nvSpPr>
        <p:spPr>
          <a:xfrm>
            <a:off x="8704520" y="467517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5</a:t>
            </a:r>
            <a:endParaRPr lang="zh-TW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CD6B608E-E0E0-4C42-966F-447E6A92E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664068"/>
              </p:ext>
            </p:extLst>
          </p:nvPr>
        </p:nvGraphicFramePr>
        <p:xfrm>
          <a:off x="55418" y="1199955"/>
          <a:ext cx="9033164" cy="3835266"/>
        </p:xfrm>
        <a:graphic>
          <a:graphicData uri="http://schemas.openxmlformats.org/drawingml/2006/table">
            <a:tbl>
              <a:tblPr firstRow="1" bandRow="1">
                <a:tableStyleId>{21E32E12-AC7F-4AFC-8724-C9946001E424}</a:tableStyleId>
              </a:tblPr>
              <a:tblGrid>
                <a:gridCol w="4516582">
                  <a:extLst>
                    <a:ext uri="{9D8B030D-6E8A-4147-A177-3AD203B41FA5}">
                      <a16:colId xmlns:a16="http://schemas.microsoft.com/office/drawing/2014/main" val="4235629742"/>
                    </a:ext>
                  </a:extLst>
                </a:gridCol>
                <a:gridCol w="4516582">
                  <a:extLst>
                    <a:ext uri="{9D8B030D-6E8A-4147-A177-3AD203B41FA5}">
                      <a16:colId xmlns:a16="http://schemas.microsoft.com/office/drawing/2014/main" val="627350700"/>
                    </a:ext>
                  </a:extLst>
                </a:gridCol>
              </a:tblGrid>
              <a:tr h="191763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987374"/>
                  </a:ext>
                </a:extLst>
              </a:tr>
              <a:tr h="191763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202300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C1EEC31B-233E-4AAB-B8C2-B442F29A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0" y="206658"/>
            <a:ext cx="8647814" cy="876125"/>
          </a:xfrm>
        </p:spPr>
        <p:txBody>
          <a:bodyPr/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參與的區域性合作聯盟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：臺灣綜合大學系統聯盟圖書館工作圈合作分享</a:t>
            </a:r>
            <a:endParaRPr lang="zh-TW" altLang="en-US" sz="2800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896A916-1532-476C-9727-94078748337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71538" y="1618347"/>
            <a:ext cx="1462293" cy="676309"/>
          </a:xfrm>
        </p:spPr>
        <p:txBody>
          <a:bodyPr/>
          <a:lstStyle/>
          <a:p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工作交流與行政支援</a:t>
            </a:r>
            <a:endParaRPr lang="zh-TW" altLang="en-US" sz="1800" dirty="0"/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01D7F1B8-2A7D-4A62-8D8C-A28D1EF79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5812" y="1384003"/>
            <a:ext cx="2824991" cy="1499785"/>
          </a:xfrm>
        </p:spPr>
        <p:txBody>
          <a:bodyPr/>
          <a:lstStyle/>
          <a:p>
            <a:pPr marL="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四校圖書館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每年定期舉辦一次以上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的視訊會議，討論當年度合作計畫成果及新年度執行目標。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四校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每兩年輪流擔任總計畫聯絡窗口及圖書館工作圈計畫採購執行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學校。</a:t>
            </a:r>
          </a:p>
          <a:p>
            <a:endParaRPr lang="zh-TW" alt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EAE7E762-445A-4363-A3E9-D81570D3D89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602536" y="1618347"/>
            <a:ext cx="1117998" cy="527700"/>
          </a:xfrm>
        </p:spPr>
        <p:txBody>
          <a:bodyPr/>
          <a:lstStyle/>
          <a:p>
            <a:pPr algn="r"/>
            <a:r>
              <a: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歷年共建共享成果</a:t>
            </a:r>
            <a:endParaRPr lang="zh-TW" altLang="en-US" sz="1800" dirty="0">
              <a:solidFill>
                <a:schemeClr val="accent4"/>
              </a:solidFill>
            </a:endParaRP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577C316C-3AFD-4E38-BAB2-05BC683FD3A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639497" y="1307172"/>
            <a:ext cx="3422073" cy="1690282"/>
          </a:xfr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2017-</a:t>
            </a:r>
            <a:r>
              <a:rPr lang="zh-TW" altLang="en-US" sz="12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迄今：建置</a:t>
            </a:r>
            <a:r>
              <a:rPr lang="en-US" altLang="zh-TW" sz="12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Turnitin</a:t>
            </a:r>
            <a:r>
              <a:rPr lang="zh-TW" altLang="en-US" sz="12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論文原創性比對系統計畫</a:t>
            </a:r>
            <a:r>
              <a:rPr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2015-2016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年：建立重要學術電子書館藏計畫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Palgrave 2015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Springer 2013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系列電子書。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年：四校互借圖書補助計畫。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年：建立重要學術電子書館藏計畫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Wiley UBCM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電子書全庫使用權。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E5CD23A1-9855-48D9-A83C-65A23966D816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19582" y="3417725"/>
            <a:ext cx="1566203" cy="1071772"/>
          </a:xfrm>
        </p:spPr>
        <p:txBody>
          <a:bodyPr/>
          <a:lstStyle/>
          <a:p>
            <a:r>
              <a:rPr lang="en-US" altLang="zh-TW" sz="1800" b="1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2022-2023</a:t>
            </a:r>
            <a:r>
              <a:rPr lang="zh-TW" altLang="en-US" sz="1800" b="1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建置新一代圖書館雲端服務平台</a:t>
            </a:r>
          </a:p>
        </p:txBody>
      </p:sp>
      <p:sp>
        <p:nvSpPr>
          <p:cNvPr id="8" name="副標題 7">
            <a:extLst>
              <a:ext uri="{FF2B5EF4-FFF2-40B4-BE49-F238E27FC236}">
                <a16:creationId xmlns:a16="http://schemas.microsoft.com/office/drawing/2014/main" id="{D6034C38-FBBF-42D4-93FD-E66C935EB819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558343" y="3154483"/>
            <a:ext cx="3016188" cy="1852229"/>
          </a:xfrm>
        </p:spPr>
        <p:txBody>
          <a:bodyPr/>
          <a:lstStyle/>
          <a:p>
            <a:pPr marL="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歷經二年綜合評估，共同合作轉換建置新一代圖書館服務平台</a:t>
            </a:r>
            <a:r>
              <a:rPr lang="zh-TW" altLang="en-US" sz="1200" b="0" i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1200" b="0" i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Library Services Platforms, LSP</a:t>
            </a:r>
            <a:r>
              <a:rPr lang="zh-TW" altLang="en-US" sz="1200" b="0" i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r>
              <a:rPr lang="en-US" altLang="zh-TW" sz="1200" b="1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ALMA</a:t>
            </a:r>
            <a:r>
              <a:rPr lang="en-US" altLang="zh-TW" sz="1200" b="1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b="0" i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目前四校館員共同參與上線前教育訓練，預計將於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學年度正式上線。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未來亦將規劃更多資源共享合作，為師生帶來創新研究服務。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95D1FFFD-27FB-43EC-81CB-5CABD831B9F3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4658048" y="3417725"/>
            <a:ext cx="1565564" cy="740333"/>
          </a:xfrm>
        </p:spPr>
        <p:txBody>
          <a:bodyPr/>
          <a:lstStyle/>
          <a:p>
            <a:pPr algn="r"/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四校共建論文原創性比對系統計畫精神</a:t>
            </a:r>
            <a:endParaRPr lang="zh-TW" altLang="en-US" sz="1800" b="1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F0DB96F-1348-4CD7-98B5-EEB18917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700" y="3204975"/>
            <a:ext cx="2803339" cy="169028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C80008F-49C1-4E3F-AEE9-E5F6C9E0956C}"/>
              </a:ext>
            </a:extLst>
          </p:cNvPr>
          <p:cNvSpPr txBox="1"/>
          <p:nvPr/>
        </p:nvSpPr>
        <p:spPr>
          <a:xfrm>
            <a:off x="8827863" y="47274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2557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47"/>
          <p:cNvSpPr txBox="1">
            <a:spLocks noGrp="1"/>
          </p:cNvSpPr>
          <p:nvPr>
            <p:ph type="title"/>
          </p:nvPr>
        </p:nvSpPr>
        <p:spPr>
          <a:xfrm>
            <a:off x="527368" y="539188"/>
            <a:ext cx="80892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參與的區域性合作聯盟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(2/2)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：六校到館圖書互借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1" name="Google Shape;1091;p47"/>
          <p:cNvSpPr txBox="1">
            <a:spLocks noGrp="1"/>
          </p:cNvSpPr>
          <p:nvPr>
            <p:ph type="title" idx="2"/>
          </p:nvPr>
        </p:nvSpPr>
        <p:spPr>
          <a:xfrm>
            <a:off x="937700" y="26458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成員</a:t>
            </a:r>
          </a:p>
        </p:txBody>
      </p:sp>
      <p:sp>
        <p:nvSpPr>
          <p:cNvPr id="1092" name="Google Shape;1092;p47"/>
          <p:cNvSpPr txBox="1">
            <a:spLocks noGrp="1"/>
          </p:cNvSpPr>
          <p:nvPr>
            <p:ph type="subTitle" idx="1"/>
          </p:nvPr>
        </p:nvSpPr>
        <p:spPr>
          <a:xfrm>
            <a:off x="945867" y="3114779"/>
            <a:ext cx="2175300" cy="15925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高雄師範大學</a:t>
            </a:r>
          </a:p>
          <a:p>
            <a:pPr marL="0" lvl="0" indent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高雄醫學大學</a:t>
            </a:r>
          </a:p>
          <a:p>
            <a:pPr marL="0" lvl="0" indent="0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中山大學</a:t>
            </a:r>
          </a:p>
          <a:p>
            <a:pPr marL="0" lvl="0" indent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高雄大學</a:t>
            </a:r>
          </a:p>
          <a:p>
            <a:pPr marL="0" lvl="0" indent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成功大學</a:t>
            </a:r>
          </a:p>
          <a:p>
            <a:pPr marL="0" lvl="0" indent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中正大學</a:t>
            </a:r>
          </a:p>
          <a:p>
            <a:pPr marL="0" lvl="0" indent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中興大學</a:t>
            </a:r>
          </a:p>
        </p:txBody>
      </p:sp>
      <p:sp>
        <p:nvSpPr>
          <p:cNvPr id="1093" name="Google Shape;1093;p47"/>
          <p:cNvSpPr txBox="1">
            <a:spLocks noGrp="1"/>
          </p:cNvSpPr>
          <p:nvPr>
            <p:ph type="title" idx="3"/>
          </p:nvPr>
        </p:nvSpPr>
        <p:spPr>
          <a:xfrm>
            <a:off x="3484423" y="26458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模式</a:t>
            </a:r>
          </a:p>
        </p:txBody>
      </p:sp>
      <p:sp>
        <p:nvSpPr>
          <p:cNvPr id="1094" name="Google Shape;1094;p47"/>
          <p:cNvSpPr txBox="1">
            <a:spLocks noGrp="1"/>
          </p:cNvSpPr>
          <p:nvPr>
            <p:ph type="subTitle" idx="4"/>
          </p:nvPr>
        </p:nvSpPr>
        <p:spPr>
          <a:xfrm>
            <a:off x="3609212" y="3110555"/>
            <a:ext cx="2132651" cy="11353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六校讀者持確認單到合作館，領取借書證條碼，將條碼貼在學生證，讀者可憑此條碼借書直到畢業離校為止。</a:t>
            </a:r>
          </a:p>
        </p:txBody>
      </p:sp>
      <p:sp>
        <p:nvSpPr>
          <p:cNvPr id="1095" name="Google Shape;1095;p47"/>
          <p:cNvSpPr txBox="1">
            <a:spLocks noGrp="1"/>
          </p:cNvSpPr>
          <p:nvPr>
            <p:ph type="title" idx="5"/>
          </p:nvPr>
        </p:nvSpPr>
        <p:spPr>
          <a:xfrm>
            <a:off x="6031146" y="26458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特點</a:t>
            </a:r>
          </a:p>
        </p:txBody>
      </p:sp>
      <p:sp>
        <p:nvSpPr>
          <p:cNvPr id="1096" name="Google Shape;1096;p47"/>
          <p:cNvSpPr txBox="1">
            <a:spLocks noGrp="1"/>
          </p:cNvSpPr>
          <p:nvPr>
            <p:ph type="subTitle" idx="6"/>
          </p:nvPr>
        </p:nvSpPr>
        <p:spPr>
          <a:xfrm>
            <a:off x="6144014" y="3173549"/>
            <a:ext cx="2295812" cy="17905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有別於一般學校的館際互借借書證，屬「共同」借書證，各校張數有限，需持對方館的實體借書卡，且借書證使用完畢後就須歸還。</a:t>
            </a:r>
          </a:p>
          <a:p>
            <a:pPr marL="0" lvl="0" indent="0"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六校到館圖書互借的借書證屬「個人」借書證，模式更便利且彈性。</a:t>
            </a:r>
          </a:p>
        </p:txBody>
      </p:sp>
      <p:sp>
        <p:nvSpPr>
          <p:cNvPr id="1097" name="Google Shape;1097;p47"/>
          <p:cNvSpPr/>
          <p:nvPr/>
        </p:nvSpPr>
        <p:spPr>
          <a:xfrm rot="9299631">
            <a:off x="8381675" y="3840489"/>
            <a:ext cx="540346" cy="402182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8575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7"/>
          <p:cNvSpPr/>
          <p:nvPr/>
        </p:nvSpPr>
        <p:spPr>
          <a:xfrm>
            <a:off x="2233250" y="4604096"/>
            <a:ext cx="396024" cy="161975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47"/>
          <p:cNvSpPr/>
          <p:nvPr/>
        </p:nvSpPr>
        <p:spPr>
          <a:xfrm>
            <a:off x="8672732" y="1279314"/>
            <a:ext cx="266076" cy="247865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47"/>
          <p:cNvSpPr/>
          <p:nvPr/>
        </p:nvSpPr>
        <p:spPr>
          <a:xfrm>
            <a:off x="6920788" y="147996"/>
            <a:ext cx="396024" cy="161975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1" name="Google Shape;1101;p47"/>
          <p:cNvGrpSpPr/>
          <p:nvPr/>
        </p:nvGrpSpPr>
        <p:grpSpPr>
          <a:xfrm rot="5248713">
            <a:off x="4006515" y="1678318"/>
            <a:ext cx="1131110" cy="633200"/>
            <a:chOff x="-184278" y="2226764"/>
            <a:chExt cx="805198" cy="450753"/>
          </a:xfrm>
        </p:grpSpPr>
        <p:sp>
          <p:nvSpPr>
            <p:cNvPr id="1102" name="Google Shape;1102;p47"/>
            <p:cNvSpPr/>
            <p:nvPr/>
          </p:nvSpPr>
          <p:spPr>
            <a:xfrm>
              <a:off x="4136" y="2226764"/>
              <a:ext cx="616784" cy="423720"/>
            </a:xfrm>
            <a:custGeom>
              <a:avLst/>
              <a:gdLst/>
              <a:ahLst/>
              <a:cxnLst/>
              <a:rect l="l" t="t" r="r" b="b"/>
              <a:pathLst>
                <a:path w="8351" h="5737" extrusionOk="0">
                  <a:moveTo>
                    <a:pt x="6751" y="1"/>
                  </a:moveTo>
                  <a:cubicBezTo>
                    <a:pt x="6624" y="1"/>
                    <a:pt x="6495" y="27"/>
                    <a:pt x="6370" y="81"/>
                  </a:cubicBezTo>
                  <a:lnTo>
                    <a:pt x="1" y="2748"/>
                  </a:lnTo>
                  <a:lnTo>
                    <a:pt x="1250" y="5737"/>
                  </a:lnTo>
                  <a:lnTo>
                    <a:pt x="7619" y="3060"/>
                  </a:lnTo>
                  <a:cubicBezTo>
                    <a:pt x="8119" y="2855"/>
                    <a:pt x="8351" y="2284"/>
                    <a:pt x="8146" y="1794"/>
                  </a:cubicBezTo>
                  <a:lnTo>
                    <a:pt x="7637" y="598"/>
                  </a:lnTo>
                  <a:cubicBezTo>
                    <a:pt x="7484" y="225"/>
                    <a:pt x="7126" y="1"/>
                    <a:pt x="6751" y="1"/>
                  </a:cubicBez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7"/>
            <p:cNvSpPr/>
            <p:nvPr/>
          </p:nvSpPr>
          <p:spPr>
            <a:xfrm>
              <a:off x="-59752" y="2423078"/>
              <a:ext cx="172679" cy="254439"/>
            </a:xfrm>
            <a:custGeom>
              <a:avLst/>
              <a:gdLst/>
              <a:ahLst/>
              <a:cxnLst/>
              <a:rect l="l" t="t" r="r" b="b"/>
              <a:pathLst>
                <a:path w="2338" h="3445" extrusionOk="0">
                  <a:moveTo>
                    <a:pt x="1080" y="1"/>
                  </a:moveTo>
                  <a:lnTo>
                    <a:pt x="1" y="456"/>
                  </a:lnTo>
                  <a:lnTo>
                    <a:pt x="1249" y="3444"/>
                  </a:lnTo>
                  <a:lnTo>
                    <a:pt x="2338" y="298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7"/>
            <p:cNvSpPr/>
            <p:nvPr/>
          </p:nvSpPr>
          <p:spPr>
            <a:xfrm>
              <a:off x="172830" y="2295821"/>
              <a:ext cx="374310" cy="228589"/>
            </a:xfrm>
            <a:custGeom>
              <a:avLst/>
              <a:gdLst/>
              <a:ahLst/>
              <a:cxnLst/>
              <a:rect l="l" t="t" r="r" b="b"/>
              <a:pathLst>
                <a:path w="5068" h="3095" extrusionOk="0">
                  <a:moveTo>
                    <a:pt x="4137" y="0"/>
                  </a:moveTo>
                  <a:cubicBezTo>
                    <a:pt x="4043" y="0"/>
                    <a:pt x="3947" y="18"/>
                    <a:pt x="3855" y="56"/>
                  </a:cubicBezTo>
                  <a:lnTo>
                    <a:pt x="545" y="1447"/>
                  </a:lnTo>
                  <a:cubicBezTo>
                    <a:pt x="179" y="1599"/>
                    <a:pt x="1" y="2027"/>
                    <a:pt x="161" y="2402"/>
                  </a:cubicBezTo>
                  <a:lnTo>
                    <a:pt x="259" y="2652"/>
                  </a:lnTo>
                  <a:cubicBezTo>
                    <a:pt x="380" y="2926"/>
                    <a:pt x="650" y="3094"/>
                    <a:pt x="932" y="3094"/>
                  </a:cubicBezTo>
                  <a:cubicBezTo>
                    <a:pt x="1026" y="3094"/>
                    <a:pt x="1122" y="3076"/>
                    <a:pt x="1214" y="3035"/>
                  </a:cubicBezTo>
                  <a:lnTo>
                    <a:pt x="4524" y="1652"/>
                  </a:lnTo>
                  <a:cubicBezTo>
                    <a:pt x="4898" y="1492"/>
                    <a:pt x="5068" y="1064"/>
                    <a:pt x="4916" y="698"/>
                  </a:cubicBezTo>
                  <a:lnTo>
                    <a:pt x="4809" y="448"/>
                  </a:lnTo>
                  <a:cubicBezTo>
                    <a:pt x="4695" y="166"/>
                    <a:pt x="4424" y="0"/>
                    <a:pt x="4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7"/>
            <p:cNvSpPr/>
            <p:nvPr/>
          </p:nvSpPr>
          <p:spPr>
            <a:xfrm>
              <a:off x="43724" y="2388808"/>
              <a:ext cx="150965" cy="245207"/>
            </a:xfrm>
            <a:custGeom>
              <a:avLst/>
              <a:gdLst/>
              <a:ahLst/>
              <a:cxnLst/>
              <a:rect l="l" t="t" r="r" b="b"/>
              <a:pathLst>
                <a:path w="2044" h="3320" extrusionOk="0">
                  <a:moveTo>
                    <a:pt x="794" y="1"/>
                  </a:moveTo>
                  <a:lnTo>
                    <a:pt x="0" y="331"/>
                  </a:lnTo>
                  <a:lnTo>
                    <a:pt x="1258" y="3320"/>
                  </a:lnTo>
                  <a:lnTo>
                    <a:pt x="2043" y="298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7"/>
            <p:cNvSpPr/>
            <p:nvPr/>
          </p:nvSpPr>
          <p:spPr>
            <a:xfrm>
              <a:off x="-184278" y="2479801"/>
              <a:ext cx="207613" cy="179917"/>
            </a:xfrm>
            <a:custGeom>
              <a:avLst/>
              <a:gdLst/>
              <a:ahLst/>
              <a:cxnLst/>
              <a:rect l="l" t="t" r="r" b="b"/>
              <a:pathLst>
                <a:path w="2811" h="2436" extrusionOk="0">
                  <a:moveTo>
                    <a:pt x="1820" y="0"/>
                  </a:moveTo>
                  <a:lnTo>
                    <a:pt x="0" y="1749"/>
                  </a:lnTo>
                  <a:lnTo>
                    <a:pt x="295" y="2435"/>
                  </a:lnTo>
                  <a:lnTo>
                    <a:pt x="2811" y="2364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47"/>
          <p:cNvGrpSpPr/>
          <p:nvPr/>
        </p:nvGrpSpPr>
        <p:grpSpPr>
          <a:xfrm rot="-5400000">
            <a:off x="1442562" y="1758639"/>
            <a:ext cx="1165413" cy="377849"/>
            <a:chOff x="-1760999" y="1531077"/>
            <a:chExt cx="829653" cy="268989"/>
          </a:xfrm>
        </p:grpSpPr>
        <p:sp>
          <p:nvSpPr>
            <p:cNvPr id="1108" name="Google Shape;1108;p47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7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7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7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7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3" name="Google Shape;1113;p47"/>
          <p:cNvGrpSpPr/>
          <p:nvPr/>
        </p:nvGrpSpPr>
        <p:grpSpPr>
          <a:xfrm rot="2856303">
            <a:off x="6783200" y="1442300"/>
            <a:ext cx="671214" cy="1105236"/>
            <a:chOff x="-950547" y="820788"/>
            <a:chExt cx="477785" cy="786731"/>
          </a:xfrm>
        </p:grpSpPr>
        <p:sp>
          <p:nvSpPr>
            <p:cNvPr id="1114" name="Google Shape;1114;p47"/>
            <p:cNvSpPr/>
            <p:nvPr/>
          </p:nvSpPr>
          <p:spPr>
            <a:xfrm>
              <a:off x="-920929" y="1002625"/>
              <a:ext cx="448167" cy="604893"/>
            </a:xfrm>
            <a:custGeom>
              <a:avLst/>
              <a:gdLst/>
              <a:ahLst/>
              <a:cxnLst/>
              <a:rect l="l" t="t" r="r" b="b"/>
              <a:pathLst>
                <a:path w="6068" h="8190" extrusionOk="0">
                  <a:moveTo>
                    <a:pt x="2936" y="1"/>
                  </a:moveTo>
                  <a:lnTo>
                    <a:pt x="1" y="1357"/>
                  </a:lnTo>
                  <a:lnTo>
                    <a:pt x="2900" y="7628"/>
                  </a:lnTo>
                  <a:cubicBezTo>
                    <a:pt x="3063" y="7980"/>
                    <a:pt x="3417" y="8189"/>
                    <a:pt x="3787" y="8189"/>
                  </a:cubicBezTo>
                  <a:cubicBezTo>
                    <a:pt x="3923" y="8189"/>
                    <a:pt x="4062" y="8161"/>
                    <a:pt x="4194" y="8101"/>
                  </a:cubicBezTo>
                  <a:lnTo>
                    <a:pt x="5362" y="7557"/>
                  </a:lnTo>
                  <a:cubicBezTo>
                    <a:pt x="5853" y="7334"/>
                    <a:pt x="6067" y="6754"/>
                    <a:pt x="5835" y="6263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7"/>
            <p:cNvSpPr/>
            <p:nvPr/>
          </p:nvSpPr>
          <p:spPr>
            <a:xfrm>
              <a:off x="-950547" y="939403"/>
              <a:ext cx="253701" cy="179252"/>
            </a:xfrm>
            <a:custGeom>
              <a:avLst/>
              <a:gdLst/>
              <a:ahLst/>
              <a:cxnLst/>
              <a:rect l="l" t="t" r="r" b="b"/>
              <a:pathLst>
                <a:path w="3435" h="2427" extrusionOk="0">
                  <a:moveTo>
                    <a:pt x="2944" y="0"/>
                  </a:moveTo>
                  <a:lnTo>
                    <a:pt x="0" y="1365"/>
                  </a:lnTo>
                  <a:lnTo>
                    <a:pt x="500" y="2427"/>
                  </a:lnTo>
                  <a:lnTo>
                    <a:pt x="3435" y="1071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7"/>
            <p:cNvSpPr/>
            <p:nvPr/>
          </p:nvSpPr>
          <p:spPr>
            <a:xfrm>
              <a:off x="-797659" y="1179367"/>
              <a:ext cx="252371" cy="356732"/>
            </a:xfrm>
            <a:custGeom>
              <a:avLst/>
              <a:gdLst/>
              <a:ahLst/>
              <a:cxnLst/>
              <a:rect l="l" t="t" r="r" b="b"/>
              <a:pathLst>
                <a:path w="3417" h="4830" extrusionOk="0">
                  <a:moveTo>
                    <a:pt x="1080" y="1"/>
                  </a:moveTo>
                  <a:cubicBezTo>
                    <a:pt x="975" y="1"/>
                    <a:pt x="868" y="23"/>
                    <a:pt x="767" y="70"/>
                  </a:cubicBezTo>
                  <a:lnTo>
                    <a:pt x="526" y="177"/>
                  </a:lnTo>
                  <a:cubicBezTo>
                    <a:pt x="161" y="346"/>
                    <a:pt x="0" y="783"/>
                    <a:pt x="170" y="1149"/>
                  </a:cubicBezTo>
                  <a:lnTo>
                    <a:pt x="1677" y="4405"/>
                  </a:lnTo>
                  <a:cubicBezTo>
                    <a:pt x="1801" y="4672"/>
                    <a:pt x="2067" y="4830"/>
                    <a:pt x="2344" y="4830"/>
                  </a:cubicBezTo>
                  <a:cubicBezTo>
                    <a:pt x="2446" y="4830"/>
                    <a:pt x="2551" y="4808"/>
                    <a:pt x="2650" y="4762"/>
                  </a:cubicBezTo>
                  <a:lnTo>
                    <a:pt x="2891" y="4646"/>
                  </a:lnTo>
                  <a:cubicBezTo>
                    <a:pt x="3256" y="4477"/>
                    <a:pt x="3417" y="4040"/>
                    <a:pt x="3247" y="3674"/>
                  </a:cubicBezTo>
                  <a:lnTo>
                    <a:pt x="1740" y="418"/>
                  </a:lnTo>
                  <a:cubicBezTo>
                    <a:pt x="1617" y="153"/>
                    <a:pt x="1354" y="1"/>
                    <a:pt x="1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7"/>
            <p:cNvSpPr/>
            <p:nvPr/>
          </p:nvSpPr>
          <p:spPr>
            <a:xfrm>
              <a:off x="-903129" y="1041475"/>
              <a:ext cx="243877" cy="158203"/>
            </a:xfrm>
            <a:custGeom>
              <a:avLst/>
              <a:gdLst/>
              <a:ahLst/>
              <a:cxnLst/>
              <a:rect l="l" t="t" r="r" b="b"/>
              <a:pathLst>
                <a:path w="3302" h="2142" extrusionOk="0">
                  <a:moveTo>
                    <a:pt x="2945" y="1"/>
                  </a:moveTo>
                  <a:lnTo>
                    <a:pt x="1" y="1366"/>
                  </a:lnTo>
                  <a:lnTo>
                    <a:pt x="358" y="2142"/>
                  </a:lnTo>
                  <a:lnTo>
                    <a:pt x="3302" y="777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7"/>
            <p:cNvSpPr/>
            <p:nvPr/>
          </p:nvSpPr>
          <p:spPr>
            <a:xfrm>
              <a:off x="-939320" y="820788"/>
              <a:ext cx="183905" cy="208943"/>
            </a:xfrm>
            <a:custGeom>
              <a:avLst/>
              <a:gdLst/>
              <a:ahLst/>
              <a:cxnLst/>
              <a:rect l="l" t="t" r="r" b="b"/>
              <a:pathLst>
                <a:path w="2490" h="2829" extrusionOk="0">
                  <a:moveTo>
                    <a:pt x="678" y="0"/>
                  </a:moveTo>
                  <a:lnTo>
                    <a:pt x="0" y="313"/>
                  </a:lnTo>
                  <a:lnTo>
                    <a:pt x="161" y="2828"/>
                  </a:lnTo>
                  <a:lnTo>
                    <a:pt x="2489" y="1749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9" name="Google Shape;1119;p47"/>
          <p:cNvSpPr/>
          <p:nvPr/>
        </p:nvSpPr>
        <p:spPr>
          <a:xfrm rot="10405265">
            <a:off x="216348" y="1178304"/>
            <a:ext cx="288608" cy="333447"/>
          </a:xfrm>
          <a:custGeom>
            <a:avLst/>
            <a:gdLst/>
            <a:ahLst/>
            <a:cxnLst/>
            <a:rect l="l" t="t" r="r" b="b"/>
            <a:pathLst>
              <a:path w="1268" h="1465" extrusionOk="0">
                <a:moveTo>
                  <a:pt x="0" y="1"/>
                </a:moveTo>
                <a:lnTo>
                  <a:pt x="0" y="1009"/>
                </a:lnTo>
                <a:lnTo>
                  <a:pt x="1267" y="1464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25" y="4390922"/>
            <a:ext cx="710340" cy="71034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538" y="4267046"/>
            <a:ext cx="823026" cy="82302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354A0E1-BA11-4EAC-A6B8-E22D9436E93C}"/>
              </a:ext>
            </a:extLst>
          </p:cNvPr>
          <p:cNvSpPr txBox="1"/>
          <p:nvPr/>
        </p:nvSpPr>
        <p:spPr>
          <a:xfrm>
            <a:off x="8697648" y="479348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</a:t>
            </a:r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0"/>
          <p:cNvSpPr txBox="1">
            <a:spLocks noGrp="1"/>
          </p:cNvSpPr>
          <p:nvPr>
            <p:ph type="title"/>
          </p:nvPr>
        </p:nvSpPr>
        <p:spPr>
          <a:xfrm>
            <a:off x="254211" y="582038"/>
            <a:ext cx="77005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推動的區域性合作聯盟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：高中策略聯盟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0" name="Google Shape;910;p40"/>
          <p:cNvSpPr/>
          <p:nvPr/>
        </p:nvSpPr>
        <p:spPr>
          <a:xfrm>
            <a:off x="3466550" y="4714817"/>
            <a:ext cx="320930" cy="221462"/>
          </a:xfrm>
          <a:custGeom>
            <a:avLst/>
            <a:gdLst/>
            <a:ahLst/>
            <a:cxnLst/>
            <a:rect l="l" t="t" r="r" b="b"/>
            <a:pathLst>
              <a:path w="1410" h="973" extrusionOk="0">
                <a:moveTo>
                  <a:pt x="0" y="0"/>
                </a:moveTo>
                <a:lnTo>
                  <a:pt x="1106" y="972"/>
                </a:lnTo>
                <a:lnTo>
                  <a:pt x="14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8575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40"/>
          <p:cNvSpPr/>
          <p:nvPr/>
        </p:nvSpPr>
        <p:spPr>
          <a:xfrm rot="5026108">
            <a:off x="165130" y="4533984"/>
            <a:ext cx="603166" cy="361668"/>
          </a:xfrm>
          <a:custGeom>
            <a:avLst/>
            <a:gdLst/>
            <a:ahLst/>
            <a:cxnLst/>
            <a:rect l="l" t="t" r="r" b="b"/>
            <a:pathLst>
              <a:path w="2650" h="1589" extrusionOk="0">
                <a:moveTo>
                  <a:pt x="0" y="0"/>
                </a:moveTo>
                <a:lnTo>
                  <a:pt x="1990" y="1588"/>
                </a:lnTo>
                <a:lnTo>
                  <a:pt x="2650" y="4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8575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0"/>
          <p:cNvSpPr/>
          <p:nvPr/>
        </p:nvSpPr>
        <p:spPr>
          <a:xfrm>
            <a:off x="5863028" y="175683"/>
            <a:ext cx="396041" cy="276316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40"/>
          <p:cNvSpPr/>
          <p:nvPr/>
        </p:nvSpPr>
        <p:spPr>
          <a:xfrm rot="-1269456">
            <a:off x="896053" y="113524"/>
            <a:ext cx="396042" cy="276315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副標題 12"/>
          <p:cNvSpPr txBox="1">
            <a:spLocks/>
          </p:cNvSpPr>
          <p:nvPr/>
        </p:nvSpPr>
        <p:spPr>
          <a:xfrm>
            <a:off x="466713" y="1243106"/>
            <a:ext cx="6238886" cy="3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Questrial"/>
              <a:buAutoNum type="arabicPeriod"/>
              <a:defRPr sz="125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自民國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年開始，與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台南、高雄、屏東、澎湖、台東地區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所高中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簽署締結</a:t>
            </a:r>
            <a:r>
              <a:rPr lang="zh-TW" altLang="en-US" sz="2000" b="1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高中策略聯盟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宗旨：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圖書館秉持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資源共享理念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，藉由策略聯盟的運作，提供各高中教與學的經驗交流，各高中也能透過與大學的合作，參與高中學校校園升學輔導、社團等活動，引發高中學生對大學生活之期昐，進而提升向上學習之風氣。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合作辦法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：免費提供各高中借書證，師生向所屬圖書館借用本校借書證，再持證到館即可免費借書、使用圖書資源。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042" y="129892"/>
            <a:ext cx="1201597" cy="120159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635" y="1331489"/>
            <a:ext cx="1201597" cy="120159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838" y="2533085"/>
            <a:ext cx="1223190" cy="1223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635" y="3756275"/>
            <a:ext cx="1201597" cy="120159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194" y="1875642"/>
            <a:ext cx="1219200" cy="12192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AA418D8-0AFC-4DB7-AF64-A2BBF1C6E086}"/>
              </a:ext>
            </a:extLst>
          </p:cNvPr>
          <p:cNvSpPr txBox="1"/>
          <p:nvPr/>
        </p:nvSpPr>
        <p:spPr>
          <a:xfrm>
            <a:off x="8804206" y="476677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</a:t>
            </a: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60;p31"/>
          <p:cNvSpPr txBox="1">
            <a:spLocks noGrp="1"/>
          </p:cNvSpPr>
          <p:nvPr>
            <p:ph type="title"/>
          </p:nvPr>
        </p:nvSpPr>
        <p:spPr>
          <a:xfrm>
            <a:off x="714300" y="463229"/>
            <a:ext cx="7274295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推動的區域性合作聯盟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：提供雲端服務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1159;p31"/>
          <p:cNvSpPr txBox="1">
            <a:spLocks/>
          </p:cNvSpPr>
          <p:nvPr/>
        </p:nvSpPr>
        <p:spPr>
          <a:xfrm>
            <a:off x="714300" y="1082517"/>
            <a:ext cx="5995989" cy="34757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spcBef>
                <a:spcPts val="600"/>
              </a:spcBef>
              <a:buClr>
                <a:schemeClr val="hlink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建置雲端服務，涵蓋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虛擬伺服器、虛擬桌面及雲端儲存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等應用範圍，提供校內外各單位申請租用作為研究、教學及行政使用。</a:t>
            </a:r>
          </a:p>
          <a:p>
            <a:pPr marL="171450" indent="-171450">
              <a:spcBef>
                <a:spcPts val="600"/>
              </a:spcBef>
              <a:buClr>
                <a:schemeClr val="hlink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租用單位省去採購及管理維護硬體設備的成本，並節省電力能源消耗，由圖資處代為管理伺服器，減輕單位管理資訊系統的壓力。</a:t>
            </a:r>
          </a:p>
          <a:p>
            <a:pPr marL="171450" indent="-171450">
              <a:spcBef>
                <a:spcPts val="600"/>
              </a:spcBef>
              <a:buClr>
                <a:schemeClr val="hlink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現有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個單位共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台虛擬伺服器租賃服務代管，圖資處持續穩定提供安全與便利之伺服器管理服務。</a:t>
            </a:r>
          </a:p>
          <a:p>
            <a:pPr marL="171450" indent="-171450">
              <a:spcBef>
                <a:spcPts val="600"/>
              </a:spcBef>
              <a:buClr>
                <a:schemeClr val="hlink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校內單位包含各系所、一級行政單位、研究中心等，校外單位目前有高雄市立圖書館申請使用中。</a:t>
            </a:r>
          </a:p>
          <a:p>
            <a:pPr>
              <a:buClr>
                <a:schemeClr val="hlink"/>
              </a:buClr>
              <a:buSzPts val="1100"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323" y="1347765"/>
            <a:ext cx="1219200" cy="12192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39" y="2283343"/>
            <a:ext cx="2146853" cy="140031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0FE307C-016F-4C4A-A754-FD3ED0813739}"/>
              </a:ext>
            </a:extLst>
          </p:cNvPr>
          <p:cNvSpPr txBox="1"/>
          <p:nvPr/>
        </p:nvSpPr>
        <p:spPr>
          <a:xfrm>
            <a:off x="8713000" y="472799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829391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ience Subject for Pre-K: Identify Basic Colors and Explore Color Mixing by Slidesgo">
  <a:themeElements>
    <a:clrScheme name="Simple Light">
      <a:dk1>
        <a:srgbClr val="000000"/>
      </a:dk1>
      <a:lt1>
        <a:srgbClr val="FFFFFF"/>
      </a:lt1>
      <a:dk2>
        <a:srgbClr val="E0E0E0"/>
      </a:dk2>
      <a:lt2>
        <a:srgbClr val="FFFDEA"/>
      </a:lt2>
      <a:accent1>
        <a:srgbClr val="F3DF4E"/>
      </a:accent1>
      <a:accent2>
        <a:srgbClr val="54CEEA"/>
      </a:accent2>
      <a:accent3>
        <a:srgbClr val="26E288"/>
      </a:accent3>
      <a:accent4>
        <a:srgbClr val="F6A049"/>
      </a:accent4>
      <a:accent5>
        <a:srgbClr val="FC595D"/>
      </a:accent5>
      <a:accent6>
        <a:srgbClr val="9658F3"/>
      </a:accent6>
      <a:hlink>
        <a:srgbClr val="F6A0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2062</Words>
  <Application>Microsoft Office PowerPoint</Application>
  <PresentationFormat>如螢幕大小 (16:9)</PresentationFormat>
  <Paragraphs>188</Paragraphs>
  <Slides>24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39" baseType="lpstr">
      <vt:lpstr>Anaheim</vt:lpstr>
      <vt:lpstr>Chelsea Market</vt:lpstr>
      <vt:lpstr>方正舒体</vt:lpstr>
      <vt:lpstr>Kozuka Gothic Pro B</vt:lpstr>
      <vt:lpstr>微软雅黑</vt:lpstr>
      <vt:lpstr>Questrial</vt:lpstr>
      <vt:lpstr>微軟正黑體</vt:lpstr>
      <vt:lpstr>Arial</vt:lpstr>
      <vt:lpstr>Dosis</vt:lpstr>
      <vt:lpstr>Garamond</vt:lpstr>
      <vt:lpstr>Helvetica</vt:lpstr>
      <vt:lpstr>Roboto Condensed Light</vt:lpstr>
      <vt:lpstr>Wingdings</vt:lpstr>
      <vt:lpstr>Science Subject for Pre-K: Identify Basic Colors and Explore Color Mixing by Slidesgo</vt:lpstr>
      <vt:lpstr>有機</vt:lpstr>
      <vt:lpstr>分組討論4) 結盟與合作 談圖資跨域合作- 以國立中山大學圖書與資訊處為例</vt:lpstr>
      <vt:lpstr>Table of contents</vt:lpstr>
      <vt:lpstr>圖書館合作聯盟</vt:lpstr>
      <vt:lpstr>PowerPoint 簡報</vt:lpstr>
      <vt:lpstr>參與的區域性合作聯盟(1/2)：臺灣綜合大學系統聯盟</vt:lpstr>
      <vt:lpstr>參與的區域性合作聯盟(1/2)：臺灣綜合大學系統聯盟圖書館工作圈合作分享</vt:lpstr>
      <vt:lpstr>參與的區域性合作聯盟(2/2) ：六校到館圖書互借</vt:lpstr>
      <vt:lpstr>推動的區域性合作聯盟(1/2)：高中策略聯盟</vt:lpstr>
      <vt:lpstr>推動的區域性合作聯盟(2/2)：提供雲端服務</vt:lpstr>
      <vt:lpstr>校內外跨單位合作 案例分享</vt:lpstr>
      <vt:lpstr>美國漢學家跨海贈書</vt:lpstr>
      <vt:lpstr>PowerPoint 簡報</vt:lpstr>
      <vt:lpstr>PowerPoint 簡報</vt:lpstr>
      <vt:lpstr>圖資處 × 國科會自然處圖書中心</vt:lpstr>
      <vt:lpstr>圖資處 × 國際事務處</vt:lpstr>
      <vt:lpstr>PowerPoint 簡報</vt:lpstr>
      <vt:lpstr>產學合作</vt:lpstr>
      <vt:lpstr>PowerPoint 簡報</vt:lpstr>
      <vt:lpstr>PowerPoint 簡報</vt:lpstr>
      <vt:lpstr>PowerPoint 簡報</vt:lpstr>
      <vt:lpstr>PowerPoint 簡報</vt:lpstr>
      <vt:lpstr>未來展望</vt:lpstr>
      <vt:lpstr>引言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分組討論4) 結盟與合作 談圖資跨域合作-以國立中山大學圖書與資訊處為例</dc:title>
  <cp:lastModifiedBy>郁雅 邱</cp:lastModifiedBy>
  <cp:revision>224</cp:revision>
  <dcterms:modified xsi:type="dcterms:W3CDTF">2023-04-06T09:48:42Z</dcterms:modified>
</cp:coreProperties>
</file>