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357" r:id="rId3"/>
    <p:sldId id="358" r:id="rId4"/>
    <p:sldId id="359" r:id="rId5"/>
    <p:sldId id="360" r:id="rId6"/>
    <p:sldId id="326" r:id="rId7"/>
  </p:sldIdLst>
  <p:sldSz cx="9144000" cy="6858000" type="screen4x3"/>
  <p:notesSz cx="7099300" cy="10234613"/>
  <p:embeddedFontLst>
    <p:embeddedFont>
      <p:font typeface="標楷體" panose="03000509000000000000" pitchFamily="65" charset="-12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4" roundtripDataSignature="AMtx7mgsYBaHgFL9qBarjGUcjoe8SbHp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F30800-C29C-4E5D-AB4E-C1EEEA59613D}">
  <a:tblStyle styleId="{3AF30800-C29C-4E5D-AB4E-C1EEEA5961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BDD12C2-1AC8-4483-8F29-1438C628637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080495-5032-485A-BC1E-88E749B45B93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 b="off" i="off"/>
      <a:tcStyle>
        <a:tcBdr/>
        <a:fill>
          <a:solidFill>
            <a:srgbClr val="FFE8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E8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CAA7E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CAA7E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CAA7E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CAA7E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6EFF185-17F5-4122-80EF-0B5D3D0A1F5C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 b="off" i="off"/>
      <a:tcStyle>
        <a:tcBdr/>
        <a:fill>
          <a:solidFill>
            <a:srgbClr val="D4E2C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4E2C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2627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2627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2627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2627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E59A619-86DF-4C51-8839-62430861AC76}" styleName="Table_4">
    <a:wholeTbl>
      <a:tcTxStyle b="off" i="off">
        <a:font>
          <a:latin typeface="Rockwell"/>
          <a:ea typeface="Rockwell"/>
          <a:cs typeface="Rockwel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EAE8"/>
          </a:solidFill>
        </a:fill>
      </a:tcStyle>
    </a:wholeTbl>
    <a:band1H>
      <a:tcTxStyle b="off" i="off"/>
      <a:tcStyle>
        <a:tcBdr/>
        <a:fill>
          <a:solidFill>
            <a:srgbClr val="DCD1C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CD1C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Rockwell"/>
          <a:ea typeface="Rockwell"/>
          <a:cs typeface="Rockwell"/>
        </a:font>
        <a:srgbClr val="FFFFFF"/>
      </a:tcTxStyle>
      <a:tcStyle>
        <a:tcBdr/>
        <a:fill>
          <a:solidFill>
            <a:srgbClr val="8CAA7E"/>
          </a:solidFill>
        </a:fill>
      </a:tcStyle>
    </a:lastCol>
    <a:firstCol>
      <a:tcTxStyle b="on" i="off">
        <a:font>
          <a:latin typeface="Rockwell"/>
          <a:ea typeface="Rockwell"/>
          <a:cs typeface="Rockwell"/>
        </a:font>
        <a:srgbClr val="FFFFFF"/>
      </a:tcTxStyle>
      <a:tcStyle>
        <a:tcBdr/>
        <a:fill>
          <a:solidFill>
            <a:srgbClr val="8CAA7E"/>
          </a:solidFill>
        </a:fill>
      </a:tcStyle>
    </a:firstCol>
    <a:lastRow>
      <a:tcTxStyle b="on" i="off">
        <a:font>
          <a:latin typeface="Rockwell"/>
          <a:ea typeface="Rockwell"/>
          <a:cs typeface="Rockwel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CAA7E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Rockwell"/>
          <a:ea typeface="Rockwell"/>
          <a:cs typeface="Rockwel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CAA7E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10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08" Type="http://schemas.openxmlformats.org/officeDocument/2006/relationships/tableStyles" Target="tableStyles.xml"/><Relationship Id="rId2" Type="http://schemas.openxmlformats.org/officeDocument/2006/relationships/slide" Target="slides/slide1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06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0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B4B4B"/>
              </a:buClr>
              <a:buSzPts val="3200"/>
              <a:buFont typeface="Arial"/>
              <a:buNone/>
              <a:defRPr b="1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5630faea1f_0_126"/>
          <p:cNvSpPr/>
          <p:nvPr/>
        </p:nvSpPr>
        <p:spPr>
          <a:xfrm>
            <a:off x="-75" y="6727600"/>
            <a:ext cx="9144000" cy="1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15630faea1f_0_1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15630faea1f_0_126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9pPr>
          </a:lstStyle>
          <a:p>
            <a:endParaRPr/>
          </a:p>
        </p:txBody>
      </p:sp>
      <p:sp>
        <p:nvSpPr>
          <p:cNvPr id="83" name="Google Shape;83;g15630faea1f_0_1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7"/>
          <p:cNvSpPr txBox="1">
            <a:spLocks noGrp="1"/>
          </p:cNvSpPr>
          <p:nvPr>
            <p:ph type="title"/>
          </p:nvPr>
        </p:nvSpPr>
        <p:spPr>
          <a:xfrm>
            <a:off x="152856" y="476672"/>
            <a:ext cx="8229600" cy="7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body" idx="1"/>
          </p:nvPr>
        </p:nvSpPr>
        <p:spPr>
          <a:xfrm>
            <a:off x="539750" y="15573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sldNum" idx="12"/>
          </p:nvPr>
        </p:nvSpPr>
        <p:spPr>
          <a:xfrm>
            <a:off x="8444324" y="6525344"/>
            <a:ext cx="592171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 txBox="1">
            <a:spLocks noGrp="1"/>
          </p:cNvSpPr>
          <p:nvPr>
            <p:ph type="title"/>
          </p:nvPr>
        </p:nvSpPr>
        <p:spPr>
          <a:xfrm>
            <a:off x="760040" y="3003029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8"/>
          <p:cNvSpPr txBox="1">
            <a:spLocks noGrp="1"/>
          </p:cNvSpPr>
          <p:nvPr>
            <p:ph type="dt" idx="10"/>
          </p:nvPr>
        </p:nvSpPr>
        <p:spPr>
          <a:xfrm>
            <a:off x="7417296" y="6525344"/>
            <a:ext cx="1043136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8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sldNum" idx="12"/>
          </p:nvPr>
        </p:nvSpPr>
        <p:spPr>
          <a:xfrm>
            <a:off x="8444324" y="6525344"/>
            <a:ext cx="592171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1"/>
          <p:cNvSpPr txBox="1">
            <a:spLocks noGrp="1"/>
          </p:cNvSpPr>
          <p:nvPr>
            <p:ph type="title"/>
          </p:nvPr>
        </p:nvSpPr>
        <p:spPr>
          <a:xfrm>
            <a:off x="14808" y="476672"/>
            <a:ext cx="8229600" cy="7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body" idx="1"/>
          </p:nvPr>
        </p:nvSpPr>
        <p:spPr>
          <a:xfrm>
            <a:off x="539750" y="1557338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body" idx="2"/>
          </p:nvPr>
        </p:nvSpPr>
        <p:spPr>
          <a:xfrm>
            <a:off x="4730750" y="1557338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dt" idx="10"/>
          </p:nvPr>
        </p:nvSpPr>
        <p:spPr>
          <a:xfrm>
            <a:off x="7417296" y="6525344"/>
            <a:ext cx="1043136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1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sldNum" idx="12"/>
          </p:nvPr>
        </p:nvSpPr>
        <p:spPr>
          <a:xfrm>
            <a:off x="8444324" y="6525344"/>
            <a:ext cx="592171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3"/>
          <p:cNvSpPr txBox="1">
            <a:spLocks noGrp="1"/>
          </p:cNvSpPr>
          <p:nvPr>
            <p:ph type="title"/>
          </p:nvPr>
        </p:nvSpPr>
        <p:spPr>
          <a:xfrm>
            <a:off x="14808" y="476672"/>
            <a:ext cx="8229600" cy="7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dt" idx="10"/>
          </p:nvPr>
        </p:nvSpPr>
        <p:spPr>
          <a:xfrm>
            <a:off x="7417296" y="6525344"/>
            <a:ext cx="1043136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sldNum" idx="12"/>
          </p:nvPr>
        </p:nvSpPr>
        <p:spPr>
          <a:xfrm>
            <a:off x="8444324" y="6525344"/>
            <a:ext cx="592171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1"/>
          </p:nvPr>
        </p:nvSpPr>
        <p:spPr>
          <a:xfrm>
            <a:off x="3575050" y="980728"/>
            <a:ext cx="5111750" cy="514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dt" idx="10"/>
          </p:nvPr>
        </p:nvSpPr>
        <p:spPr>
          <a:xfrm>
            <a:off x="7417296" y="6525344"/>
            <a:ext cx="1043136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sldNum" idx="12"/>
          </p:nvPr>
        </p:nvSpPr>
        <p:spPr>
          <a:xfrm>
            <a:off x="8444324" y="6525344"/>
            <a:ext cx="592171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4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dt" idx="10"/>
          </p:nvPr>
        </p:nvSpPr>
        <p:spPr>
          <a:xfrm>
            <a:off x="7417296" y="6525344"/>
            <a:ext cx="1043136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sldNum" idx="12"/>
          </p:nvPr>
        </p:nvSpPr>
        <p:spPr>
          <a:xfrm>
            <a:off x="8444324" y="6525344"/>
            <a:ext cx="592171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7"/>
          <p:cNvSpPr txBox="1">
            <a:spLocks noGrp="1"/>
          </p:cNvSpPr>
          <p:nvPr>
            <p:ph type="title"/>
          </p:nvPr>
        </p:nvSpPr>
        <p:spPr>
          <a:xfrm>
            <a:off x="14808" y="476672"/>
            <a:ext cx="8229600" cy="7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body" idx="1"/>
          </p:nvPr>
        </p:nvSpPr>
        <p:spPr>
          <a:xfrm rot="5400000">
            <a:off x="2391569" y="-294481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dt" idx="10"/>
          </p:nvPr>
        </p:nvSpPr>
        <p:spPr>
          <a:xfrm>
            <a:off x="7417296" y="6525344"/>
            <a:ext cx="1043136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sldNum" idx="12"/>
          </p:nvPr>
        </p:nvSpPr>
        <p:spPr>
          <a:xfrm>
            <a:off x="8444324" y="6525344"/>
            <a:ext cx="592171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8"/>
          <p:cNvSpPr txBox="1">
            <a:spLocks noGrp="1"/>
          </p:cNvSpPr>
          <p:nvPr>
            <p:ph type="title"/>
          </p:nvPr>
        </p:nvSpPr>
        <p:spPr>
          <a:xfrm rot="5400000">
            <a:off x="5323062" y="2637012"/>
            <a:ext cx="4814540" cy="2078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body" idx="1"/>
          </p:nvPr>
        </p:nvSpPr>
        <p:spPr>
          <a:xfrm rot="5400000">
            <a:off x="874763" y="419149"/>
            <a:ext cx="5246588" cy="6081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dt" idx="10"/>
          </p:nvPr>
        </p:nvSpPr>
        <p:spPr>
          <a:xfrm>
            <a:off x="7417296" y="6525344"/>
            <a:ext cx="1043136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sldNum" idx="12"/>
          </p:nvPr>
        </p:nvSpPr>
        <p:spPr>
          <a:xfrm>
            <a:off x="8444324" y="6525344"/>
            <a:ext cx="592171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179512" y="565423"/>
            <a:ext cx="8229600" cy="7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539750" y="15573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ftr" idx="11"/>
          </p:nvPr>
        </p:nvSpPr>
        <p:spPr>
          <a:xfrm>
            <a:off x="179512" y="6473230"/>
            <a:ext cx="6048672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sldNum" idx="12"/>
          </p:nvPr>
        </p:nvSpPr>
        <p:spPr>
          <a:xfrm>
            <a:off x="8444324" y="6525344"/>
            <a:ext cx="592171" cy="34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6951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645840" y="970928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zh-TW" sz="36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3600" dirty="0"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dirty="0"/>
              <a:t>111</a:t>
            </a:r>
            <a:r>
              <a:rPr lang="zh-TW" altLang="en-US" dirty="0"/>
              <a:t>學年度全國大專校院圖書館館長</a:t>
            </a:r>
            <a:r>
              <a:rPr lang="zh-TW" altLang="en-US" dirty="0" smtClean="0"/>
              <a:t>聯席會議</a:t>
            </a:r>
            <a:r>
              <a:rPr lang="zh-TW" sz="40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4000" dirty="0">
                <a:latin typeface="Arial"/>
                <a:ea typeface="Arial"/>
                <a:cs typeface="Arial"/>
                <a:sym typeface="Arial"/>
              </a:rPr>
            </a:b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331640" y="2809188"/>
            <a:ext cx="6400800" cy="309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zh-TW" altLang="en-US" sz="2800" dirty="0">
                <a:solidFill>
                  <a:schemeClr val="dk1"/>
                </a:solidFill>
              </a:rPr>
              <a:t>分組討論「主題三：挑戰與因應</a:t>
            </a:r>
            <a:r>
              <a:rPr lang="zh-TW" altLang="en-US" sz="2800" dirty="0" smtClean="0">
                <a:solidFill>
                  <a:schemeClr val="dk1"/>
                </a:solidFill>
              </a:rPr>
              <a:t>」</a:t>
            </a:r>
            <a:endParaRPr lang="en-US" altLang="zh-TW" sz="2800" dirty="0" smtClean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2800"/>
            </a:pPr>
            <a:endParaRPr lang="en-US" altLang="zh-TW" sz="2800"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zh-TW" altLang="en-US" sz="2800" dirty="0" smtClean="0">
                <a:solidFill>
                  <a:schemeClr val="dk1"/>
                </a:solidFill>
              </a:rPr>
              <a:t>引言人： </a:t>
            </a:r>
            <a:r>
              <a:rPr lang="zh-TW" sz="2800" dirty="0" smtClean="0">
                <a:solidFill>
                  <a:schemeClr val="dk1"/>
                </a:solidFill>
              </a:rPr>
              <a:t>廖學誠</a:t>
            </a:r>
            <a:r>
              <a:rPr lang="en-US" altLang="zh-TW" sz="2800" dirty="0" smtClean="0">
                <a:solidFill>
                  <a:schemeClr val="dk1"/>
                </a:solidFill>
              </a:rPr>
              <a:t>  </a:t>
            </a:r>
            <a:r>
              <a:rPr lang="zh-TW" sz="2800" dirty="0" smtClean="0">
                <a:solidFill>
                  <a:schemeClr val="dk1"/>
                </a:solidFill>
              </a:rPr>
              <a:t>館長</a:t>
            </a:r>
            <a:endParaRPr lang="en-US" altLang="zh-TW" sz="2800" dirty="0" smtClean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2800"/>
            </a:pPr>
            <a:endParaRPr lang="en-US" altLang="zh-TW" sz="2800" dirty="0" smtClean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zh-TW" altLang="en-US" sz="2400" dirty="0">
                <a:solidFill>
                  <a:schemeClr val="dk1"/>
                </a:solidFill>
              </a:rPr>
              <a:t>國立臺灣師範大學圖書館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altLang="zh-TW" sz="2800" dirty="0" smtClean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 dirty="0" smtClean="0">
                <a:solidFill>
                  <a:schemeClr val="dk1"/>
                </a:solidFill>
              </a:rPr>
              <a:t>202</a:t>
            </a:r>
            <a:r>
              <a:rPr lang="en-US" altLang="zh-TW" sz="2800" dirty="0" smtClean="0">
                <a:solidFill>
                  <a:schemeClr val="dk1"/>
                </a:solidFill>
              </a:rPr>
              <a:t>3</a:t>
            </a:r>
            <a:r>
              <a:rPr lang="zh-TW" sz="2800" dirty="0" smtClean="0">
                <a:solidFill>
                  <a:schemeClr val="dk1"/>
                </a:solidFill>
              </a:rPr>
              <a:t>.0</a:t>
            </a:r>
            <a:r>
              <a:rPr lang="en-US" altLang="zh-TW" sz="2800" dirty="0" smtClean="0">
                <a:solidFill>
                  <a:schemeClr val="dk1"/>
                </a:solidFill>
              </a:rPr>
              <a:t>4</a:t>
            </a:r>
            <a:r>
              <a:rPr lang="zh-TW" sz="2800" dirty="0" smtClean="0">
                <a:solidFill>
                  <a:schemeClr val="dk1"/>
                </a:solidFill>
              </a:rPr>
              <a:t>.</a:t>
            </a:r>
            <a:r>
              <a:rPr lang="en-US" altLang="zh-TW" sz="2800" dirty="0" smtClean="0">
                <a:solidFill>
                  <a:schemeClr val="dk1"/>
                </a:solidFill>
              </a:rPr>
              <a:t>27</a:t>
            </a:r>
            <a:r>
              <a:rPr lang="zh-TW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724" y="1164828"/>
            <a:ext cx="8229600" cy="796950"/>
          </a:xfrm>
        </p:spPr>
        <p:txBody>
          <a:bodyPr/>
          <a:lstStyle/>
          <a:p>
            <a:pPr algn="ctr"/>
            <a:r>
              <a:rPr lang="zh-TW" altLang="en-US" dirty="0" smtClean="0"/>
              <a:t>三大挑戰</a:t>
            </a:r>
            <a:r>
              <a:rPr lang="zh-TW" altLang="en-US" dirty="0"/>
              <a:t>與因應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72618" y="2488676"/>
            <a:ext cx="7496731" cy="3594624"/>
          </a:xfrm>
        </p:spPr>
        <p:txBody>
          <a:bodyPr/>
          <a:lstStyle/>
          <a:p>
            <a:pPr marL="50800" indent="0">
              <a:buNone/>
            </a:pPr>
            <a:r>
              <a:rPr lang="zh-TW" altLang="en-US" sz="3600" dirty="0" smtClean="0"/>
              <a:t>一、公共服務</a:t>
            </a:r>
            <a:endParaRPr lang="en-US" altLang="zh-TW" sz="3600" dirty="0" smtClean="0"/>
          </a:p>
          <a:p>
            <a:pPr marL="50800" indent="0">
              <a:buNone/>
            </a:pPr>
            <a:r>
              <a:rPr lang="zh-TW" altLang="en-US" sz="3600" dirty="0" smtClean="0"/>
              <a:t>二、豎立品牌</a:t>
            </a:r>
            <a:endParaRPr lang="en-US" altLang="zh-TW" sz="3600" dirty="0" smtClean="0"/>
          </a:p>
          <a:p>
            <a:pPr marL="50800" indent="0">
              <a:buNone/>
            </a:pPr>
            <a:r>
              <a:rPr lang="zh-TW" altLang="en-US" sz="3600" dirty="0" smtClean="0"/>
              <a:t>三、空間優化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8433" y="2651632"/>
            <a:ext cx="4427101" cy="33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9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724" y="1164828"/>
            <a:ext cx="8229600" cy="796950"/>
          </a:xfrm>
        </p:spPr>
        <p:txBody>
          <a:bodyPr/>
          <a:lstStyle/>
          <a:p>
            <a:pPr algn="ctr"/>
            <a:r>
              <a:rPr lang="zh-TW" altLang="en-US" dirty="0" smtClean="0"/>
              <a:t>一</a:t>
            </a:r>
            <a:r>
              <a:rPr lang="zh-TW" altLang="en-US" dirty="0"/>
              <a:t>、公共</a:t>
            </a:r>
            <a:r>
              <a:rPr lang="zh-TW" altLang="en-US" dirty="0" smtClean="0"/>
              <a:t>服務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69304" y="2488676"/>
            <a:ext cx="8100046" cy="3594624"/>
          </a:xfrm>
        </p:spPr>
        <p:txBody>
          <a:bodyPr/>
          <a:lstStyle/>
          <a:p>
            <a:pPr marL="50800" indent="0">
              <a:buNone/>
            </a:pPr>
            <a:r>
              <a:rPr lang="en-US" altLang="zh-TW" sz="3600" dirty="0" smtClean="0"/>
              <a:t>1. </a:t>
            </a:r>
            <a:r>
              <a:rPr lang="zh-TW" altLang="en-US" sz="3600" dirty="0" smtClean="0"/>
              <a:t>數位時代電子化</a:t>
            </a:r>
            <a:endParaRPr lang="en-US" altLang="zh-TW" sz="3600" dirty="0" smtClean="0"/>
          </a:p>
          <a:p>
            <a:pPr marL="50800" indent="0">
              <a:buNone/>
            </a:pPr>
            <a:r>
              <a:rPr lang="en-US" altLang="zh-TW" sz="3600" dirty="0" smtClean="0"/>
              <a:t>2.</a:t>
            </a:r>
            <a:r>
              <a:rPr lang="zh-TW" altLang="en-US" sz="3600" dirty="0" smtClean="0"/>
              <a:t> 推廣諮詢專業化</a:t>
            </a:r>
            <a:endParaRPr lang="en-US" altLang="zh-TW" sz="3600" dirty="0" smtClean="0"/>
          </a:p>
          <a:p>
            <a:pPr marL="50800" indent="0">
              <a:buNone/>
            </a:pPr>
            <a:r>
              <a:rPr lang="en-US" altLang="zh-TW" sz="3600" dirty="0" smtClean="0"/>
              <a:t>3.</a:t>
            </a:r>
            <a:r>
              <a:rPr lang="zh-TW" altLang="en-US" sz="3600" dirty="0" smtClean="0"/>
              <a:t> 資</a:t>
            </a:r>
            <a:r>
              <a:rPr lang="zh-TW" altLang="en-US" sz="3600" dirty="0"/>
              <a:t>安</a:t>
            </a:r>
            <a:r>
              <a:rPr lang="zh-TW" altLang="en-US" sz="3600" dirty="0" smtClean="0"/>
              <a:t>維護系統化</a:t>
            </a:r>
            <a:endParaRPr lang="en-US" altLang="zh-TW" sz="36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</a:t>
            </a:fld>
            <a:endParaRPr lang="zh-TW" altLang="en-US"/>
          </a:p>
        </p:txBody>
      </p:sp>
      <p:pic>
        <p:nvPicPr>
          <p:cNvPr id="8" name="Google Shape;232;g14b63bf87c1_1_18">
            <a:extLst>
              <a:ext uri="{FF2B5EF4-FFF2-40B4-BE49-F238E27FC236}">
                <a16:creationId xmlns:a16="http://schemas.microsoft.com/office/drawing/2014/main" id="{4D4BC7AF-0C49-4CEF-8435-969BFE7DBF1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48672" y="4644722"/>
            <a:ext cx="2595652" cy="196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F7FFF02-140C-4D4D-BE64-212C4C40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72" y="2301164"/>
            <a:ext cx="2595652" cy="221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306;g15160c86253_0_0">
            <a:extLst>
              <a:ext uri="{FF2B5EF4-FFF2-40B4-BE49-F238E27FC236}">
                <a16:creationId xmlns:a16="http://schemas.microsoft.com/office/drawing/2014/main" id="{749EAFA8-3463-42CC-A6C0-A25A18B4A9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746" b="3264"/>
          <a:stretch/>
        </p:blipFill>
        <p:spPr>
          <a:xfrm>
            <a:off x="669304" y="4644722"/>
            <a:ext cx="5018350" cy="196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96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724" y="1164828"/>
            <a:ext cx="8229600" cy="796950"/>
          </a:xfrm>
        </p:spPr>
        <p:txBody>
          <a:bodyPr/>
          <a:lstStyle/>
          <a:p>
            <a:pPr algn="ctr"/>
            <a:r>
              <a:rPr lang="zh-TW" altLang="en-US" dirty="0" smtClean="0"/>
              <a:t>二、豎立品牌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69304" y="2488676"/>
            <a:ext cx="8100046" cy="3594624"/>
          </a:xfrm>
        </p:spPr>
        <p:txBody>
          <a:bodyPr/>
          <a:lstStyle/>
          <a:p>
            <a:pPr marL="50800" indent="0">
              <a:buNone/>
            </a:pPr>
            <a:r>
              <a:rPr lang="en-US" altLang="zh-TW" sz="3600" dirty="0" smtClean="0"/>
              <a:t>1.</a:t>
            </a:r>
            <a:r>
              <a:rPr lang="zh-TW" altLang="en-US" sz="3600" dirty="0" smtClean="0"/>
              <a:t> 校</a:t>
            </a:r>
            <a:r>
              <a:rPr lang="zh-TW" altLang="en-US" sz="3600" dirty="0"/>
              <a:t>史特</a:t>
            </a:r>
            <a:r>
              <a:rPr lang="zh-TW" altLang="en-US" sz="3600" dirty="0" smtClean="0"/>
              <a:t>藏與展覽</a:t>
            </a:r>
            <a:endParaRPr lang="en-US" altLang="zh-TW" sz="3600" dirty="0" smtClean="0"/>
          </a:p>
          <a:p>
            <a:pPr marL="50800" indent="0">
              <a:buNone/>
            </a:pPr>
            <a:r>
              <a:rPr lang="en-US" altLang="zh-TW" sz="3600" dirty="0" smtClean="0"/>
              <a:t>2.</a:t>
            </a:r>
            <a:r>
              <a:rPr lang="zh-TW" altLang="en-US" sz="3600" dirty="0" smtClean="0"/>
              <a:t> 文創商品與出版</a:t>
            </a:r>
            <a:endParaRPr lang="en-US" altLang="zh-TW" sz="3600" dirty="0" smtClean="0"/>
          </a:p>
          <a:p>
            <a:pPr marL="50800" indent="0">
              <a:buNone/>
            </a:pPr>
            <a:r>
              <a:rPr lang="en-US" altLang="zh-TW" sz="3600" dirty="0" smtClean="0"/>
              <a:t>3.</a:t>
            </a:r>
            <a:r>
              <a:rPr lang="zh-TW" altLang="en-US" sz="3600" dirty="0" smtClean="0"/>
              <a:t> 捐贈手稿與故居</a:t>
            </a:r>
            <a:endParaRPr lang="en-US" altLang="zh-TW" sz="36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</a:t>
            </a:fld>
            <a:endParaRPr lang="zh-TW" altLang="en-US"/>
          </a:p>
        </p:txBody>
      </p:sp>
      <p:pic>
        <p:nvPicPr>
          <p:cNvPr id="11" name="Google Shape;344;g14b63bf87c1_1_24">
            <a:extLst>
              <a:ext uri="{FF2B5EF4-FFF2-40B4-BE49-F238E27FC236}">
                <a16:creationId xmlns:a16="http://schemas.microsoft.com/office/drawing/2014/main" id="{BBD744FC-63F2-40C1-9A10-DEF96CDED64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7615" y="1333340"/>
            <a:ext cx="2086162" cy="295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04;g1560aa823e4_4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850" y="4370016"/>
            <a:ext cx="3101927" cy="232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93;g152751c70d7_1_37">
            <a:extLst>
              <a:ext uri="{FF2B5EF4-FFF2-40B4-BE49-F238E27FC236}">
                <a16:creationId xmlns:a16="http://schemas.microsoft.com/office/drawing/2014/main" id="{04BB14F1-7244-4E48-890D-2E84C43CCBD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3835" y="4624573"/>
            <a:ext cx="3292443" cy="2070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32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724" y="1164828"/>
            <a:ext cx="8229600" cy="796950"/>
          </a:xfrm>
        </p:spPr>
        <p:txBody>
          <a:bodyPr/>
          <a:lstStyle/>
          <a:p>
            <a:pPr algn="ctr"/>
            <a:r>
              <a:rPr lang="zh-TW" altLang="en-US" dirty="0" smtClean="0"/>
              <a:t>三</a:t>
            </a:r>
            <a:r>
              <a:rPr lang="zh-TW" altLang="en-US" dirty="0"/>
              <a:t>、空間優</a:t>
            </a:r>
            <a:r>
              <a:rPr lang="zh-TW" altLang="en-US" dirty="0" smtClean="0"/>
              <a:t>化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69304" y="2488676"/>
            <a:ext cx="8100046" cy="3594624"/>
          </a:xfrm>
        </p:spPr>
        <p:txBody>
          <a:bodyPr/>
          <a:lstStyle/>
          <a:p>
            <a:pPr marL="50800" indent="0">
              <a:buNone/>
            </a:pPr>
            <a:r>
              <a:rPr lang="en-US" altLang="zh-TW" sz="3600" dirty="0" smtClean="0"/>
              <a:t>1.</a:t>
            </a:r>
            <a:r>
              <a:rPr lang="zh-TW" altLang="en-US" sz="3600" dirty="0"/>
              <a:t> </a:t>
            </a:r>
            <a:r>
              <a:rPr lang="zh-TW" altLang="en-US" sz="3600" dirty="0" smtClean="0"/>
              <a:t>校園生活圖書館</a:t>
            </a:r>
            <a:endParaRPr lang="en-US" altLang="zh-TW" sz="3600" dirty="0" smtClean="0"/>
          </a:p>
          <a:p>
            <a:pPr marL="50800" indent="0">
              <a:buNone/>
            </a:pPr>
            <a:r>
              <a:rPr lang="en-US" altLang="zh-TW" sz="3600" dirty="0" smtClean="0"/>
              <a:t>2.</a:t>
            </a:r>
            <a:r>
              <a:rPr lang="zh-TW" altLang="en-US" sz="3600" dirty="0" smtClean="0"/>
              <a:t> 舒適友善多元化</a:t>
            </a:r>
            <a:endParaRPr lang="en-US" altLang="zh-TW" sz="3600" dirty="0" smtClean="0"/>
          </a:p>
          <a:p>
            <a:pPr marL="50800" indent="0">
              <a:buNone/>
            </a:pPr>
            <a:r>
              <a:rPr lang="en-US" altLang="zh-TW" sz="3600" dirty="0" smtClean="0"/>
              <a:t>3.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24/7</a:t>
            </a:r>
            <a:r>
              <a:rPr lang="zh-TW" altLang="en-US" sz="3600" dirty="0"/>
              <a:t>自</a:t>
            </a:r>
            <a:r>
              <a:rPr lang="zh-TW" altLang="en-US" sz="3600" dirty="0" smtClean="0"/>
              <a:t>由安全</a:t>
            </a:r>
            <a:endParaRPr lang="en-US" altLang="zh-TW" sz="36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14E0A0A-1AEA-4F92-85B2-EC8D7108D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782" y="4671563"/>
            <a:ext cx="2698472" cy="20238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3" y="4671563"/>
            <a:ext cx="3023685" cy="20238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280" y="1961778"/>
            <a:ext cx="3008965" cy="401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5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4"/>
          <p:cNvSpPr txBox="1">
            <a:spLocks noGrp="1"/>
          </p:cNvSpPr>
          <p:nvPr>
            <p:ph type="ctrTitle"/>
          </p:nvPr>
        </p:nvSpPr>
        <p:spPr>
          <a:xfrm>
            <a:off x="685800" y="24830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報告完畢 敬請指教 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TNULIB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115</Words>
  <Application>Microsoft Office PowerPoint</Application>
  <PresentationFormat>如螢幕大小 (4:3)</PresentationFormat>
  <Paragraphs>29</Paragraphs>
  <Slides>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標楷體</vt:lpstr>
      <vt:lpstr>Calibri</vt:lpstr>
      <vt:lpstr>NTNULIB</vt:lpstr>
      <vt:lpstr> 111學年度全國大專校院圖書館館長聯席會議 </vt:lpstr>
      <vt:lpstr>三大挑戰與因應</vt:lpstr>
      <vt:lpstr>一、公共服務</vt:lpstr>
      <vt:lpstr>二、豎立品牌</vt:lpstr>
      <vt:lpstr>三、空間優化</vt:lpstr>
      <vt:lpstr>報告完畢 敬請指教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國立臺灣師範大學圖書館 業務報告</dc:title>
  <dc:creator>ntnulib</dc:creator>
  <cp:lastModifiedBy>Hewlett-Packard Company</cp:lastModifiedBy>
  <cp:revision>59</cp:revision>
  <dcterms:created xsi:type="dcterms:W3CDTF">2008-10-30T06:48:04Z</dcterms:created>
  <dcterms:modified xsi:type="dcterms:W3CDTF">2023-04-13T12:46:57Z</dcterms:modified>
</cp:coreProperties>
</file>