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4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</p:sldIdLst>
  <p:sldSz cx="9144000" cy="5143500" type="screen16x9"/>
  <p:notesSz cx="6858000" cy="9144000"/>
  <p:embeddedFontLst>
    <p:embeddedFont>
      <p:font typeface="Microsoft JhengHei" panose="020B0604030504040204" pitchFamily="34" charset="-120"/>
      <p:regular r:id="rId49"/>
      <p:bold r:id="rId50"/>
    </p:embeddedFont>
    <p:embeddedFont>
      <p:font typeface="Palatino Linotype" panose="02040502050505030304" pitchFamily="18" charset="0"/>
      <p:regular r:id="rId51"/>
      <p:bold r:id="rId52"/>
      <p:italic r:id="rId53"/>
      <p:boldItalic r:id="rId54"/>
    </p:embeddedFont>
    <p:embeddedFont>
      <p:font typeface="Microsoft YaHei" panose="020B0503020204020204" pitchFamily="34" charset="-122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DFKai-SB" panose="03000509000000000000" pitchFamily="65" charset="-120"/>
      <p:regular r:id="rId61"/>
    </p:embeddedFont>
    <p:embeddedFont>
      <p:font typeface="Arimo" panose="02020500000000000000" charset="0"/>
      <p:regular r:id="rId62"/>
      <p:bold r:id="rId63"/>
      <p:italic r:id="rId64"/>
      <p:boldItalic r:id="rId65"/>
    </p:embeddedFont>
    <p:embeddedFont>
      <p:font typeface="Century Gothic" panose="020B0502020202020204" pitchFamily="34" charset="0"/>
      <p:regular r:id="rId66"/>
      <p:bold r:id="rId67"/>
      <p:italic r:id="rId68"/>
      <p:boldItalic r:id="rId6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jU8P4NwWSlREuyv9LWATewCU3HC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CAC714B-5FEB-4B3C-8F52-59A29631A7F8}">
  <a:tblStyle styleId="{FCAC714B-5FEB-4B3C-8F52-59A29631A7F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5.fntdata"/><Relationship Id="rId68" Type="http://schemas.openxmlformats.org/officeDocument/2006/relationships/font" Target="fonts/font2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1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font" Target="fonts/font21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1" name="Google Shape;9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12" name="Google Shape;312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6" name="Google Shape;346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1" name="Google Shape;37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8" name="Google Shape;37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1" name="Google Shape;40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" name="Google Shape;41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7" name="Google Shape;417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40" name="Google Shape;440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1" name="Google Shape;441;p3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22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5" name="Google Shape;465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3" name="Google Shape;473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4" name="Google Shape;474;p3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25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3" name="Google Shape;48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7" name="Google Shape;497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27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7" name="Google Shape;507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18" name="Google Shape;518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9" name="Google Shape;519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29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7" name="Google Shape;537;p4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4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31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8" name="Google Shape;548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9" name="Google Shape;549;p4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32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4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4" name="Google Shape;574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7" name="Google Shape;587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9" name="Google Shape;59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600" name="Google Shape;600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36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9" name="Google Shape;6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0" name="Google Shape;6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37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17" name="Google Shape;617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lvl="0" indent="-179388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38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6" name="Google Shape;626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lvl="0" indent="-179388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7" name="Google Shape;627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39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lvl="0" indent="-179388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40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6" name="Google Shape;64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5" name="Google Shape;655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42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5" name="Google Shape;6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4" name="Google Shape;674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3" name="Google Shape;683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4" name="Google Shape;684;p4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45</a:t>
            </a:fld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5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1" name="Google Shape;691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16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7" name="Google Shape;177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7" name="Google Shape;207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  <p:sp>
        <p:nvSpPr>
          <p:cNvPr id="218" name="Google Shape;218;p1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17780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物件">
  <p:cSld name="標題及物件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52"/>
          <p:cNvSpPr/>
          <p:nvPr/>
        </p:nvSpPr>
        <p:spPr>
          <a:xfrm rot="-2700000">
            <a:off x="394975" y="870362"/>
            <a:ext cx="298732" cy="298732"/>
          </a:xfrm>
          <a:prstGeom prst="roundRect">
            <a:avLst>
              <a:gd name="adj" fmla="val 26429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5" name="Google Shape;15;p52"/>
          <p:cNvSpPr/>
          <p:nvPr/>
        </p:nvSpPr>
        <p:spPr>
          <a:xfrm rot="-2700000">
            <a:off x="-214438" y="-329110"/>
            <a:ext cx="1081553" cy="1081553"/>
          </a:xfrm>
          <a:prstGeom prst="roundRect">
            <a:avLst>
              <a:gd name="adj" fmla="val 26429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" name="Google Shape;16;p52"/>
          <p:cNvSpPr txBox="1">
            <a:spLocks noGrp="1"/>
          </p:cNvSpPr>
          <p:nvPr>
            <p:ph type="body" idx="1"/>
          </p:nvPr>
        </p:nvSpPr>
        <p:spPr>
          <a:xfrm>
            <a:off x="1091112" y="1491629"/>
            <a:ext cx="7595688" cy="310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556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cxnSp>
        <p:nvCxnSpPr>
          <p:cNvPr id="17" name="Google Shape;17;p52"/>
          <p:cNvCxnSpPr/>
          <p:nvPr/>
        </p:nvCxnSpPr>
        <p:spPr>
          <a:xfrm>
            <a:off x="1091112" y="1059582"/>
            <a:ext cx="592916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" name="Google Shape;18;p52"/>
          <p:cNvSpPr/>
          <p:nvPr/>
        </p:nvSpPr>
        <p:spPr>
          <a:xfrm rot="2700000">
            <a:off x="383829" y="494265"/>
            <a:ext cx="399569" cy="399569"/>
          </a:xfrm>
          <a:prstGeom prst="roundRect">
            <a:avLst>
              <a:gd name="adj" fmla="val 26429"/>
            </a:avLst>
          </a:prstGeom>
          <a:solidFill>
            <a:srgbClr val="31B6FD">
              <a:alpha val="6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9" name="Google Shape;19;p52"/>
          <p:cNvSpPr/>
          <p:nvPr/>
        </p:nvSpPr>
        <p:spPr>
          <a:xfrm rot="2700000">
            <a:off x="751663" y="868843"/>
            <a:ext cx="129495" cy="129495"/>
          </a:xfrm>
          <a:prstGeom prst="roundRect">
            <a:avLst>
              <a:gd name="adj" fmla="val 26429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0" name="Google Shape;20;p52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及直排文字" type="vertTx">
  <p:cSld name="VERTICAL_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61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61"/>
          <p:cNvSpPr txBox="1">
            <a:spLocks noGrp="1"/>
          </p:cNvSpPr>
          <p:nvPr>
            <p:ph type="body" idx="1"/>
          </p:nvPr>
        </p:nvSpPr>
        <p:spPr>
          <a:xfrm rot="5400000">
            <a:off x="2874764" y="-1217413"/>
            <a:ext cx="3394472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0" name="Google Shape;80;p61"/>
          <p:cNvSpPr txBox="1">
            <a:spLocks noGrp="1"/>
          </p:cNvSpPr>
          <p:nvPr>
            <p:ph type="dt" idx="10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1" name="Google Shape;81;p61"/>
          <p:cNvSpPr txBox="1">
            <a:spLocks noGrp="1"/>
          </p:cNvSpPr>
          <p:nvPr>
            <p:ph type="ftr" idx="11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61"/>
          <p:cNvSpPr txBox="1">
            <a:spLocks noGrp="1"/>
          </p:cNvSpPr>
          <p:nvPr>
            <p:ph type="sldNum" idx="12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直排標題及文字" type="vertTitleAndTx">
  <p:cSld name="VERTICAL_TITLE_AND_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62"/>
          <p:cNvSpPr txBox="1">
            <a:spLocks noGrp="1"/>
          </p:cNvSpPr>
          <p:nvPr>
            <p:ph type="title"/>
          </p:nvPr>
        </p:nvSpPr>
        <p:spPr>
          <a:xfrm rot="5400000">
            <a:off x="5463778" y="1371601"/>
            <a:ext cx="4388644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62"/>
          <p:cNvSpPr txBox="1">
            <a:spLocks noGrp="1"/>
          </p:cNvSpPr>
          <p:nvPr>
            <p:ph type="body" idx="1"/>
          </p:nvPr>
        </p:nvSpPr>
        <p:spPr>
          <a:xfrm rot="5400000">
            <a:off x="1272778" y="-609599"/>
            <a:ext cx="4388644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6" name="Google Shape;86;p62"/>
          <p:cNvSpPr txBox="1">
            <a:spLocks noGrp="1"/>
          </p:cNvSpPr>
          <p:nvPr>
            <p:ph type="dt" idx="10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7" name="Google Shape;87;p62"/>
          <p:cNvSpPr txBox="1">
            <a:spLocks noGrp="1"/>
          </p:cNvSpPr>
          <p:nvPr>
            <p:ph type="ftr" idx="11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8" name="Google Shape;88;p62"/>
          <p:cNvSpPr txBox="1">
            <a:spLocks noGrp="1"/>
          </p:cNvSpPr>
          <p:nvPr>
            <p:ph type="sldNum" idx="12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標題投影片" type="title">
  <p:cSld name="TITLE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3"/>
          <p:cNvSpPr txBox="1">
            <a:spLocks noGrp="1"/>
          </p:cNvSpPr>
          <p:nvPr>
            <p:ph type="ctrTitle"/>
          </p:nvPr>
        </p:nvSpPr>
        <p:spPr>
          <a:xfrm>
            <a:off x="755576" y="843558"/>
            <a:ext cx="7772400" cy="2016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53"/>
          <p:cNvSpPr txBox="1">
            <a:spLocks noGrp="1"/>
          </p:cNvSpPr>
          <p:nvPr>
            <p:ph type="subTitle" idx="1"/>
          </p:nvPr>
        </p:nvSpPr>
        <p:spPr>
          <a:xfrm>
            <a:off x="1371600" y="3714750"/>
            <a:ext cx="64008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ourier New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ctr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" name="Google Shape;24;p53"/>
          <p:cNvSpPr txBox="1">
            <a:spLocks noGrp="1"/>
          </p:cNvSpPr>
          <p:nvPr>
            <p:ph type="dt" idx="10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5" name="Google Shape;25;p53"/>
          <p:cNvSpPr txBox="1">
            <a:spLocks noGrp="1"/>
          </p:cNvSpPr>
          <p:nvPr>
            <p:ph type="sldNum" idx="12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26" name="Google Shape;26;p53"/>
          <p:cNvSpPr txBox="1">
            <a:spLocks noGrp="1"/>
          </p:cNvSpPr>
          <p:nvPr>
            <p:ph type="ftr" idx="11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章節標題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4"/>
          <p:cNvSpPr txBox="1">
            <a:spLocks noGrp="1"/>
          </p:cNvSpPr>
          <p:nvPr>
            <p:ph type="title"/>
          </p:nvPr>
        </p:nvSpPr>
        <p:spPr>
          <a:xfrm>
            <a:off x="722313" y="1028701"/>
            <a:ext cx="7772400" cy="18788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4"/>
          <p:cNvSpPr txBox="1">
            <a:spLocks noGrp="1"/>
          </p:cNvSpPr>
          <p:nvPr>
            <p:ph type="body" idx="1"/>
          </p:nvPr>
        </p:nvSpPr>
        <p:spPr>
          <a:xfrm>
            <a:off x="722313" y="3051573"/>
            <a:ext cx="7772400" cy="848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Courier New"/>
              <a:buNone/>
              <a:defRPr sz="18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Courier New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0" name="Google Shape;30;p54"/>
          <p:cNvSpPr txBox="1">
            <a:spLocks noGrp="1"/>
          </p:cNvSpPr>
          <p:nvPr>
            <p:ph type="dt" idx="10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1" name="Google Shape;31;p54"/>
          <p:cNvSpPr txBox="1">
            <a:spLocks noGrp="1"/>
          </p:cNvSpPr>
          <p:nvPr>
            <p:ph type="ftr" idx="11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32" name="Google Shape;32;p54"/>
          <p:cNvSpPr txBox="1">
            <a:spLocks noGrp="1"/>
          </p:cNvSpPr>
          <p:nvPr>
            <p:ph type="sldNum" idx="12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33" name="Google Shape;33;p54"/>
          <p:cNvSpPr/>
          <p:nvPr/>
        </p:nvSpPr>
        <p:spPr>
          <a:xfrm>
            <a:off x="4495800" y="2943225"/>
            <a:ext cx="84772" cy="63579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4" name="Google Shape;34;p54"/>
          <p:cNvSpPr/>
          <p:nvPr/>
        </p:nvSpPr>
        <p:spPr>
          <a:xfrm>
            <a:off x="4695825" y="2943225"/>
            <a:ext cx="84772" cy="63579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35" name="Google Shape;35;p54"/>
          <p:cNvSpPr/>
          <p:nvPr/>
        </p:nvSpPr>
        <p:spPr>
          <a:xfrm>
            <a:off x="4296728" y="2943225"/>
            <a:ext cx="84772" cy="63579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兩項物件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5"/>
          <p:cNvSpPr txBox="1">
            <a:spLocks noGrp="1"/>
          </p:cNvSpPr>
          <p:nvPr>
            <p:ph type="title"/>
          </p:nvPr>
        </p:nvSpPr>
        <p:spPr>
          <a:xfrm>
            <a:off x="457200" y="0"/>
            <a:ext cx="8229600" cy="1200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5"/>
          <p:cNvSpPr txBox="1">
            <a:spLocks noGrp="1"/>
          </p:cNvSpPr>
          <p:nvPr>
            <p:ph type="body" idx="1"/>
          </p:nvPr>
        </p:nvSpPr>
        <p:spPr>
          <a:xfrm>
            <a:off x="4648200" y="1200151"/>
            <a:ext cx="4038600" cy="33944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9" name="Google Shape;39;p55"/>
          <p:cNvSpPr txBox="1">
            <a:spLocks noGrp="1"/>
          </p:cNvSpPr>
          <p:nvPr>
            <p:ph type="dt" idx="10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0" name="Google Shape;40;p55"/>
          <p:cNvSpPr txBox="1">
            <a:spLocks noGrp="1"/>
          </p:cNvSpPr>
          <p:nvPr>
            <p:ph type="ftr" idx="11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1" name="Google Shape;41;p55"/>
          <p:cNvSpPr txBox="1">
            <a:spLocks noGrp="1"/>
          </p:cNvSpPr>
          <p:nvPr>
            <p:ph type="sldNum" idx="12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42" name="Google Shape;42;p55"/>
          <p:cNvSpPr txBox="1">
            <a:spLocks noGrp="1"/>
          </p:cNvSpPr>
          <p:nvPr>
            <p:ph type="body" idx="2"/>
          </p:nvPr>
        </p:nvSpPr>
        <p:spPr>
          <a:xfrm>
            <a:off x="365760" y="1200150"/>
            <a:ext cx="4041648" cy="339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對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56"/>
          <p:cNvSpPr txBox="1">
            <a:spLocks noGrp="1"/>
          </p:cNvSpPr>
          <p:nvPr>
            <p:ph type="title"/>
          </p:nvPr>
        </p:nvSpPr>
        <p:spPr>
          <a:xfrm>
            <a:off x="971600" y="342950"/>
            <a:ext cx="7715200" cy="932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5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4040188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6" name="Google Shape;46;p56"/>
          <p:cNvSpPr txBox="1">
            <a:spLocks noGrp="1"/>
          </p:cNvSpPr>
          <p:nvPr>
            <p:ph type="body" idx="2"/>
          </p:nvPr>
        </p:nvSpPr>
        <p:spPr>
          <a:xfrm>
            <a:off x="4648201" y="1200150"/>
            <a:ext cx="4041775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marR="0" lvl="0" indent="-228600" algn="ctr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None/>
              <a:defRPr sz="20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Font typeface="Arial"/>
              <a:buNone/>
              <a:defRPr sz="18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1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7" name="Google Shape;47;p56"/>
          <p:cNvSpPr txBox="1">
            <a:spLocks noGrp="1"/>
          </p:cNvSpPr>
          <p:nvPr>
            <p:ph type="dt" idx="10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8" name="Google Shape;48;p56"/>
          <p:cNvSpPr txBox="1">
            <a:spLocks noGrp="1"/>
          </p:cNvSpPr>
          <p:nvPr>
            <p:ph type="ftr" idx="11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49" name="Google Shape;49;p56"/>
          <p:cNvSpPr txBox="1">
            <a:spLocks noGrp="1"/>
          </p:cNvSpPr>
          <p:nvPr>
            <p:ph type="sldNum" idx="12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0" name="Google Shape;50;p56"/>
          <p:cNvSpPr txBox="1">
            <a:spLocks noGrp="1"/>
          </p:cNvSpPr>
          <p:nvPr>
            <p:ph type="body" idx="3"/>
          </p:nvPr>
        </p:nvSpPr>
        <p:spPr>
          <a:xfrm>
            <a:off x="457200" y="1659636"/>
            <a:ext cx="4041648" cy="29352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51" name="Google Shape;51;p56"/>
          <p:cNvSpPr txBox="1">
            <a:spLocks noGrp="1"/>
          </p:cNvSpPr>
          <p:nvPr>
            <p:ph type="body" idx="4"/>
          </p:nvPr>
        </p:nvSpPr>
        <p:spPr>
          <a:xfrm>
            <a:off x="4672584" y="1659637"/>
            <a:ext cx="4041648" cy="2934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只有標題">
  <p:cSld name="只有標題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57"/>
          <p:cNvSpPr txBox="1">
            <a:spLocks noGrp="1"/>
          </p:cNvSpPr>
          <p:nvPr>
            <p:ph type="dt" idx="10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4" name="Google Shape;54;p57"/>
          <p:cNvSpPr txBox="1">
            <a:spLocks noGrp="1"/>
          </p:cNvSpPr>
          <p:nvPr>
            <p:ph type="ftr" idx="11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55" name="Google Shape;55;p57"/>
          <p:cNvSpPr txBox="1">
            <a:spLocks noGrp="1"/>
          </p:cNvSpPr>
          <p:nvPr>
            <p:ph type="sldNum" idx="12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>
  <p:cSld name="空白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8"/>
          <p:cNvSpPr txBox="1">
            <a:spLocks noGrp="1"/>
          </p:cNvSpPr>
          <p:nvPr>
            <p:ph type="sldNum" idx="12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  <p:sp>
        <p:nvSpPr>
          <p:cNvPr id="58" name="Google Shape;58;p58"/>
          <p:cNvSpPr/>
          <p:nvPr/>
        </p:nvSpPr>
        <p:spPr>
          <a:xfrm rot="-2700000">
            <a:off x="394975" y="870362"/>
            <a:ext cx="298732" cy="298732"/>
          </a:xfrm>
          <a:prstGeom prst="roundRect">
            <a:avLst>
              <a:gd name="adj" fmla="val 26429"/>
            </a:avLst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9" name="Google Shape;59;p58"/>
          <p:cNvSpPr/>
          <p:nvPr/>
        </p:nvSpPr>
        <p:spPr>
          <a:xfrm rot="-2700000">
            <a:off x="-214438" y="-329110"/>
            <a:ext cx="1081553" cy="1081553"/>
          </a:xfrm>
          <a:prstGeom prst="roundRect">
            <a:avLst>
              <a:gd name="adj" fmla="val 26429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0" name="Google Shape;60;p58"/>
          <p:cNvSpPr/>
          <p:nvPr/>
        </p:nvSpPr>
        <p:spPr>
          <a:xfrm rot="2700000">
            <a:off x="383829" y="494265"/>
            <a:ext cx="399569" cy="399569"/>
          </a:xfrm>
          <a:prstGeom prst="roundRect">
            <a:avLst>
              <a:gd name="adj" fmla="val 26429"/>
            </a:avLst>
          </a:prstGeom>
          <a:solidFill>
            <a:srgbClr val="31B6FD">
              <a:alpha val="6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1" name="Google Shape;61;p58"/>
          <p:cNvSpPr/>
          <p:nvPr/>
        </p:nvSpPr>
        <p:spPr>
          <a:xfrm rot="2700000">
            <a:off x="751663" y="868843"/>
            <a:ext cx="129495" cy="129495"/>
          </a:xfrm>
          <a:prstGeom prst="roundRect">
            <a:avLst>
              <a:gd name="adj" fmla="val 26429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2" name="Google Shape;62;p58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76864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內容" type="objTx">
  <p:cSld name="OBJECT_WITH_CAPTIO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59"/>
          <p:cNvSpPr txBox="1">
            <a:spLocks noGrp="1"/>
          </p:cNvSpPr>
          <p:nvPr>
            <p:ph type="title"/>
          </p:nvPr>
        </p:nvSpPr>
        <p:spPr>
          <a:xfrm>
            <a:off x="5907088" y="200025"/>
            <a:ext cx="3008313" cy="1571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9"/>
          <p:cNvSpPr txBox="1">
            <a:spLocks noGrp="1"/>
          </p:cNvSpPr>
          <p:nvPr>
            <p:ph type="body" idx="1"/>
          </p:nvPr>
        </p:nvSpPr>
        <p:spPr>
          <a:xfrm>
            <a:off x="719138" y="204788"/>
            <a:ext cx="4995863" cy="43898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Font typeface="Courier New"/>
              <a:buChar char="o"/>
              <a:defRPr sz="28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Courier New"/>
              <a:buChar char="o"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6" name="Google Shape;66;p59"/>
          <p:cNvSpPr txBox="1">
            <a:spLocks noGrp="1"/>
          </p:cNvSpPr>
          <p:nvPr>
            <p:ph type="body" idx="2"/>
          </p:nvPr>
        </p:nvSpPr>
        <p:spPr>
          <a:xfrm>
            <a:off x="5907088" y="1828801"/>
            <a:ext cx="3008313" cy="27658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ourier New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Courier New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Courier New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Courier New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67" name="Google Shape;67;p59"/>
          <p:cNvSpPr txBox="1">
            <a:spLocks noGrp="1"/>
          </p:cNvSpPr>
          <p:nvPr>
            <p:ph type="dt" idx="10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68" name="Google Shape;68;p59"/>
          <p:cNvSpPr txBox="1">
            <a:spLocks noGrp="1"/>
          </p:cNvSpPr>
          <p:nvPr>
            <p:ph type="ftr" idx="11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69" name="Google Shape;69;p59"/>
          <p:cNvSpPr txBox="1">
            <a:spLocks noGrp="1"/>
          </p:cNvSpPr>
          <p:nvPr>
            <p:ph type="sldNum" idx="12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含標題的圖片" type="picTx">
  <p:cSld name="PICTURE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60"/>
          <p:cNvSpPr txBox="1">
            <a:spLocks noGrp="1"/>
          </p:cNvSpPr>
          <p:nvPr>
            <p:ph type="title"/>
          </p:nvPr>
        </p:nvSpPr>
        <p:spPr>
          <a:xfrm>
            <a:off x="1679576" y="171450"/>
            <a:ext cx="5711824" cy="6715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0"/>
          <p:cNvSpPr>
            <a:spLocks noGrp="1"/>
          </p:cNvSpPr>
          <p:nvPr>
            <p:ph type="pic" idx="2"/>
          </p:nvPr>
        </p:nvSpPr>
        <p:spPr>
          <a:xfrm>
            <a:off x="1508126" y="857250"/>
            <a:ext cx="6054724" cy="3405783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73" name="Google Shape;73;p60"/>
          <p:cNvSpPr txBox="1">
            <a:spLocks noGrp="1"/>
          </p:cNvSpPr>
          <p:nvPr>
            <p:ph type="body" idx="1"/>
          </p:nvPr>
        </p:nvSpPr>
        <p:spPr>
          <a:xfrm>
            <a:off x="1679576" y="4357688"/>
            <a:ext cx="5711824" cy="400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Courier New"/>
              <a:buNone/>
              <a:defRPr sz="12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Font typeface="Arial"/>
              <a:buNone/>
              <a:defRPr sz="1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Courier New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Courier New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Courier New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74" name="Google Shape;74;p60"/>
          <p:cNvSpPr txBox="1">
            <a:spLocks noGrp="1"/>
          </p:cNvSpPr>
          <p:nvPr>
            <p:ph type="dt" idx="10"/>
          </p:nvPr>
        </p:nvSpPr>
        <p:spPr>
          <a:xfrm>
            <a:off x="6363348" y="4767263"/>
            <a:ext cx="2085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75" name="Google Shape;75;p60"/>
          <p:cNvSpPr txBox="1">
            <a:spLocks noGrp="1"/>
          </p:cNvSpPr>
          <p:nvPr>
            <p:ph type="ftr" idx="11"/>
          </p:nvPr>
        </p:nvSpPr>
        <p:spPr>
          <a:xfrm>
            <a:off x="659166" y="4767263"/>
            <a:ext cx="2847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76" name="Google Shape;76;p60"/>
          <p:cNvSpPr txBox="1">
            <a:spLocks noGrp="1"/>
          </p:cNvSpPr>
          <p:nvPr>
            <p:ph type="sldNum" idx="12"/>
          </p:nvPr>
        </p:nvSpPr>
        <p:spPr>
          <a:xfrm>
            <a:off x="8543279" y="4767263"/>
            <a:ext cx="561975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8999">
              <a:schemeClr val="lt1"/>
            </a:gs>
            <a:gs pos="86000">
              <a:srgbClr val="F3F3F3"/>
            </a:gs>
            <a:gs pos="100000">
              <a:srgbClr val="F3F3F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1"/>
          <p:cNvSpPr txBox="1"/>
          <p:nvPr/>
        </p:nvSpPr>
        <p:spPr>
          <a:xfrm>
            <a:off x="971600" y="339502"/>
            <a:ext cx="7715200" cy="11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endParaRPr sz="4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" name="Google Shape;11;p51"/>
          <p:cNvCxnSpPr/>
          <p:nvPr/>
        </p:nvCxnSpPr>
        <p:spPr>
          <a:xfrm>
            <a:off x="1091112" y="1059582"/>
            <a:ext cx="592916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" name="Google Shape;12;p51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  <a:defRPr sz="40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1.jp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3.png"/><Relationship Id="rId10" Type="http://schemas.openxmlformats.org/officeDocument/2006/relationships/image" Target="../media/image45.png"/><Relationship Id="rId4" Type="http://schemas.openxmlformats.org/officeDocument/2006/relationships/image" Target="../media/image2.jpg"/><Relationship Id="rId9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g"/><Relationship Id="rId5" Type="http://schemas.openxmlformats.org/officeDocument/2006/relationships/image" Target="../media/image51.jpg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liguide.csu.edu.tw/index.html" TargetMode="External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5.jpg"/><Relationship Id="rId4" Type="http://schemas.openxmlformats.org/officeDocument/2006/relationships/image" Target="../media/image5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7" Type="http://schemas.openxmlformats.org/officeDocument/2006/relationships/image" Target="../media/image7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jpg"/><Relationship Id="rId5" Type="http://schemas.openxmlformats.org/officeDocument/2006/relationships/image" Target="../media/image74.jpg"/><Relationship Id="rId4" Type="http://schemas.openxmlformats.org/officeDocument/2006/relationships/image" Target="../media/image73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jp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3" Type="http://schemas.openxmlformats.org/officeDocument/2006/relationships/hyperlink" Target="https://votebook.csu.edu.tw/VoteBook/login.aspx" TargetMode="External"/><Relationship Id="rId7" Type="http://schemas.openxmlformats.org/officeDocument/2006/relationships/image" Target="../media/image8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5" Type="http://schemas.openxmlformats.org/officeDocument/2006/relationships/image" Target="../media/image86.jpg"/><Relationship Id="rId10" Type="http://schemas.openxmlformats.org/officeDocument/2006/relationships/image" Target="../media/image91.png"/><Relationship Id="rId4" Type="http://schemas.openxmlformats.org/officeDocument/2006/relationships/hyperlink" Target="http://li.csu.edu.tw/wSite/ct?xItem=17594&amp;ctNode=7979&amp;mp=1&amp;idPath=7889_7896_7979" TargetMode="External"/><Relationship Id="rId9" Type="http://schemas.openxmlformats.org/officeDocument/2006/relationships/image" Target="../media/image9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jpg"/><Relationship Id="rId5" Type="http://schemas.openxmlformats.org/officeDocument/2006/relationships/image" Target="../media/image94.jpg"/><Relationship Id="rId4" Type="http://schemas.openxmlformats.org/officeDocument/2006/relationships/image" Target="../media/image93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Relationship Id="rId9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hyperlink" Target="https://www.youtube.com/watch?v=ZYpWBcFfQ94" TargetMode="External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5" Type="http://schemas.openxmlformats.org/officeDocument/2006/relationships/hyperlink" Target="https://li.csu.edu.tw/wSite/ct?xItem=284496&amp;ctNode=8140&amp;mp=11111&amp;idPath=7889_7896_8140" TargetMode="External"/><Relationship Id="rId4" Type="http://schemas.openxmlformats.org/officeDocument/2006/relationships/image" Target="../media/image10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9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1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jp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3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5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9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"/>
          <p:cNvSpPr/>
          <p:nvPr/>
        </p:nvSpPr>
        <p:spPr>
          <a:xfrm>
            <a:off x="5004048" y="304368"/>
            <a:ext cx="4032448" cy="5184575"/>
          </a:xfrm>
          <a:prstGeom prst="rect">
            <a:avLst/>
          </a:prstGeom>
          <a:gradFill>
            <a:gsLst>
              <a:gs pos="0">
                <a:srgbClr val="FFFFFF">
                  <a:alpha val="28627"/>
                </a:srgbClr>
              </a:gs>
              <a:gs pos="61000">
                <a:srgbClr val="FFFFFF">
                  <a:alpha val="16862"/>
                </a:srgbClr>
              </a:gs>
              <a:gs pos="95000">
                <a:srgbClr val="DAEFFF"/>
              </a:gs>
              <a:gs pos="100000">
                <a:srgbClr val="DAEFFF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5" name="Google Shape;95;p1"/>
          <p:cNvSpPr/>
          <p:nvPr/>
        </p:nvSpPr>
        <p:spPr>
          <a:xfrm rot="2700000">
            <a:off x="-843734" y="-735578"/>
            <a:ext cx="6185264" cy="6185263"/>
          </a:xfrm>
          <a:prstGeom prst="roundRect">
            <a:avLst>
              <a:gd name="adj" fmla="val 26429"/>
            </a:avLst>
          </a:prstGeom>
          <a:solidFill>
            <a:srgbClr val="0B87D5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6" name="Google Shape;96;p1"/>
          <p:cNvSpPr/>
          <p:nvPr/>
        </p:nvSpPr>
        <p:spPr>
          <a:xfrm rot="-2024038">
            <a:off x="-78630" y="-245667"/>
            <a:ext cx="5429130" cy="5139909"/>
          </a:xfrm>
          <a:prstGeom prst="roundRect">
            <a:avLst>
              <a:gd name="adj" fmla="val 26429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97" name="Google Shape;97;p1"/>
          <p:cNvSpPr txBox="1"/>
          <p:nvPr/>
        </p:nvSpPr>
        <p:spPr>
          <a:xfrm>
            <a:off x="5216344" y="515607"/>
            <a:ext cx="3532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>
                <a:solidFill>
                  <a:srgbClr val="2C82F4"/>
                </a:solidFill>
              </a:rPr>
              <a:t>圖書館</a:t>
            </a:r>
            <a:r>
              <a:rPr lang="zh-TW" sz="3600" b="1" i="0" u="none" strike="noStrike" cap="none">
                <a:solidFill>
                  <a:srgbClr val="2C82F4"/>
                </a:solidFill>
              </a:rPr>
              <a:t>的</a:t>
            </a:r>
            <a:endParaRPr sz="3600" b="1" i="0" u="none" strike="noStrike" cap="none">
              <a:solidFill>
                <a:srgbClr val="2C82F4"/>
              </a:solidFill>
            </a:endParaRPr>
          </a:p>
          <a:p>
            <a:pPr marL="0" marR="0" lvl="0" indent="0" algn="r" rtl="0">
              <a:lnSpc>
                <a:spcPct val="1041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 i="0" u="none" strike="noStrike" cap="none">
                <a:solidFill>
                  <a:srgbClr val="2C82F4"/>
                </a:solidFill>
              </a:rPr>
              <a:t>經營與管理</a:t>
            </a:r>
            <a:endParaRPr b="1"/>
          </a:p>
          <a:p>
            <a:pPr marL="0" marR="0" lvl="0" indent="0" algn="r" rtl="0">
              <a:lnSpc>
                <a:spcPct val="14285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 b="1" i="0" u="none" strike="noStrike" cap="none">
                <a:solidFill>
                  <a:srgbClr val="E28700"/>
                </a:solidFill>
              </a:rPr>
              <a:t>實務經驗分享</a:t>
            </a:r>
            <a:endParaRPr b="1"/>
          </a:p>
        </p:txBody>
      </p:sp>
      <p:sp>
        <p:nvSpPr>
          <p:cNvPr id="98" name="Google Shape;98;p1"/>
          <p:cNvSpPr txBox="1"/>
          <p:nvPr/>
        </p:nvSpPr>
        <p:spPr>
          <a:xfrm>
            <a:off x="5973140" y="2725891"/>
            <a:ext cx="2775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正修科技大學圖書資訊處</a:t>
            </a:r>
            <a:endParaRPr sz="1800" b="0" i="0" u="none" strike="noStrike" cap="non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0" i="0" u="none" strike="noStrike" cap="non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處長 施文玲</a:t>
            </a:r>
            <a:endParaRPr/>
          </a:p>
        </p:txBody>
      </p:sp>
      <p:sp>
        <p:nvSpPr>
          <p:cNvPr id="99" name="Google Shape;99;p1"/>
          <p:cNvSpPr txBox="1"/>
          <p:nvPr/>
        </p:nvSpPr>
        <p:spPr>
          <a:xfrm>
            <a:off x="6735292" y="4496019"/>
            <a:ext cx="2016224" cy="2462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2023.04.2</a:t>
            </a:r>
            <a:r>
              <a:rPr lang="zh-TW" sz="1000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7</a:t>
            </a:r>
            <a:endParaRPr/>
          </a:p>
        </p:txBody>
      </p:sp>
      <p:sp>
        <p:nvSpPr>
          <p:cNvPr id="100" name="Google Shape;100;p1"/>
          <p:cNvSpPr txBox="1"/>
          <p:nvPr/>
        </p:nvSpPr>
        <p:spPr>
          <a:xfrm>
            <a:off x="6469339" y="3797627"/>
            <a:ext cx="230425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112年度</a:t>
            </a:r>
            <a:endParaRPr sz="1200" b="0" i="0" u="none" strike="noStrike" cap="none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 cap="none">
                <a:solidFill>
                  <a:srgbClr val="2861A9"/>
                </a:solidFill>
                <a:latin typeface="Arial"/>
                <a:ea typeface="Arial"/>
                <a:cs typeface="Arial"/>
                <a:sym typeface="Arial"/>
              </a:rPr>
              <a:t>全國大專校院圖書館</a:t>
            </a:r>
            <a:endParaRPr sz="1200" b="0" i="0" u="none" strike="noStrike" cap="none">
              <a:solidFill>
                <a:srgbClr val="2861A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0" i="0" u="none" strike="noStrike" cap="none">
                <a:solidFill>
                  <a:srgbClr val="2861A9"/>
                </a:solidFill>
                <a:latin typeface="Arial"/>
                <a:ea typeface="Arial"/>
                <a:cs typeface="Arial"/>
                <a:sym typeface="Arial"/>
              </a:rPr>
              <a:t>館長聯席會議</a:t>
            </a:r>
            <a:endParaRPr/>
          </a:p>
        </p:txBody>
      </p:sp>
      <p:cxnSp>
        <p:nvCxnSpPr>
          <p:cNvPr id="101" name="Google Shape;101;p1"/>
          <p:cNvCxnSpPr/>
          <p:nvPr/>
        </p:nvCxnSpPr>
        <p:spPr>
          <a:xfrm>
            <a:off x="5927787" y="4495009"/>
            <a:ext cx="2734584" cy="0"/>
          </a:xfrm>
          <a:prstGeom prst="straightConnector1">
            <a:avLst/>
          </a:prstGeom>
          <a:noFill/>
          <a:ln w="9525" cap="flat" cmpd="sng">
            <a:solidFill>
              <a:srgbClr val="F3BC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02" name="Google Shape;102;p1"/>
          <p:cNvCxnSpPr/>
          <p:nvPr/>
        </p:nvCxnSpPr>
        <p:spPr>
          <a:xfrm>
            <a:off x="5004048" y="2580134"/>
            <a:ext cx="3630900" cy="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dot"/>
            <a:round/>
            <a:headEnd type="none" w="sm" len="sm"/>
            <a:tailEnd type="none" w="sm" len="sm"/>
          </a:ln>
        </p:spPr>
      </p:cxnSp>
      <p:grpSp>
        <p:nvGrpSpPr>
          <p:cNvPr id="103" name="Google Shape;103;p1"/>
          <p:cNvGrpSpPr/>
          <p:nvPr/>
        </p:nvGrpSpPr>
        <p:grpSpPr>
          <a:xfrm>
            <a:off x="5170999" y="607784"/>
            <a:ext cx="1125001" cy="379790"/>
            <a:chOff x="370405" y="4464495"/>
            <a:chExt cx="1125001" cy="379790"/>
          </a:xfrm>
        </p:grpSpPr>
        <p:pic>
          <p:nvPicPr>
            <p:cNvPr id="104" name="Google Shape;104;p1" descr="D:\美工工作\0檔案資料庫\海報\Lib_CIS\CSUlogo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70405" y="4464495"/>
              <a:ext cx="672113" cy="3332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5" name="Google Shape;105;p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15616" y="4464495"/>
              <a:ext cx="379790" cy="379790"/>
            </a:xfrm>
            <a:prstGeom prst="rect">
              <a:avLst/>
            </a:prstGeom>
            <a:noFill/>
            <a:ln>
              <a:noFill/>
            </a:ln>
          </p:spPr>
        </p:pic>
      </p:grpSp>
      <p:cxnSp>
        <p:nvCxnSpPr>
          <p:cNvPr id="106" name="Google Shape;106;p1"/>
          <p:cNvCxnSpPr/>
          <p:nvPr/>
        </p:nvCxnSpPr>
        <p:spPr>
          <a:xfrm>
            <a:off x="5927787" y="3707909"/>
            <a:ext cx="2734584" cy="0"/>
          </a:xfrm>
          <a:prstGeom prst="straightConnector1">
            <a:avLst/>
          </a:prstGeom>
          <a:noFill/>
          <a:ln w="9525" cap="flat" cmpd="sng">
            <a:solidFill>
              <a:srgbClr val="F3BC3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72">
        <p:cut/>
      </p:transition>
    </mc:Choice>
    <mc:Fallback>
      <p:transition spd="slow" advTm="1472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 txBox="1">
            <a:spLocks noGrp="1"/>
          </p:cNvSpPr>
          <p:nvPr>
            <p:ph type="body" idx="1"/>
          </p:nvPr>
        </p:nvSpPr>
        <p:spPr>
          <a:xfrm>
            <a:off x="979975" y="1508400"/>
            <a:ext cx="4523400" cy="33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778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lang="zh-TW" sz="24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目標值(績效標準)的訂定:</a:t>
            </a:r>
            <a:endParaRPr/>
          </a:p>
          <a:p>
            <a:pPr marL="444500" lvl="0" indent="-266700" algn="l" rtl="0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entury Gothic"/>
              <a:buAutoNum type="arabicParenR"/>
            </a:pPr>
            <a:r>
              <a:rPr lang="zh-TW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處目標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：</a:t>
            </a:r>
            <a:r>
              <a:rPr lang="zh-TW"/>
              <a:t>每組完成3-5個計畫。與各組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討論規劃</a:t>
            </a:r>
            <a:r>
              <a:rPr lang="zh-TW"/>
              <a:t>出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三組目標，於每年</a:t>
            </a:r>
            <a:r>
              <a:rPr lang="zh-TW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校務發展計畫書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訂定。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44500" lvl="0" indent="-266700" algn="l" rtl="0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entury Gothic"/>
              <a:buAutoNum type="arabicParenR"/>
            </a:pPr>
            <a:r>
              <a:rPr lang="zh-TW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組目標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：以完成處目標為依據，於</a:t>
            </a:r>
            <a:r>
              <a:rPr lang="zh-TW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圖書資訊會議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訂出各組學年度工作目標及計畫</a:t>
            </a:r>
            <a:r>
              <a:rPr lang="zh-TW"/>
              <a:t>執行內容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。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44500" lvl="0" indent="-266700" algn="l" rtl="0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entury Gothic"/>
              <a:buAutoNum type="arabicParenR"/>
            </a:pPr>
            <a:r>
              <a:rPr lang="zh-TW" b="1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個人目標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：以完成組目標為依據，於</a:t>
            </a:r>
            <a:r>
              <a:rPr lang="zh-TW">
                <a:solidFill>
                  <a:srgbClr val="C00000"/>
                </a:solidFill>
              </a:rPr>
              <a:t>期初</a:t>
            </a:r>
            <a:r>
              <a:rPr lang="zh-TW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處務會議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訂出個人學年度工作目標及計畫</a:t>
            </a:r>
            <a:r>
              <a:rPr lang="zh-TW"/>
              <a:t>執行內容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。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0" name="Google Shape;300;p20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目標管理</a:t>
            </a:r>
            <a:r>
              <a:rPr lang="zh-TW" sz="2400"/>
              <a:t>(Management by objectives, </a:t>
            </a:r>
            <a:r>
              <a:rPr lang="zh-TW" sz="2400" b="1"/>
              <a:t>MBO)</a:t>
            </a:r>
            <a:endParaRPr sz="2400"/>
          </a:p>
        </p:txBody>
      </p:sp>
      <p:sp>
        <p:nvSpPr>
          <p:cNvPr id="301" name="Google Shape;301;p20"/>
          <p:cNvSpPr txBox="1"/>
          <p:nvPr/>
        </p:nvSpPr>
        <p:spPr>
          <a:xfrm>
            <a:off x="5580112" y="1563638"/>
            <a:ext cx="2736304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+校務發展計畫書</a:t>
            </a:r>
            <a:endParaRPr sz="180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+圖資會議工作報告</a:t>
            </a:r>
            <a:endParaRPr sz="180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+</a:t>
            </a:r>
            <a:endParaRPr sz="1800">
              <a:solidFill>
                <a:srgbClr val="BFBFB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02" name="Google Shape;30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5772" y="1201350"/>
            <a:ext cx="2244225" cy="3530399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57163" dist="76200" dir="4380000" algn="bl" rotWithShape="0">
              <a:srgbClr val="C9DAF8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">
        <p:cut/>
      </p:transition>
    </mc:Choice>
    <mc:Fallback>
      <p:transition spd="slow" advTm="17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7808" y="3795886"/>
            <a:ext cx="2534632" cy="1011172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21"/>
          <p:cNvSpPr txBox="1">
            <a:spLocks noGrp="1"/>
          </p:cNvSpPr>
          <p:nvPr>
            <p:ph type="body" idx="1"/>
          </p:nvPr>
        </p:nvSpPr>
        <p:spPr>
          <a:xfrm>
            <a:off x="1068750" y="1351800"/>
            <a:ext cx="7535100" cy="31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6213" lvl="0" indent="-176213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zh-TW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配套措施：</a:t>
            </a:r>
            <a:endParaRPr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60000" lvl="0" indent="-114300" algn="l" rtl="0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entury Gothic"/>
              <a:buAutoNum type="arabicParenR"/>
            </a:pPr>
            <a:r>
              <a:rPr lang="zh-TW" sz="1800">
                <a:solidFill>
                  <a:srgbClr val="C00000"/>
                </a:solidFill>
              </a:rPr>
              <a:t>計畫撰寫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：</a:t>
            </a:r>
            <a:r>
              <a:rPr lang="zh-TW" sz="1800"/>
              <a:t>將</a:t>
            </a:r>
            <a:r>
              <a:rPr lang="zh-TW" sz="1800">
                <a:solidFill>
                  <a:schemeClr val="dk1"/>
                </a:solidFill>
              </a:rPr>
              <a:t>知識外顯化</a:t>
            </a:r>
            <a:r>
              <a:rPr lang="zh-TW" sz="1800"/>
              <a:t>，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事前寫成計畫書或工作項目/時程表， 事後撰寫成果報告或製作影片。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60000" lvl="0" indent="-114300" algn="l" rtl="0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1800"/>
              <a:buFont typeface="Century Gothic"/>
              <a:buAutoNum type="arabicParenR"/>
            </a:pPr>
            <a:r>
              <a:rPr lang="zh-TW" sz="18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進度掌控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： </a:t>
            </a:r>
            <a:r>
              <a:rPr lang="zh-TW" sz="1800"/>
              <a:t>小組會議、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Google行事曆記載、重要指標統計。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60000" lvl="0" indent="-127000" algn="l" rtl="0">
              <a:spcBef>
                <a:spcPts val="40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Century Gothic"/>
              <a:buAutoNum type="arabicParenR"/>
            </a:pPr>
            <a:r>
              <a:rPr lang="zh-TW" sz="18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獎勵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：處務會議表揚、獎金獎品、記功嘉獎、爭取加給、晉升職務。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6213" lvl="0" indent="-176213" algn="l" rtl="0"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zh-TW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效益：</a:t>
            </a:r>
            <a:endParaRPr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0000" lvl="1" indent="-204299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entury Gothic"/>
              <a:buAutoNum type="arabicParenR"/>
            </a:pPr>
            <a:r>
              <a:rPr lang="zh-TW"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成員能清楚明確認知本學年應完成的目標及工作事項。</a:t>
            </a:r>
            <a:endParaRPr sz="18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0000" lvl="1" indent="-204299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entury Gothic"/>
              <a:buAutoNum type="arabicParenR"/>
            </a:pPr>
            <a:r>
              <a:rPr lang="zh-TW"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每個個人完成目標，組目標即可完成</a:t>
            </a:r>
            <a:r>
              <a:rPr lang="zh-TW">
                <a:solidFill>
                  <a:srgbClr val="2861A9"/>
                </a:solidFill>
              </a:rPr>
              <a:t>。</a:t>
            </a:r>
            <a:endParaRPr sz="18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0000" lvl="1" indent="-89999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zh-TW" sz="18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組目標完成，處目標即可完成。</a:t>
            </a:r>
            <a:endParaRPr sz="18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00050" lvl="1" indent="0" algn="l" rtl="0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endParaRPr sz="18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00050" lvl="1" indent="0" algn="l" rtl="0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</a:pPr>
            <a:endParaRPr sz="18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742950" lvl="1" indent="-2413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entury Gothic"/>
              <a:buNone/>
            </a:pPr>
            <a:endParaRPr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7200" lvl="0" indent="-3302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entury Gothic"/>
              <a:buNone/>
            </a:pPr>
            <a:endParaRPr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57250" lvl="1" indent="-3556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entury Gothic"/>
              <a:buNone/>
            </a:pPr>
            <a:endParaRPr>
              <a:solidFill>
                <a:srgbClr val="0070C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7800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9" name="Google Shape;309;p21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992888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17780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目標管理</a:t>
            </a:r>
            <a:r>
              <a:rPr lang="zh-TW" sz="2700"/>
              <a:t>(Management by objectives, </a:t>
            </a:r>
            <a:r>
              <a:rPr lang="zh-TW" sz="2700" b="1"/>
              <a:t>MBO)</a:t>
            </a:r>
            <a:endParaRPr sz="27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7">
        <p:cut/>
      </p:transition>
    </mc:Choice>
    <mc:Fallback>
      <p:transition spd="slow" advTm="187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>
            <a:spLocks noGrp="1"/>
          </p:cNvSpPr>
          <p:nvPr>
            <p:ph type="body" idx="1"/>
          </p:nvPr>
        </p:nvSpPr>
        <p:spPr>
          <a:xfrm>
            <a:off x="805568" y="1286790"/>
            <a:ext cx="3263796" cy="310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lvl="0" indent="-1809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b="1">
                <a:latin typeface="Century Gothic"/>
                <a:ea typeface="Century Gothic"/>
                <a:cs typeface="Century Gothic"/>
                <a:sym typeface="Century Gothic"/>
              </a:rPr>
              <a:t>定義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：</a:t>
            </a:r>
            <a:endParaRPr>
              <a:latin typeface="PMingLiU"/>
              <a:ea typeface="PMingLiU"/>
              <a:cs typeface="PMingLiU"/>
              <a:sym typeface="PMingLiU"/>
            </a:endParaRPr>
          </a:p>
          <a:p>
            <a:pPr marL="177800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將組織</a:t>
            </a:r>
            <a:r>
              <a:rPr lang="zh-TW"/>
              <a:t>團體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或個人的知識視為</a:t>
            </a:r>
            <a:r>
              <a:rPr lang="zh-TW"/>
              <a:t>組織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資產進行管理，以增進</a:t>
            </a:r>
            <a:r>
              <a:rPr lang="zh-TW"/>
              <a:t>知識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價值的活動。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b="1">
                <a:latin typeface="Century Gothic"/>
                <a:ea typeface="Century Gothic"/>
                <a:cs typeface="Century Gothic"/>
                <a:sym typeface="Century Gothic"/>
              </a:rPr>
              <a:t>導入模式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：</a:t>
            </a:r>
            <a:endParaRPr>
              <a:latin typeface="PMingLiU"/>
              <a:ea typeface="PMingLiU"/>
              <a:cs typeface="PMingLiU"/>
              <a:sym typeface="PMingLiU"/>
            </a:endParaRPr>
          </a:p>
          <a:p>
            <a:pPr marL="177800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1)KM 團隊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7800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2)KM系統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7800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3)KM社群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7800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4)KM流程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1463" lvl="0" indent="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entury Gothic"/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16" name="Google Shape;316;p22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知識管理</a:t>
            </a:r>
            <a:r>
              <a:rPr lang="zh-TW" sz="2700"/>
              <a:t>(Knowledge management, KM)</a:t>
            </a:r>
            <a:endParaRPr sz="2700"/>
          </a:p>
        </p:txBody>
      </p:sp>
      <p:sp>
        <p:nvSpPr>
          <p:cNvPr id="317" name="Google Shape;317;p22"/>
          <p:cNvSpPr/>
          <p:nvPr/>
        </p:nvSpPr>
        <p:spPr>
          <a:xfrm>
            <a:off x="152400" y="152400"/>
            <a:ext cx="91440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grpSp>
        <p:nvGrpSpPr>
          <p:cNvPr id="318" name="Google Shape;318;p22"/>
          <p:cNvGrpSpPr/>
          <p:nvPr/>
        </p:nvGrpSpPr>
        <p:grpSpPr>
          <a:xfrm>
            <a:off x="3707905" y="1491629"/>
            <a:ext cx="4824536" cy="2917825"/>
            <a:chOff x="2362" y="8135"/>
            <a:chExt cx="7200" cy="4061"/>
          </a:xfrm>
        </p:grpSpPr>
        <p:sp>
          <p:nvSpPr>
            <p:cNvPr id="319" name="Google Shape;319;p22"/>
            <p:cNvSpPr/>
            <p:nvPr/>
          </p:nvSpPr>
          <p:spPr>
            <a:xfrm>
              <a:off x="2362" y="8135"/>
              <a:ext cx="7200" cy="40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2"/>
            <p:cNvSpPr txBox="1"/>
            <p:nvPr/>
          </p:nvSpPr>
          <p:spPr>
            <a:xfrm>
              <a:off x="3441" y="10802"/>
              <a:ext cx="1253" cy="448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CC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流動與移轉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2"/>
            <p:cNvSpPr/>
            <p:nvPr/>
          </p:nvSpPr>
          <p:spPr>
            <a:xfrm>
              <a:off x="4942" y="8199"/>
              <a:ext cx="2013" cy="559"/>
            </a:xfrm>
            <a:prstGeom prst="rect">
              <a:avLst/>
            </a:prstGeom>
            <a:gradFill>
              <a:gsLst>
                <a:gs pos="0">
                  <a:srgbClr val="FFFF99"/>
                </a:gs>
                <a:gs pos="50000">
                  <a:srgbClr val="FFFFFF"/>
                </a:gs>
                <a:gs pos="100000">
                  <a:srgbClr val="FFFF99"/>
                </a:gs>
              </a:gsLst>
              <a:lin ang="2700000" scaled="0"/>
            </a:gra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63500" dir="3187806" algn="ctr" rotWithShape="0">
                <a:srgbClr val="80808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2"/>
            <p:cNvSpPr/>
            <p:nvPr/>
          </p:nvSpPr>
          <p:spPr>
            <a:xfrm>
              <a:off x="7527" y="9084"/>
              <a:ext cx="1974" cy="1600"/>
            </a:xfrm>
            <a:prstGeom prst="rect">
              <a:avLst/>
            </a:prstGeom>
            <a:gradFill>
              <a:gsLst>
                <a:gs pos="0">
                  <a:srgbClr val="FFFF99"/>
                </a:gs>
                <a:gs pos="50000">
                  <a:srgbClr val="FFFFFF"/>
                </a:gs>
                <a:gs pos="100000">
                  <a:srgbClr val="FFFF99"/>
                </a:gs>
              </a:gsLst>
              <a:lin ang="2700000" scaled="0"/>
            </a:gra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63500" dir="3187806" algn="ctr" rotWithShape="0">
                <a:srgbClr val="80808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2"/>
            <p:cNvSpPr/>
            <p:nvPr/>
          </p:nvSpPr>
          <p:spPr>
            <a:xfrm>
              <a:off x="2488" y="9555"/>
              <a:ext cx="1756" cy="593"/>
            </a:xfrm>
            <a:prstGeom prst="rect">
              <a:avLst/>
            </a:prstGeom>
            <a:gradFill>
              <a:gsLst>
                <a:gs pos="0">
                  <a:srgbClr val="FFFF99"/>
                </a:gs>
                <a:gs pos="50000">
                  <a:srgbClr val="FFFFFF"/>
                </a:gs>
                <a:gs pos="100000">
                  <a:srgbClr val="FFFF99"/>
                </a:gs>
              </a:gsLst>
              <a:lin ang="2700000" scaled="0"/>
            </a:gra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63500" dir="3187806" algn="ctr" rotWithShape="0">
                <a:srgbClr val="80808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2"/>
            <p:cNvSpPr/>
            <p:nvPr/>
          </p:nvSpPr>
          <p:spPr>
            <a:xfrm>
              <a:off x="4986" y="9084"/>
              <a:ext cx="2013" cy="1600"/>
            </a:xfrm>
            <a:prstGeom prst="rect">
              <a:avLst/>
            </a:prstGeom>
            <a:gradFill>
              <a:gsLst>
                <a:gs pos="0">
                  <a:srgbClr val="FFFF99"/>
                </a:gs>
                <a:gs pos="50000">
                  <a:srgbClr val="FFFFFF"/>
                </a:gs>
                <a:gs pos="100000">
                  <a:srgbClr val="FFFF99"/>
                </a:gs>
              </a:gsLst>
              <a:lin ang="2700000" scaled="0"/>
            </a:gra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63500" dir="3187806" algn="ctr" rotWithShape="0">
                <a:srgbClr val="80808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2"/>
            <p:cNvSpPr/>
            <p:nvPr/>
          </p:nvSpPr>
          <p:spPr>
            <a:xfrm>
              <a:off x="4961" y="11003"/>
              <a:ext cx="1994" cy="588"/>
            </a:xfrm>
            <a:prstGeom prst="rect">
              <a:avLst/>
            </a:prstGeom>
            <a:gradFill>
              <a:gsLst>
                <a:gs pos="0">
                  <a:srgbClr val="FFFF99"/>
                </a:gs>
                <a:gs pos="50000">
                  <a:srgbClr val="FFFFFF"/>
                </a:gs>
                <a:gs pos="100000">
                  <a:srgbClr val="FFFF99"/>
                </a:gs>
              </a:gsLst>
              <a:lin ang="2700000" scaled="0"/>
            </a:gradFill>
            <a:ln w="9525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dist="63500" dir="3187806" algn="ctr" rotWithShape="0">
                <a:srgbClr val="808080">
                  <a:alpha val="49803"/>
                </a:srgbClr>
              </a:outerShdw>
            </a:effectLst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6" name="Google Shape;326;p22"/>
            <p:cNvCxnSpPr/>
            <p:nvPr/>
          </p:nvCxnSpPr>
          <p:spPr>
            <a:xfrm rot="10800000">
              <a:off x="3366" y="10148"/>
              <a:ext cx="1595" cy="1149"/>
            </a:xfrm>
            <a:prstGeom prst="bentConnector2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triangle" w="med" len="med"/>
              <a:tailEnd type="none" w="med" len="med"/>
            </a:ln>
          </p:spPr>
        </p:cxnSp>
        <p:cxnSp>
          <p:nvCxnSpPr>
            <p:cNvPr id="327" name="Google Shape;327;p22"/>
            <p:cNvCxnSpPr/>
            <p:nvPr/>
          </p:nvCxnSpPr>
          <p:spPr>
            <a:xfrm rot="10800000" flipH="1">
              <a:off x="3366" y="8479"/>
              <a:ext cx="1576" cy="1076"/>
            </a:xfrm>
            <a:prstGeom prst="bentConnector3">
              <a:avLst>
                <a:gd name="adj1" fmla="val -2243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none" w="med" len="med"/>
              <a:tailEnd type="triangle" w="med" len="med"/>
            </a:ln>
          </p:spPr>
        </p:cxnSp>
        <p:cxnSp>
          <p:nvCxnSpPr>
            <p:cNvPr id="328" name="Google Shape;328;p22"/>
            <p:cNvCxnSpPr/>
            <p:nvPr/>
          </p:nvCxnSpPr>
          <p:spPr>
            <a:xfrm>
              <a:off x="5963" y="8758"/>
              <a:ext cx="1" cy="326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29" name="Google Shape;329;p22"/>
            <p:cNvCxnSpPr/>
            <p:nvPr/>
          </p:nvCxnSpPr>
          <p:spPr>
            <a:xfrm>
              <a:off x="4269" y="9872"/>
              <a:ext cx="717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0" name="Google Shape;330;p22"/>
            <p:cNvCxnSpPr/>
            <p:nvPr/>
          </p:nvCxnSpPr>
          <p:spPr>
            <a:xfrm rot="10800000" flipH="1">
              <a:off x="5942" y="10681"/>
              <a:ext cx="1" cy="318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331" name="Google Shape;331;p22"/>
            <p:cNvCxnSpPr/>
            <p:nvPr/>
          </p:nvCxnSpPr>
          <p:spPr>
            <a:xfrm rot="10800000">
              <a:off x="6999" y="9872"/>
              <a:ext cx="528" cy="1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sp>
          <p:nvSpPr>
            <p:cNvPr id="332" name="Google Shape;332;p22"/>
            <p:cNvSpPr txBox="1"/>
            <p:nvPr/>
          </p:nvSpPr>
          <p:spPr>
            <a:xfrm>
              <a:off x="2469" y="9640"/>
              <a:ext cx="1777" cy="4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KM</a:t>
              </a:r>
              <a:r>
                <a:rPr lang="zh-TW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team-work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22"/>
            <p:cNvSpPr txBox="1"/>
            <p:nvPr/>
          </p:nvSpPr>
          <p:spPr>
            <a:xfrm>
              <a:off x="7527" y="9160"/>
              <a:ext cx="1974" cy="14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KM </a:t>
              </a:r>
              <a:r>
                <a:rPr lang="zh-TW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performance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知識取得度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知識蓄積度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知識分享度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知識運用度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知識創新度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alatino Linotype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2"/>
            <p:cNvSpPr txBox="1"/>
            <p:nvPr/>
          </p:nvSpPr>
          <p:spPr>
            <a:xfrm>
              <a:off x="5048" y="8255"/>
              <a:ext cx="1790" cy="38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KM</a:t>
              </a:r>
              <a:r>
                <a:rPr lang="zh-TW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system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Palatino Linotype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2"/>
            <p:cNvSpPr txBox="1"/>
            <p:nvPr/>
          </p:nvSpPr>
          <p:spPr>
            <a:xfrm>
              <a:off x="5118" y="9160"/>
              <a:ext cx="1720" cy="142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zh-TW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KM process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知識取得    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知識蓄積    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知識分享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知識運用</a:t>
              </a:r>
              <a:endParaRPr sz="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知識創新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2"/>
            <p:cNvSpPr txBox="1"/>
            <p:nvPr/>
          </p:nvSpPr>
          <p:spPr>
            <a:xfrm>
              <a:off x="3441" y="8562"/>
              <a:ext cx="1252" cy="450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CC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流動與移轉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2"/>
            <p:cNvSpPr txBox="1"/>
            <p:nvPr/>
          </p:nvSpPr>
          <p:spPr>
            <a:xfrm>
              <a:off x="3727" y="11808"/>
              <a:ext cx="5131" cy="3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r>
                <a:rPr lang="zh-TW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組織KM導入模式 (施文玲，2011)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38" name="Google Shape;338;p22"/>
            <p:cNvCxnSpPr/>
            <p:nvPr/>
          </p:nvCxnSpPr>
          <p:spPr>
            <a:xfrm>
              <a:off x="4942" y="8479"/>
              <a:ext cx="19" cy="2818"/>
            </a:xfrm>
            <a:prstGeom prst="curvedConnector3">
              <a:avLst>
                <a:gd name="adj1" fmla="val -2285464"/>
              </a:avLst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triangle" w="med" len="med"/>
            </a:ln>
          </p:spPr>
        </p:cxnSp>
        <p:cxnSp>
          <p:nvCxnSpPr>
            <p:cNvPr id="339" name="Google Shape;339;p22"/>
            <p:cNvCxnSpPr/>
            <p:nvPr/>
          </p:nvCxnSpPr>
          <p:spPr>
            <a:xfrm>
              <a:off x="6955" y="8479"/>
              <a:ext cx="1559" cy="605"/>
            </a:xfrm>
            <a:prstGeom prst="bentConnector2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cxnSp>
          <p:nvCxnSpPr>
            <p:cNvPr id="340" name="Google Shape;340;p22"/>
            <p:cNvCxnSpPr/>
            <p:nvPr/>
          </p:nvCxnSpPr>
          <p:spPr>
            <a:xfrm rot="5400000">
              <a:off x="7428" y="10211"/>
              <a:ext cx="613" cy="1559"/>
            </a:xfrm>
            <a:prstGeom prst="bentConnector2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miter lim="800000"/>
              <a:headEnd type="triangle" w="med" len="med"/>
              <a:tailEnd type="triangle" w="med" len="med"/>
            </a:ln>
          </p:spPr>
        </p:cxnSp>
        <p:sp>
          <p:nvSpPr>
            <p:cNvPr id="341" name="Google Shape;341;p22"/>
            <p:cNvSpPr txBox="1"/>
            <p:nvPr/>
          </p:nvSpPr>
          <p:spPr>
            <a:xfrm>
              <a:off x="7163" y="8562"/>
              <a:ext cx="1253" cy="449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CC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循環與遞迴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2"/>
            <p:cNvSpPr txBox="1"/>
            <p:nvPr/>
          </p:nvSpPr>
          <p:spPr>
            <a:xfrm>
              <a:off x="7106" y="10802"/>
              <a:ext cx="1253" cy="449"/>
            </a:xfrm>
            <a:prstGeom prst="rect">
              <a:avLst/>
            </a:prstGeom>
            <a:gradFill>
              <a:gsLst>
                <a:gs pos="0">
                  <a:srgbClr val="FFFFFF"/>
                </a:gs>
                <a:gs pos="100000">
                  <a:srgbClr val="CCFFFF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循環與遞迴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2"/>
            <p:cNvSpPr txBox="1"/>
            <p:nvPr/>
          </p:nvSpPr>
          <p:spPr>
            <a:xfrm>
              <a:off x="4986" y="11125"/>
              <a:ext cx="1969" cy="363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000"/>
                <a:buFont typeface="Arial"/>
                <a:buNone/>
              </a:pPr>
              <a:r>
                <a:rPr lang="zh-TW" sz="10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KM</a:t>
              </a:r>
              <a:r>
                <a:rPr lang="zh-TW" sz="12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 community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">
        <p:cut/>
      </p:transition>
    </mc:Choice>
    <mc:Fallback>
      <p:transition spd="slow" advTm="1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3"/>
          <p:cNvSpPr txBox="1">
            <a:spLocks noGrp="1"/>
          </p:cNvSpPr>
          <p:nvPr>
            <p:ph type="body" idx="1"/>
          </p:nvPr>
        </p:nvSpPr>
        <p:spPr>
          <a:xfrm>
            <a:off x="1072532" y="1275606"/>
            <a:ext cx="6595812" cy="36724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lvl="0" indent="-1809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b="1">
                <a:latin typeface="Century Gothic"/>
                <a:ea typeface="Century Gothic"/>
                <a:cs typeface="Century Gothic"/>
                <a:sym typeface="Century Gothic"/>
              </a:rPr>
              <a:t>流程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endParaRPr/>
          </a:p>
          <a:p>
            <a:pPr marL="269999" lvl="0" indent="-101600" algn="l" rtl="0">
              <a:spcBef>
                <a:spcPts val="320"/>
              </a:spcBef>
              <a:spcAft>
                <a:spcPts val="0"/>
              </a:spcAft>
              <a:buClr>
                <a:srgbClr val="2861A9"/>
              </a:buClr>
              <a:buSzPts val="1600"/>
              <a:buFont typeface="Century Gothic"/>
              <a:buAutoNum type="arabicParenR"/>
            </a:pPr>
            <a:r>
              <a:rPr lang="zh-TW" sz="1600" b="1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知識取得: </a:t>
            </a: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進修、研習、網路、書籍、知識庫、廠商、外校做法等</a:t>
            </a:r>
            <a:r>
              <a:rPr lang="zh-TW" sz="1600">
                <a:solidFill>
                  <a:srgbClr val="2861A9"/>
                </a:solidFill>
              </a:rPr>
              <a:t>。</a:t>
            </a:r>
            <a:endParaRPr sz="1600">
              <a:solidFill>
                <a:srgbClr val="2861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1463" lvl="0" indent="-101600" algn="l" rtl="0">
              <a:spcBef>
                <a:spcPts val="320"/>
              </a:spcBef>
              <a:spcAft>
                <a:spcPts val="0"/>
              </a:spcAft>
              <a:buClr>
                <a:srgbClr val="2861A9"/>
              </a:buClr>
              <a:buSzPts val="1600"/>
              <a:buFont typeface="Century Gothic"/>
              <a:buAutoNum type="arabicParenR"/>
            </a:pPr>
            <a:r>
              <a:rPr lang="zh-TW" sz="1600" b="1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知識儲存: </a:t>
            </a: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知識文件化、建置知識庫</a:t>
            </a:r>
            <a:r>
              <a:rPr lang="zh-TW" sz="1600">
                <a:solidFill>
                  <a:srgbClr val="2861A9"/>
                </a:solidFill>
              </a:rPr>
              <a:t>。</a:t>
            </a:r>
            <a:endParaRPr sz="1600">
              <a:solidFill>
                <a:srgbClr val="2861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1463" lvl="0" indent="-101600" algn="l" rtl="0">
              <a:spcBef>
                <a:spcPts val="320"/>
              </a:spcBef>
              <a:spcAft>
                <a:spcPts val="0"/>
              </a:spcAft>
              <a:buClr>
                <a:srgbClr val="2861A9"/>
              </a:buClr>
              <a:buSzPts val="1600"/>
              <a:buFont typeface="Century Gothic"/>
              <a:buAutoNum type="arabicParenR"/>
            </a:pPr>
            <a:r>
              <a:rPr lang="zh-TW" sz="1600" b="1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知識分享: </a:t>
            </a: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群組討論、知識庫文件、</a:t>
            </a:r>
            <a:r>
              <a:rPr lang="zh-TW" sz="1600">
                <a:solidFill>
                  <a:srgbClr val="004EA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數位課程</a:t>
            </a: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、教育訓練</a:t>
            </a:r>
            <a:r>
              <a:rPr lang="zh-TW" sz="1600">
                <a:solidFill>
                  <a:srgbClr val="2861A9"/>
                </a:solidFill>
              </a:rPr>
              <a:t>。</a:t>
            </a:r>
            <a:endParaRPr sz="1600">
              <a:solidFill>
                <a:srgbClr val="2861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1463" lvl="0" indent="-101600" algn="l" rtl="0">
              <a:spcBef>
                <a:spcPts val="320"/>
              </a:spcBef>
              <a:spcAft>
                <a:spcPts val="0"/>
              </a:spcAft>
              <a:buClr>
                <a:srgbClr val="2861A9"/>
              </a:buClr>
              <a:buSzPts val="1600"/>
              <a:buFont typeface="Century Gothic"/>
              <a:buAutoNum type="arabicParenR"/>
            </a:pPr>
            <a:r>
              <a:rPr lang="zh-TW" sz="1600" b="1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知識運用: </a:t>
            </a: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鼓勵</a:t>
            </a:r>
            <a:r>
              <a:rPr lang="zh-TW" sz="1600">
                <a:solidFill>
                  <a:srgbClr val="2861A9"/>
                </a:solidFill>
              </a:rPr>
              <a:t>創新</a:t>
            </a:r>
            <a:r>
              <a:rPr lang="zh-TW" sz="1600">
                <a:solidFill>
                  <a:srgbClr val="2861A9"/>
                </a:solidFill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將新觀念、新技能、新工具用在工作上</a:t>
            </a:r>
            <a:r>
              <a:rPr lang="zh-TW" sz="1600">
                <a:solidFill>
                  <a:srgbClr val="2861A9"/>
                </a:solidFill>
              </a:rPr>
              <a:t>。</a:t>
            </a:r>
            <a:endParaRPr sz="1600">
              <a:solidFill>
                <a:srgbClr val="2861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1463" lvl="0" indent="-101600" algn="l" rtl="0">
              <a:spcBef>
                <a:spcPts val="320"/>
              </a:spcBef>
              <a:spcAft>
                <a:spcPts val="0"/>
              </a:spcAft>
              <a:buClr>
                <a:srgbClr val="2861A9"/>
              </a:buClr>
              <a:buSzPts val="1600"/>
              <a:buFont typeface="Century Gothic"/>
              <a:buAutoNum type="arabicParenR"/>
            </a:pPr>
            <a:r>
              <a:rPr lang="zh-TW" sz="1600" b="1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知識創造: </a:t>
            </a:r>
            <a:r>
              <a:rPr lang="zh-TW" sz="1600">
                <a:solidFill>
                  <a:srgbClr val="2861A9"/>
                </a:solidFill>
              </a:rPr>
              <a:t>腦力激盪、</a:t>
            </a: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集體討論</a:t>
            </a:r>
            <a:r>
              <a:rPr lang="zh-TW" sz="1600">
                <a:solidFill>
                  <a:srgbClr val="2861A9"/>
                </a:solidFill>
              </a:rPr>
              <a:t>與</a:t>
            </a: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更多的思考</a:t>
            </a:r>
            <a:r>
              <a:rPr lang="zh-TW" sz="1600">
                <a:solidFill>
                  <a:srgbClr val="2861A9"/>
                </a:solidFill>
              </a:rPr>
              <a:t>。</a:t>
            </a:r>
            <a:endParaRPr sz="1600">
              <a:solidFill>
                <a:srgbClr val="2861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b="1">
                <a:latin typeface="Century Gothic"/>
                <a:ea typeface="Century Gothic"/>
                <a:cs typeface="Century Gothic"/>
                <a:sym typeface="Century Gothic"/>
              </a:rPr>
              <a:t>成功關鍵:</a:t>
            </a: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Clr>
                <a:srgbClr val="2861A9"/>
              </a:buClr>
              <a:buSzPts val="1800"/>
              <a:buNone/>
            </a:pPr>
            <a:r>
              <a:rPr lang="zh-TW" sz="18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 </a:t>
            </a: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與組織目標結合、內隱知識外顯化、持續追蹤與績效評估</a:t>
            </a:r>
            <a:r>
              <a:rPr lang="zh-TW" sz="1600">
                <a:solidFill>
                  <a:srgbClr val="2861A9"/>
                </a:solidFill>
              </a:rPr>
              <a:t>。</a:t>
            </a:r>
            <a:endParaRPr sz="1600">
              <a:solidFill>
                <a:srgbClr val="2861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7800" lvl="0" indent="-1778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b="1">
                <a:latin typeface="Century Gothic"/>
                <a:ea typeface="Century Gothic"/>
                <a:cs typeface="Century Gothic"/>
                <a:sym typeface="Century Gothic"/>
              </a:rPr>
              <a:t>效益:</a:t>
            </a:r>
            <a:endParaRPr/>
          </a:p>
          <a:p>
            <a:pPr marL="342900" lvl="0" indent="-165100" algn="l" rtl="0">
              <a:spcBef>
                <a:spcPts val="320"/>
              </a:spcBef>
              <a:spcAft>
                <a:spcPts val="0"/>
              </a:spcAft>
              <a:buClr>
                <a:srgbClr val="2861A9"/>
              </a:buClr>
              <a:buSzPts val="1600"/>
              <a:buFont typeface="Century Gothic"/>
              <a:buAutoNum type="arabicParenR"/>
            </a:pP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組織知識可以保留</a:t>
            </a:r>
            <a:r>
              <a:rPr lang="zh-TW" sz="1600">
                <a:solidFill>
                  <a:srgbClr val="2861A9"/>
                </a:solidFill>
                <a:latin typeface="PMingLiU"/>
                <a:ea typeface="PMingLiU"/>
                <a:cs typeface="PMingLiU"/>
                <a:sym typeface="PMingLiU"/>
              </a:rPr>
              <a:t>，</a:t>
            </a: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不受人員異動影響。</a:t>
            </a:r>
            <a:endParaRPr sz="1600">
              <a:solidFill>
                <a:srgbClr val="2861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165100" algn="l" rtl="0">
              <a:spcBef>
                <a:spcPts val="320"/>
              </a:spcBef>
              <a:spcAft>
                <a:spcPts val="0"/>
              </a:spcAft>
              <a:buClr>
                <a:srgbClr val="2861A9"/>
              </a:buClr>
              <a:buSzPts val="1600"/>
              <a:buFont typeface="Century Gothic"/>
              <a:buAutoNum type="arabicParenR"/>
            </a:pP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知識可以快速移轉</a:t>
            </a:r>
            <a:r>
              <a:rPr lang="zh-TW" sz="1600">
                <a:solidFill>
                  <a:srgbClr val="2861A9"/>
                </a:solidFill>
                <a:latin typeface="DFKai-SB"/>
                <a:ea typeface="DFKai-SB"/>
                <a:cs typeface="DFKai-SB"/>
                <a:sym typeface="DFKai-SB"/>
              </a:rPr>
              <a:t>、</a:t>
            </a:r>
            <a:r>
              <a:rPr lang="zh-TW" sz="16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分享或再利用。</a:t>
            </a:r>
            <a:endParaRPr sz="1600">
              <a:solidFill>
                <a:srgbClr val="2861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286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entury Gothic"/>
              <a:buNone/>
            </a:pPr>
            <a:endParaRPr sz="1800">
              <a:solidFill>
                <a:srgbClr val="2861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7800" lvl="0" indent="-6350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endParaRPr sz="1800">
              <a:solidFill>
                <a:srgbClr val="2861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1463" lvl="0" indent="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entury Gothic"/>
              <a:buNone/>
            </a:pP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0" name="Google Shape;350;p23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知識管理</a:t>
            </a:r>
            <a:r>
              <a:rPr lang="zh-TW" sz="2700"/>
              <a:t>(Knowledge management, KM)</a:t>
            </a:r>
            <a:endParaRPr sz="270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0">
        <p:cut/>
      </p:transition>
    </mc:Choice>
    <mc:Fallback>
      <p:transition spd="slow" advTm="84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4"/>
          <p:cNvSpPr txBox="1">
            <a:spLocks noGrp="1"/>
          </p:cNvSpPr>
          <p:nvPr>
            <p:ph type="body" idx="1"/>
          </p:nvPr>
        </p:nvSpPr>
        <p:spPr>
          <a:xfrm>
            <a:off x="1091112" y="1491629"/>
            <a:ext cx="7595688" cy="310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15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6" name="Google Shape;356;p24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知識庫架構</a:t>
            </a:r>
            <a:endParaRPr/>
          </a:p>
        </p:txBody>
      </p:sp>
      <p:pic>
        <p:nvPicPr>
          <p:cNvPr id="357" name="Google Shape;357;p24"/>
          <p:cNvPicPr preferRelativeResize="0"/>
          <p:nvPr/>
        </p:nvPicPr>
        <p:blipFill rotWithShape="1">
          <a:blip r:embed="rId3">
            <a:alphaModFix/>
          </a:blip>
          <a:srcRect l="19681" t="29740" r="8613" b="20520"/>
          <a:stretch/>
        </p:blipFill>
        <p:spPr>
          <a:xfrm>
            <a:off x="899592" y="1491629"/>
            <a:ext cx="6344174" cy="2755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4"/>
          <p:cNvPicPr preferRelativeResize="0"/>
          <p:nvPr/>
        </p:nvPicPr>
        <p:blipFill rotWithShape="1">
          <a:blip r:embed="rId4">
            <a:alphaModFix/>
          </a:blip>
          <a:srcRect r="7799"/>
          <a:stretch/>
        </p:blipFill>
        <p:spPr>
          <a:xfrm>
            <a:off x="6018578" y="627534"/>
            <a:ext cx="2450375" cy="4107781"/>
          </a:xfrm>
          <a:prstGeom prst="rect">
            <a:avLst/>
          </a:prstGeom>
          <a:noFill/>
          <a:ln w="19050" cap="flat" cmpd="sng">
            <a:solidFill>
              <a:srgbClr val="FFC000"/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359" name="Google Shape;359;p24"/>
          <p:cNvSpPr/>
          <p:nvPr/>
        </p:nvSpPr>
        <p:spPr>
          <a:xfrm>
            <a:off x="2972956" y="1866538"/>
            <a:ext cx="2088232" cy="510901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9D9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360" name="Google Shape;360;p24"/>
          <p:cNvCxnSpPr/>
          <p:nvPr/>
        </p:nvCxnSpPr>
        <p:spPr>
          <a:xfrm rot="10800000" flipH="1">
            <a:off x="5061188" y="1597863"/>
            <a:ext cx="878964" cy="397823"/>
          </a:xfrm>
          <a:prstGeom prst="straightConnector1">
            <a:avLst/>
          </a:prstGeom>
          <a:noFill/>
          <a:ln w="50800" cap="flat" cmpd="sng">
            <a:solidFill>
              <a:schemeClr val="accent5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">
        <p:cut/>
      </p:transition>
    </mc:Choice>
    <mc:Fallback>
      <p:transition spd="slow" advTm="1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 txBox="1">
            <a:spLocks noGrp="1"/>
          </p:cNvSpPr>
          <p:nvPr>
            <p:ph type="body" idx="1"/>
          </p:nvPr>
        </p:nvSpPr>
        <p:spPr>
          <a:xfrm>
            <a:off x="1019104" y="1347614"/>
            <a:ext cx="7369320" cy="3312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lvl="0" indent="-179388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zh-TW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績效管理:</a:t>
            </a:r>
            <a:endParaRPr/>
          </a:p>
          <a:p>
            <a:pPr marL="179388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建立共識，明定</a:t>
            </a:r>
            <a:r>
              <a:rPr lang="zh-TW">
                <a:solidFill>
                  <a:srgbClr val="CC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績效標準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，透過</a:t>
            </a:r>
            <a:r>
              <a:rPr lang="zh-TW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績效標準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與</a:t>
            </a:r>
            <a:r>
              <a:rPr lang="zh-TW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實際績效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做比較，以改善營運，確保組織目標達成。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7800" lvl="0" indent="-177800" algn="l" rtl="0">
              <a:spcBef>
                <a:spcPts val="40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zh-TW" b="1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實際做法:</a:t>
            </a:r>
            <a:endParaRPr/>
          </a:p>
          <a:p>
            <a:pPr marL="446088" lvl="0" indent="-2667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entury Gothic"/>
              <a:buAutoNum type="arabicParenR"/>
            </a:pPr>
            <a:r>
              <a:rPr lang="zh-TW">
                <a:solidFill>
                  <a:srgbClr val="CC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訂定績效標準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：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期初處務會議訂定績效目標，每雙月統計報表分析比較。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46088" lvl="0" indent="-2667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entury Gothic"/>
              <a:buAutoNum type="arabicParenR"/>
            </a:pPr>
            <a:r>
              <a:rPr lang="zh-TW">
                <a:solidFill>
                  <a:srgbClr val="CC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掌握績效進度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： 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Google行事曆+工作會議+走動式管理</a:t>
            </a:r>
            <a:r>
              <a:rPr lang="zh-TW"/>
              <a:t>。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46088" lvl="0" indent="-2667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entury Gothic"/>
              <a:buAutoNum type="arabicParenR"/>
            </a:pPr>
            <a:r>
              <a:rPr lang="zh-TW">
                <a:solidFill>
                  <a:srgbClr val="CC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驗收績效成果</a:t>
            </a:r>
            <a:r>
              <a:rPr lang="zh-TW">
                <a:latin typeface="PMingLiU"/>
                <a:ea typeface="PMingLiU"/>
                <a:cs typeface="PMingLiU"/>
                <a:sym typeface="PMingLiU"/>
              </a:rPr>
              <a:t>：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期末處務會議</a:t>
            </a:r>
            <a:r>
              <a:rPr lang="zh-TW"/>
              <a:t>驗收這學期的績效成果。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9388" lvl="0" indent="-52387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   </a:t>
            </a:r>
            <a:endParaRPr/>
          </a:p>
          <a:p>
            <a:pPr marL="179388" lvl="0" indent="-52387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7" name="Google Shape;367;p25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績效管理</a:t>
            </a:r>
            <a:r>
              <a:rPr lang="zh-TW" sz="2400"/>
              <a:t>(</a:t>
            </a:r>
            <a:r>
              <a:rPr lang="zh-TW" sz="2700">
                <a:solidFill>
                  <a:srgbClr val="202124"/>
                </a:solidFill>
                <a:latin typeface="Arimo"/>
                <a:ea typeface="Arimo"/>
                <a:cs typeface="Arimo"/>
                <a:sym typeface="Arimo"/>
              </a:rPr>
              <a:t>performance management)</a:t>
            </a:r>
            <a:r>
              <a:rPr lang="zh-TW" sz="2700">
                <a:solidFill>
                  <a:schemeClr val="dk1"/>
                </a:solidFill>
              </a:rPr>
              <a:t> </a:t>
            </a:r>
            <a:endParaRPr/>
          </a:p>
        </p:txBody>
      </p:sp>
      <p:sp>
        <p:nvSpPr>
          <p:cNvPr id="368" name="Google Shape;368;p25"/>
          <p:cNvSpPr/>
          <p:nvPr/>
        </p:nvSpPr>
        <p:spPr>
          <a:xfrm>
            <a:off x="0" y="99715"/>
            <a:ext cx="65" cy="257769"/>
          </a:xfrm>
          <a:prstGeom prst="rect">
            <a:avLst/>
          </a:prstGeom>
          <a:solidFill>
            <a:srgbClr val="F8F9FA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13">
        <p:cut/>
      </p:transition>
    </mc:Choice>
    <mc:Fallback>
      <p:transition spd="slow" advTm="913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Google Shape;373;p26" descr="D:\美工工作\shutterstock圖庫下載\商業\績效\shutterstock_1238043868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12550" y="0"/>
            <a:ext cx="4907651" cy="20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26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績效指標</a:t>
            </a:r>
            <a:endParaRPr/>
          </a:p>
        </p:txBody>
      </p:sp>
      <p:sp>
        <p:nvSpPr>
          <p:cNvPr id="375" name="Google Shape;375;p26"/>
          <p:cNvSpPr txBox="1">
            <a:spLocks noGrp="1"/>
          </p:cNvSpPr>
          <p:nvPr>
            <p:ph type="body" idx="1"/>
          </p:nvPr>
        </p:nvSpPr>
        <p:spPr>
          <a:xfrm>
            <a:off x="1107562" y="1491629"/>
            <a:ext cx="7595700" cy="31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65113" lvl="0" indent="-26511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zh-TW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進館人次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65113" lvl="0" indent="-2651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zh-TW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紙本書借閱人次、次數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65113" lvl="0" indent="-2651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zh-TW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電子資源使用次數(含電子書、電子雜誌、資料庫等)</a:t>
            </a:r>
            <a:endParaRPr/>
          </a:p>
          <a:p>
            <a:pPr marL="265113" lvl="0" indent="-2651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zh-TW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基礎資料庫教育訓練(含場次數、人數、小時)</a:t>
            </a:r>
            <a:endParaRPr/>
          </a:p>
          <a:p>
            <a:pPr marL="265113" lvl="0" indent="-2651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zh-TW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進階資料庫教育訓練(含場次數、人數、小時)</a:t>
            </a:r>
            <a:endParaRPr/>
          </a:p>
          <a:p>
            <a:pPr marL="265113" lvl="0" indent="-2651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zh-TW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電子書教育訓練(含場次數、人數、小時)</a:t>
            </a:r>
            <a:endParaRPr/>
          </a:p>
          <a:p>
            <a:pPr marL="265113" lvl="0" indent="-26511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AutoNum type="arabicPeriod"/>
            </a:pPr>
            <a:r>
              <a:rPr lang="zh-TW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藝文月系列活動(各活動之場次數與人數)</a:t>
            </a:r>
            <a:endParaRPr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">
        <p:cut/>
      </p:transition>
    </mc:Choice>
    <mc:Fallback>
      <p:transition spd="slow" advTm="1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27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績效指標的管理工具-Power BI </a:t>
            </a:r>
            <a:endParaRPr/>
          </a:p>
        </p:txBody>
      </p:sp>
      <p:sp>
        <p:nvSpPr>
          <p:cNvPr id="381" name="Google Shape;381;p27"/>
          <p:cNvSpPr txBox="1"/>
          <p:nvPr/>
        </p:nvSpPr>
        <p:spPr>
          <a:xfrm>
            <a:off x="971600" y="1330475"/>
            <a:ext cx="5236500" cy="36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dk1"/>
                </a:solidFill>
              </a:rPr>
              <a:t>優點</a:t>
            </a:r>
            <a:r>
              <a:rPr lang="zh-TW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dirty="0"/>
          </a:p>
          <a:p>
            <a:pPr marL="179388" marR="0" lvl="0" indent="-20478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zh-TW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館員使用excel輸入資料後，即可將資料導入、製圖；資料更新</a:t>
            </a:r>
            <a:r>
              <a:rPr lang="zh-TW" sz="2000" dirty="0">
                <a:solidFill>
                  <a:schemeClr val="dk1"/>
                </a:solidFill>
              </a:rPr>
              <a:t>時</a:t>
            </a:r>
            <a:r>
              <a:rPr lang="zh-TW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會自動更新統計圖</a:t>
            </a:r>
            <a:r>
              <a:rPr lang="zh-TW" sz="20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。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388" marR="0" lvl="0" indent="-20478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zh-TW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發佈後即可快速分享統計圖</a:t>
            </a:r>
            <a:r>
              <a:rPr lang="zh-TW" sz="20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。</a:t>
            </a:r>
            <a:endParaRPr sz="20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79387" marR="0" lvl="0" indent="-20478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zh-TW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介面簡潔，可適配手機</a:t>
            </a:r>
            <a:r>
              <a:rPr lang="zh-TW" sz="20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。</a:t>
            </a:r>
            <a:endParaRPr sz="20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zh-TW" sz="2000" b="1" dirty="0">
                <a:solidFill>
                  <a:schemeClr val="dk1"/>
                </a:solidFill>
              </a:rPr>
              <a:t>缺點</a:t>
            </a:r>
            <a:r>
              <a:rPr lang="zh-TW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 sz="2000" dirty="0"/>
          </a:p>
          <a:p>
            <a:pPr marL="179388" marR="0" lvl="0" indent="-20478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zh-TW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需有基本excel概念(如資料與數值的差異、欄與列的意義等)</a:t>
            </a:r>
            <a:r>
              <a:rPr lang="zh-TW" sz="20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。</a:t>
            </a:r>
            <a:endParaRPr sz="2000" dirty="0"/>
          </a:p>
          <a:p>
            <a:pPr marL="179388" marR="0" lvl="0" indent="-20478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AutoNum type="arabicPeriod"/>
            </a:pPr>
            <a:r>
              <a:rPr lang="zh-TW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共同編輯功能需付費</a:t>
            </a:r>
            <a:r>
              <a:rPr lang="zh-TW" sz="20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。</a:t>
            </a:r>
            <a:endParaRPr sz="2000" dirty="0"/>
          </a:p>
        </p:txBody>
      </p:sp>
      <p:pic>
        <p:nvPicPr>
          <p:cNvPr id="382" name="Google Shape;382;p27" descr="「power bi」的圖片搜尋結果"/>
          <p:cNvPicPr preferRelativeResize="0"/>
          <p:nvPr/>
        </p:nvPicPr>
        <p:blipFill rotWithShape="1">
          <a:blip r:embed="rId3">
            <a:alphaModFix/>
          </a:blip>
          <a:srcRect r="15642" b="4325"/>
          <a:stretch/>
        </p:blipFill>
        <p:spPr>
          <a:xfrm>
            <a:off x="5817342" y="1173193"/>
            <a:ext cx="532556" cy="4388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9900" y="1219125"/>
            <a:ext cx="2071574" cy="3654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49903" y="1219126"/>
            <a:ext cx="2071575" cy="3799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0">
        <p:cut/>
      </p:transition>
    </mc:Choice>
    <mc:Fallback>
      <p:transition spd="slow" advTm="122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8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圖書館館藏資源使用率</a:t>
            </a:r>
            <a:endParaRPr/>
          </a:p>
        </p:txBody>
      </p:sp>
      <p:sp>
        <p:nvSpPr>
          <p:cNvPr id="390" name="Google Shape;390;p28"/>
          <p:cNvSpPr txBox="1"/>
          <p:nvPr/>
        </p:nvSpPr>
        <p:spPr>
          <a:xfrm>
            <a:off x="1043599" y="1480275"/>
            <a:ext cx="2108400" cy="20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4138" marR="0" lvl="0" indent="-127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可依照資料類型選擇篩選變量(如: 年度、季度、種類等)</a:t>
            </a:r>
            <a:endParaRPr sz="2000"/>
          </a:p>
          <a:p>
            <a:pPr marL="84138" marR="0" lvl="0" indent="-1270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</a:pPr>
            <a:r>
              <a:rPr lang="zh-TW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歷年資料回顧與未來績效推估</a:t>
            </a:r>
            <a:endParaRPr sz="2000"/>
          </a:p>
        </p:txBody>
      </p:sp>
      <p:pic>
        <p:nvPicPr>
          <p:cNvPr id="391" name="Google Shape;3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04400" y="1480275"/>
            <a:ext cx="5359361" cy="33205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1">
        <p:cut/>
      </p:transition>
    </mc:Choice>
    <mc:Fallback>
      <p:transition spd="slow" advTm="961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0"/>
          <p:cNvSpPr/>
          <p:nvPr/>
        </p:nvSpPr>
        <p:spPr>
          <a:xfrm rot="-2700000">
            <a:off x="2653863" y="-945427"/>
            <a:ext cx="4124305" cy="4124304"/>
          </a:xfrm>
          <a:prstGeom prst="roundRect">
            <a:avLst>
              <a:gd name="adj" fmla="val 26429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04" name="Google Shape;404;p30"/>
          <p:cNvSpPr/>
          <p:nvPr/>
        </p:nvSpPr>
        <p:spPr>
          <a:xfrm>
            <a:off x="-25604" y="3183817"/>
            <a:ext cx="2143289" cy="1975951"/>
          </a:xfrm>
          <a:prstGeom prst="rect">
            <a:avLst/>
          </a:prstGeom>
          <a:solidFill>
            <a:srgbClr val="FFFFFF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05" name="Google Shape;405;p30"/>
          <p:cNvSpPr/>
          <p:nvPr/>
        </p:nvSpPr>
        <p:spPr>
          <a:xfrm rot="2700000">
            <a:off x="3676346" y="1110394"/>
            <a:ext cx="1948693" cy="1899089"/>
          </a:xfrm>
          <a:prstGeom prst="roundRect">
            <a:avLst>
              <a:gd name="adj" fmla="val 264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06" name="Google Shape;406;p30"/>
          <p:cNvSpPr txBox="1"/>
          <p:nvPr/>
        </p:nvSpPr>
        <p:spPr>
          <a:xfrm>
            <a:off x="2742480" y="1994932"/>
            <a:ext cx="381642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03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30"/>
          <p:cNvSpPr txBox="1"/>
          <p:nvPr/>
        </p:nvSpPr>
        <p:spPr>
          <a:xfrm>
            <a:off x="1979712" y="3709884"/>
            <a:ext cx="547260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0070C0"/>
                </a:solidFill>
              </a:rPr>
              <a:t>四大經營策略的實施</a:t>
            </a:r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43">
        <p:cut/>
      </p:transition>
    </mc:Choice>
    <mc:Fallback>
      <p:transition spd="slow" advTm="2643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 rot="2700000">
            <a:off x="4045867" y="2015845"/>
            <a:ext cx="425792" cy="402359"/>
          </a:xfrm>
          <a:prstGeom prst="roundRect">
            <a:avLst>
              <a:gd name="adj" fmla="val 26429"/>
            </a:avLst>
          </a:prstGeom>
          <a:noFill/>
          <a:ln w="9525" cap="flat" cmpd="sng">
            <a:solidFill>
              <a:srgbClr val="31B6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3" name="Google Shape;113;p4"/>
          <p:cNvSpPr/>
          <p:nvPr/>
        </p:nvSpPr>
        <p:spPr>
          <a:xfrm rot="2700000">
            <a:off x="-2958803" y="-1001443"/>
            <a:ext cx="5324065" cy="3950633"/>
          </a:xfrm>
          <a:prstGeom prst="roundRect">
            <a:avLst>
              <a:gd name="adj" fmla="val 26429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" name="Google Shape;114;p4" descr="D:\美工工作\0檔案資料庫\海報\Lib_CIS\CSU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528" y="2859782"/>
            <a:ext cx="726212" cy="360040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/>
          <p:nvPr/>
        </p:nvSpPr>
        <p:spPr>
          <a:xfrm rot="2700000">
            <a:off x="3951543" y="1480841"/>
            <a:ext cx="212896" cy="201179"/>
          </a:xfrm>
          <a:prstGeom prst="roundRect">
            <a:avLst>
              <a:gd name="adj" fmla="val 264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6" name="Google Shape;116;p4"/>
          <p:cNvSpPr/>
          <p:nvPr/>
        </p:nvSpPr>
        <p:spPr>
          <a:xfrm rot="2700000">
            <a:off x="3299103" y="4926010"/>
            <a:ext cx="399569" cy="399569"/>
          </a:xfrm>
          <a:prstGeom prst="roundRect">
            <a:avLst>
              <a:gd name="adj" fmla="val 264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7" name="Google Shape;117;p4"/>
          <p:cNvSpPr/>
          <p:nvPr/>
        </p:nvSpPr>
        <p:spPr>
          <a:xfrm rot="2700000">
            <a:off x="2889272" y="4219398"/>
            <a:ext cx="654156" cy="654156"/>
          </a:xfrm>
          <a:prstGeom prst="roundRect">
            <a:avLst>
              <a:gd name="adj" fmla="val 26429"/>
            </a:avLst>
          </a:prstGeom>
          <a:solidFill>
            <a:srgbClr val="DDF5E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8" name="Google Shape;118;p4"/>
          <p:cNvSpPr/>
          <p:nvPr/>
        </p:nvSpPr>
        <p:spPr>
          <a:xfrm rot="2700000">
            <a:off x="2782546" y="5020314"/>
            <a:ext cx="399569" cy="399569"/>
          </a:xfrm>
          <a:prstGeom prst="roundRect">
            <a:avLst>
              <a:gd name="adj" fmla="val 26429"/>
            </a:avLst>
          </a:prstGeom>
          <a:solidFill>
            <a:srgbClr val="EEF7D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9" name="Google Shape;119;p4"/>
          <p:cNvSpPr txBox="1">
            <a:spLocks noGrp="1"/>
          </p:cNvSpPr>
          <p:nvPr>
            <p:ph type="ctrTitle"/>
          </p:nvPr>
        </p:nvSpPr>
        <p:spPr>
          <a:xfrm>
            <a:off x="4691457" y="1568043"/>
            <a:ext cx="3260741" cy="3019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alatino Linotype"/>
              <a:buNone/>
            </a:pPr>
            <a:r>
              <a:rPr lang="zh-TW" sz="1800"/>
              <a:t>01    </a:t>
            </a:r>
            <a:r>
              <a:rPr lang="zh-TW" sz="1800" b="1"/>
              <a:t>正修科大簡介</a:t>
            </a:r>
            <a:br>
              <a:rPr lang="zh-TW" sz="1800" b="1"/>
            </a:br>
            <a:r>
              <a:rPr lang="zh-TW" sz="1800"/>
              <a:t>02    </a:t>
            </a:r>
            <a:r>
              <a:rPr lang="zh-TW" sz="1800" b="1"/>
              <a:t>三大管理理論的整合運用 </a:t>
            </a:r>
            <a:r>
              <a:rPr lang="zh-TW" sz="1800"/>
              <a:t/>
            </a:r>
            <a:br>
              <a:rPr lang="zh-TW" sz="1800"/>
            </a:br>
            <a:r>
              <a:rPr lang="zh-TW" sz="1800"/>
              <a:t>03    </a:t>
            </a:r>
            <a:r>
              <a:rPr lang="zh-TW" sz="1800" b="1"/>
              <a:t>四大經營策略的實施</a:t>
            </a:r>
            <a:r>
              <a:rPr lang="zh-TW" sz="1800"/>
              <a:t/>
            </a:r>
            <a:br>
              <a:rPr lang="zh-TW" sz="1800"/>
            </a:br>
            <a:r>
              <a:rPr lang="zh-TW" sz="1800"/>
              <a:t>04    </a:t>
            </a:r>
            <a:r>
              <a:rPr lang="zh-TW" sz="1800" b="1"/>
              <a:t>主要活動介紹</a:t>
            </a:r>
            <a:br>
              <a:rPr lang="zh-TW" sz="1800" b="1"/>
            </a:br>
            <a:r>
              <a:rPr lang="zh-TW" sz="1800"/>
              <a:t>05    </a:t>
            </a:r>
            <a:r>
              <a:rPr lang="zh-TW" sz="1800" b="1"/>
              <a:t>結語</a:t>
            </a:r>
            <a:r>
              <a:rPr lang="zh-TW" sz="1800"/>
              <a:t/>
            </a:r>
            <a:br>
              <a:rPr lang="zh-TW" sz="1800"/>
            </a:br>
            <a:endParaRPr sz="1800"/>
          </a:p>
        </p:txBody>
      </p:sp>
      <p:cxnSp>
        <p:nvCxnSpPr>
          <p:cNvPr id="120" name="Google Shape;120;p4"/>
          <p:cNvCxnSpPr/>
          <p:nvPr/>
        </p:nvCxnSpPr>
        <p:spPr>
          <a:xfrm>
            <a:off x="3577709" y="1235483"/>
            <a:ext cx="2753681" cy="0"/>
          </a:xfrm>
          <a:prstGeom prst="straightConnector1">
            <a:avLst/>
          </a:prstGeom>
          <a:noFill/>
          <a:ln w="9525" cap="flat" cmpd="sng">
            <a:solidFill>
              <a:srgbClr val="F3BC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1" name="Google Shape;121;p4"/>
          <p:cNvCxnSpPr/>
          <p:nvPr/>
        </p:nvCxnSpPr>
        <p:spPr>
          <a:xfrm>
            <a:off x="3551687" y="1811547"/>
            <a:ext cx="2753681" cy="0"/>
          </a:xfrm>
          <a:prstGeom prst="straightConnector1">
            <a:avLst/>
          </a:prstGeom>
          <a:noFill/>
          <a:ln w="9525" cap="flat" cmpd="sng">
            <a:solidFill>
              <a:srgbClr val="F3BC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2" name="Google Shape;122;p4"/>
          <p:cNvCxnSpPr/>
          <p:nvPr/>
        </p:nvCxnSpPr>
        <p:spPr>
          <a:xfrm>
            <a:off x="4274358" y="2377533"/>
            <a:ext cx="2753681" cy="0"/>
          </a:xfrm>
          <a:prstGeom prst="straightConnector1">
            <a:avLst/>
          </a:prstGeom>
          <a:noFill/>
          <a:ln w="9525" cap="flat" cmpd="sng">
            <a:solidFill>
              <a:srgbClr val="F3BC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3" name="Google Shape;123;p4"/>
          <p:cNvCxnSpPr/>
          <p:nvPr/>
        </p:nvCxnSpPr>
        <p:spPr>
          <a:xfrm>
            <a:off x="4248336" y="2953597"/>
            <a:ext cx="2753681" cy="0"/>
          </a:xfrm>
          <a:prstGeom prst="straightConnector1">
            <a:avLst/>
          </a:prstGeom>
          <a:noFill/>
          <a:ln w="9525" cap="flat" cmpd="sng">
            <a:solidFill>
              <a:srgbClr val="F3BC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4" name="Google Shape;124;p4"/>
          <p:cNvCxnSpPr/>
          <p:nvPr/>
        </p:nvCxnSpPr>
        <p:spPr>
          <a:xfrm>
            <a:off x="4293455" y="3515535"/>
            <a:ext cx="2734584" cy="0"/>
          </a:xfrm>
          <a:prstGeom prst="straightConnector1">
            <a:avLst/>
          </a:prstGeom>
          <a:noFill/>
          <a:ln w="9525" cap="flat" cmpd="sng">
            <a:solidFill>
              <a:srgbClr val="F3BC39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5" name="Google Shape;125;p4"/>
          <p:cNvCxnSpPr/>
          <p:nvPr/>
        </p:nvCxnSpPr>
        <p:spPr>
          <a:xfrm>
            <a:off x="2982330" y="4072467"/>
            <a:ext cx="2734584" cy="0"/>
          </a:xfrm>
          <a:prstGeom prst="straightConnector1">
            <a:avLst/>
          </a:prstGeom>
          <a:noFill/>
          <a:ln w="9525" cap="flat" cmpd="sng">
            <a:solidFill>
              <a:srgbClr val="F3BC3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6" name="Google Shape;126;p4"/>
          <p:cNvSpPr/>
          <p:nvPr/>
        </p:nvSpPr>
        <p:spPr>
          <a:xfrm rot="2700000">
            <a:off x="3286994" y="3426353"/>
            <a:ext cx="167222" cy="158019"/>
          </a:xfrm>
          <a:prstGeom prst="roundRect">
            <a:avLst>
              <a:gd name="adj" fmla="val 26429"/>
            </a:avLst>
          </a:prstGeom>
          <a:noFill/>
          <a:ln w="9525" cap="flat" cmpd="sng">
            <a:solidFill>
              <a:srgbClr val="31B6F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27" name="Google Shape;127;p4"/>
          <p:cNvSpPr txBox="1"/>
          <p:nvPr/>
        </p:nvSpPr>
        <p:spPr>
          <a:xfrm>
            <a:off x="7018552" y="712263"/>
            <a:ext cx="1919914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2800">
                <a:solidFill>
                  <a:srgbClr val="8EB4E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大綱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">
        <p:cut/>
      </p:transition>
    </mc:Choice>
    <mc:Fallback>
      <p:transition spd="slow" advTm="1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31"/>
          <p:cNvSpPr txBox="1">
            <a:spLocks noGrp="1"/>
          </p:cNvSpPr>
          <p:nvPr>
            <p:ph type="body" idx="1"/>
          </p:nvPr>
        </p:nvSpPr>
        <p:spPr>
          <a:xfrm>
            <a:off x="1091112" y="1491629"/>
            <a:ext cx="7595688" cy="310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lvl="0" indent="-1809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b="1"/>
              <a:t>正修 LINE Bot</a:t>
            </a:r>
            <a:endParaRPr b="1"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b="1"/>
              <a:t>人臉辨識</a:t>
            </a:r>
            <a:endParaRPr b="1"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b="1"/>
              <a:t>環景導覽</a:t>
            </a:r>
            <a:endParaRPr b="1"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b="1"/>
              <a:t>圖書徵集線上書店</a:t>
            </a:r>
            <a:endParaRPr b="1"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b="1"/>
              <a:t>線上教育訓練課程</a:t>
            </a:r>
            <a:endParaRPr b="1"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b="1"/>
              <a:t>新閱讀平台</a:t>
            </a:r>
            <a:endParaRPr b="1"/>
          </a:p>
        </p:txBody>
      </p:sp>
      <p:sp>
        <p:nvSpPr>
          <p:cNvPr id="413" name="Google Shape;413;p31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策略1 運用科技工具</a:t>
            </a:r>
            <a:endParaRPr/>
          </a:p>
        </p:txBody>
      </p:sp>
      <p:pic>
        <p:nvPicPr>
          <p:cNvPr id="414" name="Google Shape;414;p31" descr="D:\美工工作\shutterstock圖庫下載\科技\人臉\shutterstock_1238043868-2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75856" y="1275606"/>
            <a:ext cx="5925685" cy="3209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66">
        <p:cut/>
      </p:transition>
    </mc:Choice>
    <mc:Fallback>
      <p:transition spd="slow" advTm="4866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2"/>
          <p:cNvSpPr/>
          <p:nvPr/>
        </p:nvSpPr>
        <p:spPr>
          <a:xfrm rot="-2700000">
            <a:off x="394975" y="870362"/>
            <a:ext cx="298732" cy="298732"/>
          </a:xfrm>
          <a:prstGeom prst="roundRect">
            <a:avLst>
              <a:gd name="adj" fmla="val 26429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21" name="Google Shape;421;p32"/>
          <p:cNvSpPr/>
          <p:nvPr/>
        </p:nvSpPr>
        <p:spPr>
          <a:xfrm rot="-2700000">
            <a:off x="-214438" y="-329110"/>
            <a:ext cx="1081553" cy="1081553"/>
          </a:xfrm>
          <a:prstGeom prst="roundRect">
            <a:avLst>
              <a:gd name="adj" fmla="val 26429"/>
            </a:avLst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22" name="Google Shape;422;p32"/>
          <p:cNvSpPr txBox="1">
            <a:spLocks noGrp="1"/>
          </p:cNvSpPr>
          <p:nvPr>
            <p:ph type="title"/>
          </p:nvPr>
        </p:nvSpPr>
        <p:spPr>
          <a:xfrm>
            <a:off x="1051761" y="179887"/>
            <a:ext cx="7715200" cy="1131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zh-TW" sz="4000" dirty="0">
                <a:latin typeface="Arial"/>
                <a:ea typeface="Arial"/>
                <a:cs typeface="Arial"/>
                <a:sym typeface="Arial"/>
              </a:rPr>
              <a:t>正修 LINE Bot</a:t>
            </a:r>
            <a:endParaRPr sz="4000" dirty="0"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3" name="Google Shape;423;p32"/>
          <p:cNvCxnSpPr/>
          <p:nvPr/>
        </p:nvCxnSpPr>
        <p:spPr>
          <a:xfrm>
            <a:off x="1091112" y="1059582"/>
            <a:ext cx="5929160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4" name="Google Shape;424;p32"/>
          <p:cNvSpPr/>
          <p:nvPr/>
        </p:nvSpPr>
        <p:spPr>
          <a:xfrm rot="2700000">
            <a:off x="383829" y="494265"/>
            <a:ext cx="399569" cy="399569"/>
          </a:xfrm>
          <a:prstGeom prst="roundRect">
            <a:avLst>
              <a:gd name="adj" fmla="val 26429"/>
            </a:avLst>
          </a:prstGeom>
          <a:solidFill>
            <a:srgbClr val="31B6FD">
              <a:alpha val="6549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25" name="Google Shape;425;p32"/>
          <p:cNvSpPr/>
          <p:nvPr/>
        </p:nvSpPr>
        <p:spPr>
          <a:xfrm rot="2700000">
            <a:off x="751663" y="868843"/>
            <a:ext cx="129495" cy="129495"/>
          </a:xfrm>
          <a:prstGeom prst="roundRect">
            <a:avLst>
              <a:gd name="adj" fmla="val 26429"/>
            </a:avLst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426" name="Google Shape;426;p3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0042" y="1184770"/>
            <a:ext cx="4730534" cy="3416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3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78200" y="1655025"/>
            <a:ext cx="1477697" cy="2768559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sp>
        <p:nvSpPr>
          <p:cNvPr id="428" name="Google Shape;428;p32"/>
          <p:cNvSpPr txBox="1"/>
          <p:nvPr/>
        </p:nvSpPr>
        <p:spPr>
          <a:xfrm>
            <a:off x="3550076" y="1391303"/>
            <a:ext cx="113711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 dirty="0">
                <a:solidFill>
                  <a:schemeClr val="accent4">
                    <a:lumMod val="75000"/>
                  </a:schemeClr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基本服務項目</a:t>
            </a:r>
            <a:endParaRPr sz="1200" b="1" dirty="0">
              <a:solidFill>
                <a:schemeClr val="accent4">
                  <a:lumMod val="75000"/>
                </a:schemeClr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 dirty="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館藏查詢</a:t>
            </a:r>
            <a:endParaRPr sz="900" dirty="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 dirty="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開館時間查詢</a:t>
            </a:r>
            <a:endParaRPr sz="900" dirty="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 dirty="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新書資訊</a:t>
            </a:r>
            <a:endParaRPr sz="900" dirty="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 dirty="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各項快速指令</a:t>
            </a:r>
            <a:endParaRPr sz="900" b="1" dirty="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429" name="Google Shape;429;p32"/>
          <p:cNvSpPr txBox="1"/>
          <p:nvPr/>
        </p:nvSpPr>
        <p:spPr>
          <a:xfrm>
            <a:off x="6594518" y="2086946"/>
            <a:ext cx="167046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02AE95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讀者服務項目</a:t>
            </a:r>
            <a:endParaRPr sz="1200" b="1">
              <a:solidFill>
                <a:srgbClr val="02AE95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防疫實名制QR code</a:t>
            </a:r>
            <a:endParaRPr/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圖書借閱、預約</a:t>
            </a:r>
            <a:endParaRPr sz="90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圖書續借</a:t>
            </a:r>
            <a:endParaRPr sz="90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整合查詢系統</a:t>
            </a:r>
            <a:endParaRPr/>
          </a:p>
        </p:txBody>
      </p:sp>
      <p:sp>
        <p:nvSpPr>
          <p:cNvPr id="430" name="Google Shape;430;p32"/>
          <p:cNvSpPr txBox="1"/>
          <p:nvPr/>
        </p:nvSpPr>
        <p:spPr>
          <a:xfrm>
            <a:off x="3614518" y="2754511"/>
            <a:ext cx="1199396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2E96B6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連結項目</a:t>
            </a:r>
            <a:endParaRPr sz="1200" b="1">
              <a:solidFill>
                <a:srgbClr val="2E96B6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圖書館導覽</a:t>
            </a:r>
            <a:endParaRPr sz="90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空間借用</a:t>
            </a:r>
            <a:endParaRPr sz="90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校園行事曆</a:t>
            </a:r>
            <a:endParaRPr sz="90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各處室行政系統</a:t>
            </a:r>
            <a:endParaRPr/>
          </a:p>
        </p:txBody>
      </p:sp>
      <p:sp>
        <p:nvSpPr>
          <p:cNvPr id="431" name="Google Shape;431;p32"/>
          <p:cNvSpPr txBox="1"/>
          <p:nvPr/>
        </p:nvSpPr>
        <p:spPr>
          <a:xfrm>
            <a:off x="6594518" y="3457725"/>
            <a:ext cx="1670467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b="1">
                <a:solidFill>
                  <a:srgbClr val="462DA3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其他服務項目</a:t>
            </a:r>
            <a:endParaRPr sz="1200" b="1">
              <a:solidFill>
                <a:srgbClr val="462DA3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逾期罰款</a:t>
            </a:r>
            <a:endParaRPr sz="90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使用者意見調查</a:t>
            </a:r>
            <a:endParaRPr sz="90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900"/>
              <a:buFont typeface="Arial"/>
              <a:buChar char="•"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Google整合查詢</a:t>
            </a:r>
            <a:endParaRPr sz="90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900">
                <a:solidFill>
                  <a:srgbClr val="7F7F7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     (附近地點)</a:t>
            </a:r>
            <a:endParaRPr sz="900">
              <a:solidFill>
                <a:srgbClr val="7F7F7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pic>
        <p:nvPicPr>
          <p:cNvPr id="432" name="Google Shape;432;p3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619672" y="1920725"/>
            <a:ext cx="1354481" cy="2190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p3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837964" y="1684453"/>
            <a:ext cx="321295" cy="282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3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23600" y="2417762"/>
            <a:ext cx="326527" cy="287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3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6042080" y="3769051"/>
            <a:ext cx="321295" cy="282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3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909361" y="3058798"/>
            <a:ext cx="213105" cy="331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3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 rot="10800000" flipH="1">
            <a:off x="3275460" y="3776952"/>
            <a:ext cx="720476" cy="720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6556">
        <p:cut/>
      </p:transition>
    </mc:Choice>
    <mc:Fallback>
      <p:transition spd="slow" advTm="376556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33"/>
          <p:cNvSpPr/>
          <p:nvPr/>
        </p:nvSpPr>
        <p:spPr>
          <a:xfrm rot="2700000">
            <a:off x="4985767" y="645733"/>
            <a:ext cx="5303160" cy="5303159"/>
          </a:xfrm>
          <a:prstGeom prst="roundRect">
            <a:avLst>
              <a:gd name="adj" fmla="val 26429"/>
            </a:avLst>
          </a:prstGeom>
          <a:solidFill>
            <a:srgbClr val="0B87D6">
              <a:alpha val="1411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44" name="Google Shape;444;p33"/>
          <p:cNvSpPr txBox="1">
            <a:spLocks noGrp="1"/>
          </p:cNvSpPr>
          <p:nvPr>
            <p:ph type="body" idx="1"/>
          </p:nvPr>
        </p:nvSpPr>
        <p:spPr>
          <a:xfrm>
            <a:off x="899592" y="1491629"/>
            <a:ext cx="2736304" cy="310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lvl="0" indent="-1270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109學年度建置人臉辨識系統，因正逢新冠疫情，系統可自動測量體溫，超過37.5度即自動示警。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5" name="Google Shape;445;p33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人臉辨識</a:t>
            </a:r>
            <a:endParaRPr/>
          </a:p>
        </p:txBody>
      </p:sp>
      <p:pic>
        <p:nvPicPr>
          <p:cNvPr id="446" name="Google Shape;446;p33" descr="D:\美工工作\0檔案資料庫\照片\0活動照片\20201008-人臉開幕典\20201008-人臉開幕典-俊勳\50485347813_b05ac47d9a_k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51920" y="843558"/>
            <a:ext cx="2977515" cy="19837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33" descr="D:\美工工作\0檔案資料庫\照片\0活動照片\20201008-人臉開幕典\20201008-人臉開幕典-俊勳\50485319458_b1238343a7_w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80350" y="1509804"/>
            <a:ext cx="1965960" cy="1312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33" descr="D:\美工工作\0檔案資料庫\照片\0活動照片\20201008-人臉開幕典\20201015_人臉辨識註冊-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851920" y="2947729"/>
            <a:ext cx="2432050" cy="1369060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9" name="Google Shape;449;p33" descr="D:\美工工作\0檔案資料庫\照片\0活動照片\20201008-人臉開幕典\20201015_人臉辨識註冊隊伍-S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56176" y="2947729"/>
            <a:ext cx="2426335" cy="1365885"/>
          </a:xfrm>
          <a:prstGeom prst="rect">
            <a:avLst/>
          </a:prstGeom>
          <a:noFill/>
          <a:ln w="9525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0" name="Google Shape;450;p33"/>
          <p:cNvSpPr txBox="1"/>
          <p:nvPr/>
        </p:nvSpPr>
        <p:spPr>
          <a:xfrm>
            <a:off x="5816505" y="4371950"/>
            <a:ext cx="27879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2861A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20201015 人臉辨識啟用首日註冊隊伍</a:t>
            </a:r>
            <a:endParaRPr sz="1200">
              <a:solidFill>
                <a:srgbClr val="2861A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51" name="Google Shape;451;p33" descr="D:\美工工作\shutterstock圖庫下載\科技\人臉\shutterstock_1238043868.pn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15616" y="3435846"/>
            <a:ext cx="2952328" cy="1365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4"/>
          <p:cNvSpPr/>
          <p:nvPr/>
        </p:nvSpPr>
        <p:spPr>
          <a:xfrm rot="2700000">
            <a:off x="3744076" y="-591893"/>
            <a:ext cx="5238017" cy="5238016"/>
          </a:xfrm>
          <a:prstGeom prst="roundRect">
            <a:avLst>
              <a:gd name="adj" fmla="val 26429"/>
            </a:avLst>
          </a:prstGeom>
          <a:solidFill>
            <a:srgbClr val="0B87D6">
              <a:alpha val="1411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457" name="Google Shape;457;p34"/>
          <p:cNvSpPr txBox="1">
            <a:spLocks noGrp="1"/>
          </p:cNvSpPr>
          <p:nvPr>
            <p:ph type="body" idx="1"/>
          </p:nvPr>
        </p:nvSpPr>
        <p:spPr>
          <a:xfrm>
            <a:off x="1019104" y="1491629"/>
            <a:ext cx="3336872" cy="310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zh-TW" u="sng">
                <a:solidFill>
                  <a:schemeClr val="hlink"/>
                </a:solidFill>
                <a:latin typeface="Century Gothic"/>
                <a:ea typeface="Century Gothic"/>
                <a:cs typeface="Century Gothic"/>
                <a:sym typeface="Century Gothic"/>
                <a:hlinkClick r:id="rId3"/>
              </a:rPr>
              <a:t>圖書館環景導覽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p34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環景導覽</a:t>
            </a:r>
            <a:endParaRPr/>
          </a:p>
        </p:txBody>
      </p:sp>
      <p:pic>
        <p:nvPicPr>
          <p:cNvPr id="459" name="Google Shape;459;p34" descr="D:\0-作業中\2022館長演講\PPT\圖書館環景導覽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79003" y="1853449"/>
            <a:ext cx="1512168" cy="1512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5">
            <a:alphaModFix/>
          </a:blip>
          <a:srcRect t="11080" b="4448"/>
          <a:stretch/>
        </p:blipFill>
        <p:spPr>
          <a:xfrm>
            <a:off x="4029202" y="771423"/>
            <a:ext cx="4615709" cy="219318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461" name="Google Shape;461;p34"/>
          <p:cNvPicPr preferRelativeResize="0"/>
          <p:nvPr/>
        </p:nvPicPr>
        <p:blipFill rotWithShape="1">
          <a:blip r:embed="rId6">
            <a:alphaModFix/>
          </a:blip>
          <a:srcRect t="11236" b="6075"/>
          <a:stretch/>
        </p:blipFill>
        <p:spPr>
          <a:xfrm>
            <a:off x="5812832" y="3498687"/>
            <a:ext cx="2832079" cy="1317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34"/>
          <p:cNvPicPr preferRelativeResize="0"/>
          <p:nvPr/>
        </p:nvPicPr>
        <p:blipFill rotWithShape="1">
          <a:blip r:embed="rId7">
            <a:alphaModFix/>
          </a:blip>
          <a:srcRect t="10568" b="4562"/>
          <a:stretch/>
        </p:blipFill>
        <p:spPr>
          <a:xfrm>
            <a:off x="2868793" y="2532433"/>
            <a:ext cx="3494292" cy="18722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35"/>
          <p:cNvSpPr txBox="1">
            <a:spLocks noGrp="1"/>
          </p:cNvSpPr>
          <p:nvPr>
            <p:ph type="body" idx="1"/>
          </p:nvPr>
        </p:nvSpPr>
        <p:spPr>
          <a:xfrm>
            <a:off x="925075" y="1295050"/>
            <a:ext cx="4832100" cy="31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lvl="0" indent="-179388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/>
              <a:t>第1次上線在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107學年度</a:t>
            </a:r>
            <a:r>
              <a:rPr lang="zh-TW"/>
              <a:t>辦理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高中職夥伴學校百萬好書票選</a:t>
            </a:r>
            <a:r>
              <a:rPr lang="zh-TW"/>
              <a:t>與博客來書店合作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。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9388" lvl="0" indent="-179388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後續每學期舉辦1次。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8" name="Google Shape;468;p35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圖書徵集線上書店</a:t>
            </a:r>
            <a:endParaRPr/>
          </a:p>
        </p:txBody>
      </p:sp>
      <p:pic>
        <p:nvPicPr>
          <p:cNvPr id="469" name="Google Shape;469;p35"/>
          <p:cNvPicPr preferRelativeResize="0"/>
          <p:nvPr/>
        </p:nvPicPr>
        <p:blipFill rotWithShape="1">
          <a:blip r:embed="rId3">
            <a:alphaModFix/>
          </a:blip>
          <a:srcRect t="7857" b="7468"/>
          <a:stretch/>
        </p:blipFill>
        <p:spPr>
          <a:xfrm>
            <a:off x="4522600" y="2683075"/>
            <a:ext cx="4621399" cy="2499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702700"/>
            <a:ext cx="4522598" cy="2460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36"/>
          <p:cNvSpPr txBox="1">
            <a:spLocks noGrp="1"/>
          </p:cNvSpPr>
          <p:nvPr>
            <p:ph type="body" idx="1"/>
          </p:nvPr>
        </p:nvSpPr>
        <p:spPr>
          <a:xfrm>
            <a:off x="1033471" y="1347625"/>
            <a:ext cx="2686800" cy="295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-127000" algn="l" rtl="0">
              <a:spcBef>
                <a:spcPts val="400"/>
              </a:spcBef>
              <a:spcAft>
                <a:spcPts val="0"/>
              </a:spcAft>
              <a:buClr>
                <a:srgbClr val="0B87D6"/>
              </a:buClr>
              <a:buSzPts val="2000"/>
              <a:buChar char="•"/>
            </a:pPr>
            <a:r>
              <a:rPr lang="zh-TW" b="1">
                <a:solidFill>
                  <a:srgbClr val="0B87D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線上課程</a:t>
            </a:r>
            <a:r>
              <a:rPr lang="zh-TW">
                <a:solidFill>
                  <a:srgbClr val="0B87D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：</a:t>
            </a:r>
            <a:endParaRPr>
              <a:solidFill>
                <a:srgbClr val="0B87D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rgbClr val="2C82F4"/>
              </a:buClr>
              <a:buSzPts val="2000"/>
              <a:buNone/>
            </a:pPr>
            <a:r>
              <a:rPr lang="zh-TW">
                <a:solidFill>
                  <a:srgbClr val="2C82F4"/>
                </a:solidFill>
              </a:rPr>
              <a:t>(1)</a:t>
            </a:r>
            <a:r>
              <a:rPr lang="zh-TW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電子書充電站</a:t>
            </a:r>
            <a:endParaRPr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2C82F4"/>
              </a:buClr>
              <a:buSzPts val="2000"/>
              <a:buNone/>
            </a:pPr>
            <a:r>
              <a:rPr lang="zh-TW">
                <a:solidFill>
                  <a:srgbClr val="2C82F4"/>
                </a:solidFill>
              </a:rPr>
              <a:t>(2)</a:t>
            </a:r>
            <a:r>
              <a:rPr lang="zh-TW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圖書館基礎導覽</a:t>
            </a:r>
            <a:endParaRPr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2C82F4"/>
              </a:buClr>
              <a:buSzPts val="2000"/>
              <a:buNone/>
            </a:pPr>
            <a:r>
              <a:rPr lang="zh-TW">
                <a:solidFill>
                  <a:srgbClr val="2C82F4"/>
                </a:solidFill>
              </a:rPr>
              <a:t>(3)</a:t>
            </a:r>
            <a:r>
              <a:rPr lang="zh-TW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圖書資源利用教育</a:t>
            </a:r>
            <a:endParaRPr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2C82F4"/>
              </a:buClr>
              <a:buSzPts val="2000"/>
              <a:buNone/>
            </a:pPr>
            <a:r>
              <a:rPr lang="zh-TW">
                <a:solidFill>
                  <a:srgbClr val="2C82F4"/>
                </a:solidFill>
              </a:rPr>
              <a:t>(4)</a:t>
            </a:r>
            <a:r>
              <a:rPr lang="zh-TW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資料庫加油站</a:t>
            </a:r>
            <a:endParaRPr>
              <a:solidFill>
                <a:srgbClr val="3F3F3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7" name="Google Shape;477;p36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線上教育訓練課程</a:t>
            </a:r>
            <a:endParaRPr/>
          </a:p>
        </p:txBody>
      </p:sp>
      <p:pic>
        <p:nvPicPr>
          <p:cNvPr id="478" name="Google Shape;478;p36"/>
          <p:cNvPicPr preferRelativeResize="0"/>
          <p:nvPr/>
        </p:nvPicPr>
        <p:blipFill rotWithShape="1">
          <a:blip r:embed="rId3">
            <a:alphaModFix/>
          </a:blip>
          <a:srcRect r="49601"/>
          <a:stretch/>
        </p:blipFill>
        <p:spPr>
          <a:xfrm>
            <a:off x="3720125" y="1301825"/>
            <a:ext cx="2870101" cy="1963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1275" y="588225"/>
            <a:ext cx="1887025" cy="4171350"/>
          </a:xfrm>
          <a:prstGeom prst="rect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80" name="Google Shape;480;p36"/>
          <p:cNvPicPr preferRelativeResize="0"/>
          <p:nvPr/>
        </p:nvPicPr>
        <p:blipFill rotWithShape="1">
          <a:blip r:embed="rId3">
            <a:alphaModFix/>
          </a:blip>
          <a:srcRect l="51243" t="11245"/>
          <a:stretch/>
        </p:blipFill>
        <p:spPr>
          <a:xfrm>
            <a:off x="3720125" y="3123325"/>
            <a:ext cx="2763566" cy="173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37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966335" y="1203598"/>
            <a:ext cx="6053937" cy="1438527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7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Century Gothic"/>
              <a:buNone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新閱讀平台</a:t>
            </a:r>
            <a:endParaRPr/>
          </a:p>
        </p:txBody>
      </p:sp>
      <p:sp>
        <p:nvSpPr>
          <p:cNvPr id="487" name="Google Shape;487;p37"/>
          <p:cNvSpPr txBox="1"/>
          <p:nvPr/>
        </p:nvSpPr>
        <p:spPr>
          <a:xfrm>
            <a:off x="966335" y="2787774"/>
            <a:ext cx="2400768" cy="504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Arial"/>
              <a:buChar char="•"/>
            </a:pPr>
            <a:r>
              <a:rPr lang="zh-TW" sz="16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lang="zh-TW" sz="16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個關卡</a:t>
            </a:r>
            <a:endParaRPr/>
          </a:p>
        </p:txBody>
      </p:sp>
      <p:pic>
        <p:nvPicPr>
          <p:cNvPr id="488" name="Google Shape;488;p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7293" y="3122359"/>
            <a:ext cx="4781545" cy="17401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00192" y="3040358"/>
            <a:ext cx="2596457" cy="1739599"/>
          </a:xfrm>
          <a:prstGeom prst="rect">
            <a:avLst/>
          </a:prstGeom>
          <a:noFill/>
          <a:ln w="9525" cap="flat" cmpd="sng">
            <a:solidFill>
              <a:srgbClr val="DC9F0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0" name="Google Shape;490;p3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80076" y="3039802"/>
            <a:ext cx="3349491" cy="1740156"/>
          </a:xfrm>
          <a:prstGeom prst="rect">
            <a:avLst/>
          </a:prstGeom>
          <a:noFill/>
          <a:ln w="9525" cap="flat" cmpd="sng">
            <a:solidFill>
              <a:srgbClr val="DC9F0B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91" name="Google Shape;491;p3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829598">
            <a:off x="5508458" y="587261"/>
            <a:ext cx="2121776" cy="368519"/>
          </a:xfrm>
          <a:prstGeom prst="rect">
            <a:avLst/>
          </a:prstGeom>
          <a:noFill/>
          <a:ln w="22225" cap="flat" cmpd="sng">
            <a:solidFill>
              <a:srgbClr val="DC9F0B">
                <a:alpha val="56862"/>
              </a:srgbClr>
            </a:solidFill>
            <a:prstDash val="dot"/>
            <a:round/>
            <a:headEnd type="none" w="sm" len="sm"/>
            <a:tailEnd type="none" w="sm" len="sm"/>
          </a:ln>
        </p:spPr>
      </p:pic>
      <p:sp>
        <p:nvSpPr>
          <p:cNvPr id="492" name="Google Shape;492;p37"/>
          <p:cNvSpPr/>
          <p:nvPr/>
        </p:nvSpPr>
        <p:spPr>
          <a:xfrm>
            <a:off x="7557477" y="499682"/>
            <a:ext cx="664308" cy="696072"/>
          </a:xfrm>
          <a:custGeom>
            <a:avLst/>
            <a:gdLst/>
            <a:ahLst/>
            <a:cxnLst/>
            <a:rect l="l" t="t" r="r" b="b"/>
            <a:pathLst>
              <a:path w="664308" h="696072" extrusionOk="0">
                <a:moveTo>
                  <a:pt x="0" y="16133"/>
                </a:moveTo>
                <a:cubicBezTo>
                  <a:pt x="13026" y="10923"/>
                  <a:pt x="25054" y="915"/>
                  <a:pt x="39077" y="503"/>
                </a:cubicBezTo>
                <a:cubicBezTo>
                  <a:pt x="114638" y="-1719"/>
                  <a:pt x="190260" y="3879"/>
                  <a:pt x="265723" y="8318"/>
                </a:cubicBezTo>
                <a:cubicBezTo>
                  <a:pt x="281762" y="9261"/>
                  <a:pt x="319058" y="20171"/>
                  <a:pt x="336061" y="23949"/>
                </a:cubicBezTo>
                <a:cubicBezTo>
                  <a:pt x="349028" y="26831"/>
                  <a:pt x="362322" y="28269"/>
                  <a:pt x="375138" y="31764"/>
                </a:cubicBezTo>
                <a:cubicBezTo>
                  <a:pt x="405774" y="40119"/>
                  <a:pt x="426604" y="47776"/>
                  <a:pt x="453292" y="63026"/>
                </a:cubicBezTo>
                <a:cubicBezTo>
                  <a:pt x="490340" y="84196"/>
                  <a:pt x="464912" y="72709"/>
                  <a:pt x="500185" y="102103"/>
                </a:cubicBezTo>
                <a:cubicBezTo>
                  <a:pt x="507401" y="108116"/>
                  <a:pt x="515816" y="112523"/>
                  <a:pt x="523631" y="117733"/>
                </a:cubicBezTo>
                <a:cubicBezTo>
                  <a:pt x="559462" y="171481"/>
                  <a:pt x="548951" y="146804"/>
                  <a:pt x="562708" y="188072"/>
                </a:cubicBezTo>
                <a:cubicBezTo>
                  <a:pt x="560103" y="203703"/>
                  <a:pt x="559903" y="219931"/>
                  <a:pt x="554892" y="234964"/>
                </a:cubicBezTo>
                <a:cubicBezTo>
                  <a:pt x="546074" y="261415"/>
                  <a:pt x="535053" y="258010"/>
                  <a:pt x="515815" y="274041"/>
                </a:cubicBezTo>
                <a:cubicBezTo>
                  <a:pt x="507324" y="281117"/>
                  <a:pt x="501565" y="291356"/>
                  <a:pt x="492369" y="297487"/>
                </a:cubicBezTo>
                <a:cubicBezTo>
                  <a:pt x="485639" y="301974"/>
                  <a:pt x="441834" y="312075"/>
                  <a:pt x="437661" y="313118"/>
                </a:cubicBezTo>
                <a:cubicBezTo>
                  <a:pt x="355120" y="307223"/>
                  <a:pt x="339217" y="335062"/>
                  <a:pt x="312615" y="281856"/>
                </a:cubicBezTo>
                <a:cubicBezTo>
                  <a:pt x="308931" y="274488"/>
                  <a:pt x="307405" y="266225"/>
                  <a:pt x="304800" y="258410"/>
                </a:cubicBezTo>
                <a:cubicBezTo>
                  <a:pt x="307453" y="242492"/>
                  <a:pt x="307800" y="200851"/>
                  <a:pt x="328246" y="188072"/>
                </a:cubicBezTo>
                <a:cubicBezTo>
                  <a:pt x="342218" y="179340"/>
                  <a:pt x="375138" y="172441"/>
                  <a:pt x="375138" y="172441"/>
                </a:cubicBezTo>
                <a:cubicBezTo>
                  <a:pt x="388771" y="174145"/>
                  <a:pt x="440120" y="176412"/>
                  <a:pt x="461108" y="188072"/>
                </a:cubicBezTo>
                <a:cubicBezTo>
                  <a:pt x="477530" y="197195"/>
                  <a:pt x="492369" y="208913"/>
                  <a:pt x="508000" y="219333"/>
                </a:cubicBezTo>
                <a:lnTo>
                  <a:pt x="531446" y="234964"/>
                </a:lnTo>
                <a:lnTo>
                  <a:pt x="554892" y="250595"/>
                </a:lnTo>
                <a:cubicBezTo>
                  <a:pt x="560102" y="258410"/>
                  <a:pt x="563881" y="267399"/>
                  <a:pt x="570523" y="274041"/>
                </a:cubicBezTo>
                <a:cubicBezTo>
                  <a:pt x="577165" y="280683"/>
                  <a:pt x="588101" y="282337"/>
                  <a:pt x="593969" y="289672"/>
                </a:cubicBezTo>
                <a:cubicBezTo>
                  <a:pt x="599115" y="296105"/>
                  <a:pt x="597215" y="306263"/>
                  <a:pt x="601785" y="313118"/>
                </a:cubicBezTo>
                <a:cubicBezTo>
                  <a:pt x="607916" y="322314"/>
                  <a:pt x="618445" y="327840"/>
                  <a:pt x="625231" y="336564"/>
                </a:cubicBezTo>
                <a:cubicBezTo>
                  <a:pt x="656582" y="376873"/>
                  <a:pt x="652516" y="371527"/>
                  <a:pt x="664308" y="406903"/>
                </a:cubicBezTo>
                <a:cubicBezTo>
                  <a:pt x="658433" y="489150"/>
                  <a:pt x="664565" y="491973"/>
                  <a:pt x="648677" y="547580"/>
                </a:cubicBezTo>
                <a:cubicBezTo>
                  <a:pt x="642960" y="567588"/>
                  <a:pt x="639650" y="578250"/>
                  <a:pt x="625231" y="594472"/>
                </a:cubicBezTo>
                <a:cubicBezTo>
                  <a:pt x="610545" y="610994"/>
                  <a:pt x="590599" y="622971"/>
                  <a:pt x="578338" y="641364"/>
                </a:cubicBezTo>
                <a:cubicBezTo>
                  <a:pt x="558138" y="671665"/>
                  <a:pt x="571619" y="661840"/>
                  <a:pt x="539261" y="672626"/>
                </a:cubicBezTo>
                <a:lnTo>
                  <a:pt x="515815" y="696072"/>
                </a:lnTo>
              </a:path>
            </a:pathLst>
          </a:custGeom>
          <a:noFill/>
          <a:ln w="28575" cap="flat" cmpd="sng">
            <a:solidFill>
              <a:srgbClr val="DC9F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493" name="Google Shape;493;p3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-898003">
            <a:off x="5571530" y="611212"/>
            <a:ext cx="2010040" cy="319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40550" y="1203600"/>
            <a:ext cx="1756099" cy="143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8"/>
          <p:cNvSpPr txBox="1">
            <a:spLocks noGrp="1"/>
          </p:cNvSpPr>
          <p:nvPr>
            <p:ph type="body" idx="1"/>
          </p:nvPr>
        </p:nvSpPr>
        <p:spPr>
          <a:xfrm>
            <a:off x="1043608" y="1227363"/>
            <a:ext cx="4680520" cy="2099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lang="zh-TW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內部跨單位合作</a:t>
            </a:r>
            <a:endParaRPr sz="240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休運系-運動科研儀器展(111-1)</a:t>
            </a:r>
            <a:endParaRPr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國文科-春天「讀」書競賽(110-2)</a:t>
            </a:r>
            <a:endParaRPr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妝彩系-精品時尚美學作品展(110-1)</a:t>
            </a:r>
            <a:endParaRPr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ACCGN研發社-動漫嘉年華(109-2)</a:t>
            </a:r>
            <a:endParaRPr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財金系-搶救貧大作戰(109-1)</a:t>
            </a:r>
            <a:endParaRPr/>
          </a:p>
          <a:p>
            <a:pPr marL="180975" lvl="0" indent="-53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53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53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53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1" name="Google Shape;501;p38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策略2 跨單位合作</a:t>
            </a:r>
            <a:endParaRPr sz="2800"/>
          </a:p>
        </p:txBody>
      </p:sp>
      <p:pic>
        <p:nvPicPr>
          <p:cNvPr id="502" name="Google Shape;502;p38"/>
          <p:cNvPicPr preferRelativeResize="0"/>
          <p:nvPr/>
        </p:nvPicPr>
        <p:blipFill rotWithShape="1">
          <a:blip r:embed="rId3">
            <a:alphaModFix/>
          </a:blip>
          <a:srcRect l="9331" t="17143" r="4258" b="7492"/>
          <a:stretch/>
        </p:blipFill>
        <p:spPr>
          <a:xfrm>
            <a:off x="3114067" y="3591590"/>
            <a:ext cx="1834466" cy="1067331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3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40152" y="425292"/>
            <a:ext cx="3203848" cy="447265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3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71600" y="3591590"/>
            <a:ext cx="2041032" cy="10673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9"/>
          <p:cNvSpPr txBox="1">
            <a:spLocks noGrp="1"/>
          </p:cNvSpPr>
          <p:nvPr>
            <p:ph type="body" idx="1"/>
          </p:nvPr>
        </p:nvSpPr>
        <p:spPr>
          <a:xfrm>
            <a:off x="1075577" y="1237407"/>
            <a:ext cx="7225304" cy="230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lang="zh-TW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內部跨單位合作</a:t>
            </a:r>
            <a:endParaRPr sz="240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彩妝研究所-碩士論文造型藝術創作聯合成果發表展(108-2)</a:t>
            </a:r>
            <a:endParaRPr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建築系-圖書館「小空間、大創意」設計競賽(106-2)</a:t>
            </a:r>
            <a:endParaRPr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妝彩系-歌劇魅影面具彩繪DIY及成果主題展(106-1)</a:t>
            </a:r>
            <a:endParaRPr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數位系-「放送」師生成果展(105-2)</a:t>
            </a:r>
            <a:endParaRPr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幼兒園-一日掌櫃(104-1)</a:t>
            </a:r>
            <a:endParaRPr/>
          </a:p>
          <a:p>
            <a:pPr marL="180975" lvl="0" indent="-53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53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53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53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53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p39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策略2 跨單位合作</a:t>
            </a:r>
            <a:endParaRPr sz="3200"/>
          </a:p>
        </p:txBody>
      </p:sp>
      <p:pic>
        <p:nvPicPr>
          <p:cNvPr id="511" name="Google Shape;511;p39" descr="D:\美工工作\0檔案資料庫\海報\海報\圖書館週(藝文月)\20200601-碩士論文造型技術創作作品發表\20200608-藝象\照片\20200608_120259-S2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746" y="3652410"/>
            <a:ext cx="1800200" cy="1012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" name="Google Shape;512;p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804377" y="3651603"/>
            <a:ext cx="1799769" cy="1013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39" descr="D:\美工工作\0檔案資料庫\照片\0活動照片\20180515圖書館小空間,大創意設計比賽\P1190793-S.jpg"/>
          <p:cNvPicPr preferRelativeResize="0"/>
          <p:nvPr/>
        </p:nvPicPr>
        <p:blipFill rotWithShape="1">
          <a:blip r:embed="rId5">
            <a:alphaModFix/>
          </a:blip>
          <a:srcRect t="1" b="5909"/>
          <a:stretch/>
        </p:blipFill>
        <p:spPr>
          <a:xfrm>
            <a:off x="3607944" y="3648792"/>
            <a:ext cx="1919210" cy="101918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4" name="Google Shape;514;p39" descr="D:\美工工作\0檔案資料庫\照片\0活動照片\20170413-放送師生展(照片)\放送4484-S.jpg"/>
          <p:cNvPicPr preferRelativeResize="0"/>
          <p:nvPr/>
        </p:nvPicPr>
        <p:blipFill rotWithShape="1">
          <a:blip r:embed="rId6">
            <a:alphaModFix/>
          </a:blip>
          <a:srcRect t="17016" b="861"/>
          <a:stretch/>
        </p:blipFill>
        <p:spPr>
          <a:xfrm>
            <a:off x="5508104" y="3651870"/>
            <a:ext cx="1848829" cy="1012951"/>
          </a:xfrm>
          <a:prstGeom prst="rect">
            <a:avLst/>
          </a:prstGeom>
          <a:noFill/>
          <a:ln w="9525" cap="flat" cmpd="sng">
            <a:solidFill>
              <a:srgbClr val="A5A5A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15" name="Google Shape;515;p39" descr="D:\美工工作\0檔案資料庫\照片\0活動照片\20151020-一日掌櫃(幼兒園)\P1080350-S2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343800" y="3652410"/>
            <a:ext cx="1800200" cy="10155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0"/>
          <p:cNvSpPr/>
          <p:nvPr/>
        </p:nvSpPr>
        <p:spPr>
          <a:xfrm rot="2700000">
            <a:off x="4708735" y="-214426"/>
            <a:ext cx="5237964" cy="5237964"/>
          </a:xfrm>
          <a:prstGeom prst="roundRect">
            <a:avLst>
              <a:gd name="adj" fmla="val 26429"/>
            </a:avLst>
          </a:prstGeom>
          <a:solidFill>
            <a:srgbClr val="0B87D6">
              <a:alpha val="14117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22" name="Google Shape;522;p40"/>
          <p:cNvSpPr txBox="1">
            <a:spLocks noGrp="1"/>
          </p:cNvSpPr>
          <p:nvPr>
            <p:ph type="body" idx="1"/>
          </p:nvPr>
        </p:nvSpPr>
        <p:spPr>
          <a:xfrm>
            <a:off x="946675" y="1299275"/>
            <a:ext cx="4144500" cy="3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None/>
            </a:pPr>
            <a:r>
              <a:rPr lang="zh-TW" sz="24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外部跨單位合作</a:t>
            </a:r>
            <a:endParaRPr sz="2400">
              <a:solidFill>
                <a:srgbClr val="C0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歌劇團</a:t>
            </a:r>
            <a:r>
              <a:rPr lang="zh-TW" sz="1600">
                <a:latin typeface="Century Gothic"/>
                <a:ea typeface="Century Gothic"/>
                <a:cs typeface="Century Gothic"/>
                <a:sym typeface="Century Gothic"/>
              </a:rPr>
              <a:t>(創世歌劇團)</a:t>
            </a:r>
            <a:r>
              <a:rPr lang="zh-TW"/>
              <a:t>/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經典歌劇饗宴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原住民酋長</a:t>
            </a:r>
            <a:r>
              <a:rPr lang="zh-TW" sz="1600">
                <a:latin typeface="Century Gothic"/>
                <a:ea typeface="Century Gothic"/>
                <a:cs typeface="Century Gothic"/>
                <a:sym typeface="Century Gothic"/>
              </a:rPr>
              <a:t>(山地門)</a:t>
            </a:r>
            <a:r>
              <a:rPr lang="zh-TW"/>
              <a:t>/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原民主題展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台灣閱讀文化基金會</a:t>
            </a:r>
            <a:r>
              <a:rPr lang="zh-TW"/>
              <a:t>/</a:t>
            </a: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愛的書庫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zh-TW"/>
              <a:t>10所高中職夥伴學校/百萬好書線上票選競賽</a:t>
            </a:r>
            <a:endParaRPr/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SzPts val="2000"/>
              <a:buChar char="•"/>
            </a:pPr>
            <a:r>
              <a:rPr lang="zh-TW"/>
              <a:t>北京首都圖書館/北京人最愛的書</a:t>
            </a:r>
            <a:endParaRPr/>
          </a:p>
          <a:p>
            <a:pPr marL="34290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3" name="Google Shape;523;p40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策略2 跨單位合作</a:t>
            </a:r>
            <a:endParaRPr/>
          </a:p>
        </p:txBody>
      </p:sp>
      <p:pic>
        <p:nvPicPr>
          <p:cNvPr id="524" name="Google Shape;524;p40" descr="D:\美工工作\0檔案資料庫\海報\海報\圖書館週(藝文月)\20141008-原民主題\15289167280_1fcdc53527_c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32603" y="734249"/>
            <a:ext cx="2161591" cy="144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40" descr="D:\美工工作\0檔案資料庫\照片\0活動照片\20171017-正修瘋藝術(照片)\D8M_5442-S.jpg"/>
          <p:cNvPicPr preferRelativeResize="0"/>
          <p:nvPr/>
        </p:nvPicPr>
        <p:blipFill rotWithShape="1">
          <a:blip r:embed="rId4">
            <a:alphaModFix/>
          </a:blip>
          <a:srcRect l="8144"/>
          <a:stretch/>
        </p:blipFill>
        <p:spPr>
          <a:xfrm>
            <a:off x="5175527" y="1766352"/>
            <a:ext cx="1756913" cy="1276403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4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01763" y="3178449"/>
            <a:ext cx="2599275" cy="17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40" descr="D:\美工工作\0檔案資料庫\照片\1圖書館舍照片\1F展場照片(愛的書庫)\IMG_20150904_112231-S.jpg"/>
          <p:cNvPicPr preferRelativeResize="0"/>
          <p:nvPr/>
        </p:nvPicPr>
        <p:blipFill rotWithShape="1">
          <a:blip r:embed="rId6">
            <a:alphaModFix/>
          </a:blip>
          <a:srcRect l="5907"/>
          <a:stretch/>
        </p:blipFill>
        <p:spPr>
          <a:xfrm>
            <a:off x="7164998" y="2274898"/>
            <a:ext cx="1540075" cy="98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5"/>
          <p:cNvSpPr/>
          <p:nvPr/>
        </p:nvSpPr>
        <p:spPr>
          <a:xfrm rot="2700000">
            <a:off x="2653863" y="-945427"/>
            <a:ext cx="4124305" cy="4124304"/>
          </a:xfrm>
          <a:prstGeom prst="roundRect">
            <a:avLst>
              <a:gd name="adj" fmla="val 26429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3" name="Google Shape;133;p5"/>
          <p:cNvSpPr/>
          <p:nvPr/>
        </p:nvSpPr>
        <p:spPr>
          <a:xfrm>
            <a:off x="-25604" y="3183817"/>
            <a:ext cx="2143289" cy="1975951"/>
          </a:xfrm>
          <a:prstGeom prst="rect">
            <a:avLst/>
          </a:prstGeom>
          <a:solidFill>
            <a:srgbClr val="FFFFFF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4" name="Google Shape;134;p5"/>
          <p:cNvSpPr/>
          <p:nvPr/>
        </p:nvSpPr>
        <p:spPr>
          <a:xfrm rot="2700000">
            <a:off x="3676346" y="1110394"/>
            <a:ext cx="1948693" cy="1899089"/>
          </a:xfrm>
          <a:prstGeom prst="roundRect">
            <a:avLst>
              <a:gd name="adj" fmla="val 264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35" name="Google Shape;135;p5"/>
          <p:cNvSpPr txBox="1"/>
          <p:nvPr/>
        </p:nvSpPr>
        <p:spPr>
          <a:xfrm>
            <a:off x="2742480" y="1995686"/>
            <a:ext cx="381642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01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5"/>
          <p:cNvSpPr txBox="1"/>
          <p:nvPr/>
        </p:nvSpPr>
        <p:spPr>
          <a:xfrm>
            <a:off x="1979712" y="3709884"/>
            <a:ext cx="547260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0070C0"/>
                </a:solidFill>
              </a:rPr>
              <a:t>正修科大簡介</a:t>
            </a:r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">
        <p:cut/>
      </p:transition>
    </mc:Choice>
    <mc:Fallback>
      <p:transition spd="slow" advTm="2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Google Shape;532;p41" descr="D:\美工工作\0檔案資料庫\照片\0活動照片\20210506-動漫嘉年華開幕\A20210506\D85_3168-S.png"/>
          <p:cNvPicPr preferRelativeResize="0"/>
          <p:nvPr/>
        </p:nvPicPr>
        <p:blipFill rotWithShape="1">
          <a:blip r:embed="rId3">
            <a:alphaModFix/>
          </a:blip>
          <a:srcRect r="3762"/>
          <a:stretch/>
        </p:blipFill>
        <p:spPr>
          <a:xfrm>
            <a:off x="2987824" y="0"/>
            <a:ext cx="6156176" cy="5158173"/>
          </a:xfrm>
          <a:prstGeom prst="rect">
            <a:avLst/>
          </a:prstGeom>
          <a:noFill/>
          <a:ln>
            <a:noFill/>
          </a:ln>
        </p:spPr>
      </p:pic>
      <p:sp>
        <p:nvSpPr>
          <p:cNvPr id="533" name="Google Shape;533;p41"/>
          <p:cNvSpPr txBox="1">
            <a:spLocks noGrp="1"/>
          </p:cNvSpPr>
          <p:nvPr>
            <p:ph type="body" idx="1"/>
          </p:nvPr>
        </p:nvSpPr>
        <p:spPr>
          <a:xfrm>
            <a:off x="1091112" y="1491629"/>
            <a:ext cx="7595688" cy="310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lvl="0" indent="-1809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籌辦大型活動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組合系列活動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辦理人氣活動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活動扣住館藏借閱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34" name="Google Shape;534;p41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策略3 推廣策略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42"/>
          <p:cNvSpPr txBox="1">
            <a:spLocks noGrp="1"/>
          </p:cNvSpPr>
          <p:nvPr>
            <p:ph type="body" idx="1"/>
          </p:nvPr>
        </p:nvSpPr>
        <p:spPr>
          <a:xfrm>
            <a:off x="1091111" y="1491629"/>
            <a:ext cx="4272977" cy="310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76225" lvl="0" indent="-172575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Font typeface="Century Gothic"/>
              <a:buAutoNum type="arabicParenR"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名人演講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1463" lvl="0" indent="-1016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Char char="•"/>
            </a:pPr>
            <a:r>
              <a:rPr lang="zh-TW" sz="1600"/>
              <a:t>浩子</a:t>
            </a:r>
            <a:r>
              <a:rPr lang="zh-TW" sz="1600">
                <a:latin typeface="Century Gothic"/>
                <a:ea typeface="Century Gothic"/>
                <a:cs typeface="Century Gothic"/>
                <a:sym typeface="Century Gothic"/>
              </a:rPr>
              <a:t>: 參加人數/ </a:t>
            </a:r>
            <a:r>
              <a:rPr lang="zh-TW" sz="1600"/>
              <a:t>1,248</a:t>
            </a:r>
            <a:r>
              <a:rPr lang="zh-TW" sz="1600">
                <a:latin typeface="Century Gothic"/>
                <a:ea typeface="Century Gothic"/>
                <a:cs typeface="Century Gothic"/>
                <a:sym typeface="Century Gothic"/>
              </a:rPr>
              <a:t>人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1463" lvl="0" indent="-1016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Char char="•"/>
            </a:pPr>
            <a:r>
              <a:rPr lang="zh-TW" sz="1600">
                <a:latin typeface="Century Gothic"/>
                <a:ea typeface="Century Gothic"/>
                <a:cs typeface="Century Gothic"/>
                <a:sym typeface="Century Gothic"/>
              </a:rPr>
              <a:t>陶晶瑩: 參加人數/ 923人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2)百萬好書票選平均每次1,800人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zh-TW">
                <a:latin typeface="Century Gothic"/>
                <a:ea typeface="Century Gothic"/>
                <a:cs typeface="Century Gothic"/>
                <a:sym typeface="Century Gothic"/>
              </a:rPr>
              <a:t>3)高中職夥伴聯盟線上票選</a:t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1463" lvl="0" indent="-1016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Char char="•"/>
            </a:pPr>
            <a:r>
              <a:rPr lang="zh-TW" sz="1600">
                <a:latin typeface="Century Gothic"/>
                <a:ea typeface="Century Gothic"/>
                <a:cs typeface="Century Gothic"/>
                <a:sym typeface="Century Gothic"/>
              </a:rPr>
              <a:t>合作單位/ </a:t>
            </a:r>
            <a:r>
              <a:rPr lang="zh-TW" sz="1400">
                <a:latin typeface="Century Gothic"/>
                <a:ea typeface="Century Gothic"/>
                <a:cs typeface="Century Gothic"/>
                <a:sym typeface="Century Gothic"/>
              </a:rPr>
              <a:t>三民家商、三信家商、中山工商、     立志中學、海青工商、高雄高工、高苑工商、復華中學、鳳山商工、樹德家商等10所</a:t>
            </a:r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1463" lvl="0" indent="-10160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Char char="•"/>
            </a:pPr>
            <a:r>
              <a:rPr lang="zh-TW" sz="1600">
                <a:latin typeface="Century Gothic"/>
                <a:ea typeface="Century Gothic"/>
                <a:cs typeface="Century Gothic"/>
                <a:sym typeface="Century Gothic"/>
              </a:rPr>
              <a:t>參加人數/  19,779人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271463" lvl="0" indent="0" algn="l" rtl="0">
              <a:spcBef>
                <a:spcPts val="320"/>
              </a:spcBef>
              <a:spcAft>
                <a:spcPts val="0"/>
              </a:spcAft>
              <a:buClr>
                <a:srgbClr val="595959"/>
              </a:buClr>
              <a:buSzPts val="1600"/>
              <a:buNone/>
            </a:pP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1" name="Google Shape;541;p42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籌辦大型活動</a:t>
            </a:r>
            <a:endParaRPr/>
          </a:p>
        </p:txBody>
      </p:sp>
      <p:pic>
        <p:nvPicPr>
          <p:cNvPr id="542" name="Google Shape;542;p42" descr="D8M_3618.jpg"/>
          <p:cNvPicPr preferRelativeResize="0"/>
          <p:nvPr/>
        </p:nvPicPr>
        <p:blipFill rotWithShape="1">
          <a:blip r:embed="rId3">
            <a:alphaModFix/>
          </a:blip>
          <a:srcRect l="33006" r="18342"/>
          <a:stretch/>
        </p:blipFill>
        <p:spPr>
          <a:xfrm>
            <a:off x="7154775" y="1292042"/>
            <a:ext cx="1163843" cy="1656184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543" name="Google Shape;543;p42" descr="DSC_3815.jpg"/>
          <p:cNvPicPr preferRelativeResize="0"/>
          <p:nvPr/>
        </p:nvPicPr>
        <p:blipFill rotWithShape="1">
          <a:blip r:embed="rId4">
            <a:alphaModFix/>
          </a:blip>
          <a:srcRect l="40549" t="19087" r="27950" b="6008"/>
          <a:stretch/>
        </p:blipFill>
        <p:spPr>
          <a:xfrm>
            <a:off x="5915760" y="1292042"/>
            <a:ext cx="1090112" cy="16555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544" name="Google Shape;544;p42" descr="D:\美工工作\0檔案資料庫\照片\0活動照片\百萬好書票選-人潮\百萬好書票選P1150822-S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919893" y="3030031"/>
            <a:ext cx="2398726" cy="1505658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algn="tl" rotWithShape="0">
              <a:srgbClr val="000000">
                <a:alpha val="69803"/>
              </a:srgbClr>
            </a:outerShdw>
          </a:effectLst>
        </p:spPr>
      </p:pic>
      <p:pic>
        <p:nvPicPr>
          <p:cNvPr id="545" name="Google Shape;545;p42"/>
          <p:cNvPicPr preferRelativeResize="0"/>
          <p:nvPr/>
        </p:nvPicPr>
        <p:blipFill rotWithShape="1">
          <a:blip r:embed="rId6">
            <a:alphaModFix/>
          </a:blip>
          <a:srcRect l="7612" r="6851"/>
          <a:stretch/>
        </p:blipFill>
        <p:spPr>
          <a:xfrm>
            <a:off x="5915750" y="1306425"/>
            <a:ext cx="1090125" cy="16268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43"/>
          <p:cNvSpPr/>
          <p:nvPr/>
        </p:nvSpPr>
        <p:spPr>
          <a:xfrm>
            <a:off x="877075" y="1199500"/>
            <a:ext cx="8266800" cy="3944100"/>
          </a:xfrm>
          <a:prstGeom prst="rect">
            <a:avLst/>
          </a:prstGeom>
          <a:solidFill>
            <a:srgbClr val="07376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2" name="Google Shape;552;p43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組合系列活動</a:t>
            </a:r>
            <a:endParaRPr/>
          </a:p>
        </p:txBody>
      </p:sp>
      <p:sp>
        <p:nvSpPr>
          <p:cNvPr id="553" name="Google Shape;553;p43"/>
          <p:cNvSpPr txBox="1">
            <a:spLocks noGrp="1"/>
          </p:cNvSpPr>
          <p:nvPr>
            <p:ph type="body" idx="1"/>
          </p:nvPr>
        </p:nvSpPr>
        <p:spPr>
          <a:xfrm>
            <a:off x="971600" y="1347614"/>
            <a:ext cx="7595688" cy="3102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215900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/>
          </a:p>
        </p:txBody>
      </p:sp>
      <p:graphicFrame>
        <p:nvGraphicFramePr>
          <p:cNvPr id="554" name="Google Shape;554;p43"/>
          <p:cNvGraphicFramePr/>
          <p:nvPr/>
        </p:nvGraphicFramePr>
        <p:xfrm>
          <a:off x="-7950502" y="1271494"/>
          <a:ext cx="7648825" cy="3552000"/>
        </p:xfrm>
        <a:graphic>
          <a:graphicData uri="http://schemas.openxmlformats.org/drawingml/2006/table">
            <a:tbl>
              <a:tblPr>
                <a:noFill/>
                <a:tableStyleId>{FCAC714B-5FEB-4B3C-8F52-59A29631A7F8}</a:tableStyleId>
              </a:tblPr>
              <a:tblGrid>
                <a:gridCol w="2875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765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72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2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545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活動名稱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活動時間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活動地點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參與人數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86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圖資藝文月主題: </a:t>
                      </a:r>
                      <a:r>
                        <a:rPr lang="zh-TW" sz="1200" u="none" strike="noStrike" cap="none">
                          <a:solidFill>
                            <a:srgbClr val="CC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綠能環保愛地球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5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110/10/19(二)下午4:00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solidFill>
                            <a:srgbClr val="6666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人文大樓扇形廣場</a:t>
                      </a:r>
                      <a:endParaRPr sz="1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169人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露天電影院－天劫倒數(票選第一名)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5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110/10/19(二)</a:t>
                      </a:r>
                      <a:r>
                        <a:rPr lang="zh-TW" sz="1150" u="none" strike="noStrike" cap="none">
                          <a:solidFill>
                            <a:srgbClr val="6666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下午4:30</a:t>
                      </a:r>
                      <a:endParaRPr sz="115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人文大樓扇形廣場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68人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solidFill>
                            <a:srgbClr val="CC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「綠能環保愛地球」主題書展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5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110/10/19(二)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圖資處一樓新書展示區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0" i="0" u="sng" strike="noStrike" cap="none">
                          <a:solidFill>
                            <a:srgbClr val="0033CC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百萬好書線上票選</a:t>
                      </a:r>
                      <a:endParaRPr sz="1200" u="none" strike="noStrike" cap="none">
                        <a:solidFill>
                          <a:srgbClr val="0033C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5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110/10/19-11/02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線上票選平台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1726人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9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solidFill>
                            <a:srgbClr val="CC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二手衣櫃/二手交換市集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5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110/10/19-11/05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圖資處一樓大廳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35人/700件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06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solidFill>
                            <a:srgbClr val="CC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手工坊－自製環保清潔皂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5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110/10/27(三)下午1:00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圖資處一樓多功能展示區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20人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38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b="0" i="0" u="sng" strike="noStrike" cap="none">
                          <a:solidFill>
                            <a:srgbClr val="0033CC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val="tx"/>
                              </a:ext>
                            </a:extLst>
                          </a:hlinkClick>
                        </a:rPr>
                        <a:t>集點獎不完</a:t>
                      </a:r>
                      <a:endParaRPr sz="1200" b="0" i="0" u="sng" strike="noStrike" cap="none">
                        <a:solidFill>
                          <a:srgbClr val="0033CC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50" b="0" i="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即日起-10/30</a:t>
                      </a:r>
                      <a:endParaRPr sz="1150" b="0" i="0" u="none" strike="noStrike" cap="none">
                        <a:solidFill>
                          <a:schemeClr val="dk1"/>
                        </a:solidFill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圖資處一樓櫃台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126人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名人演講：</a:t>
                      </a:r>
                      <a:r>
                        <a:rPr lang="zh-TW" sz="1200" u="none" strike="noStrike" cap="none">
                          <a:solidFill>
                            <a:srgbClr val="CC0000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林藝 (寶島淨鄉團創辦人)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5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110/11/04(四)13:10-15:00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線上演講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68人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7782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solidFill>
                            <a:schemeClr val="dk1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「百萬好書票選活動」、「集點獎不完」、「圖書徵集」抽獎活動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5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110/11/10(三)上午10:00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solidFill>
                            <a:srgbClr val="6666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圖資處一樓大廳</a:t>
                      </a:r>
                      <a:endParaRPr sz="1200" u="none" strike="noStrike" cap="none">
                        <a:latin typeface="Century Gothic"/>
                        <a:ea typeface="Century Gothic"/>
                        <a:cs typeface="Century Gothic"/>
                        <a:sym typeface="Century Gothic"/>
                      </a:endParaRPr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611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正修電影院</a:t>
                      </a:r>
                      <a:r>
                        <a:rPr lang="zh-TW" sz="1200" u="none" strike="noStrike" cap="none">
                          <a:solidFill>
                            <a:srgbClr val="666666"/>
                          </a:solidFill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:</a:t>
                      </a: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柯南-紺青之拳(票選第二名)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5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110/10/21(四)13:10-15:00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圖資處二樓i學堂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75人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6180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好書大放送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15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110/10/04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圖資處一樓大廳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zh-TW" sz="1200" u="none" strike="noStrike" cap="none">
                          <a:latin typeface="Century Gothic"/>
                          <a:ea typeface="Century Gothic"/>
                          <a:cs typeface="Century Gothic"/>
                          <a:sym typeface="Century Gothic"/>
                        </a:rPr>
                        <a:t> </a:t>
                      </a:r>
                      <a:endParaRPr/>
                    </a:p>
                  </a:txBody>
                  <a:tcPr marL="10250" marR="10250" marT="10250" marB="10250">
                    <a:lnL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E3E3E3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pic>
        <p:nvPicPr>
          <p:cNvPr id="555" name="Google Shape;55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68600" y="0"/>
            <a:ext cx="3578719" cy="533704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36000"/>
              </a:srgbClr>
            </a:outerShdw>
          </a:effectLst>
        </p:spPr>
      </p:pic>
      <p:pic>
        <p:nvPicPr>
          <p:cNvPr id="556" name="Google Shape;55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36550" y="3554500"/>
            <a:ext cx="924000" cy="1306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4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874451" y="3552400"/>
            <a:ext cx="923999" cy="13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8" name="Google Shape;558;p4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6805" y="3552401"/>
            <a:ext cx="877125" cy="1327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559" name="Google Shape;559;p4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71600" y="3552400"/>
            <a:ext cx="935952" cy="132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0" name="Google Shape;560;p4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71600" y="1271500"/>
            <a:ext cx="3780249" cy="2170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44"/>
          <p:cNvSpPr/>
          <p:nvPr/>
        </p:nvSpPr>
        <p:spPr>
          <a:xfrm rot="2700000">
            <a:off x="3833745" y="-144326"/>
            <a:ext cx="5947758" cy="5879451"/>
          </a:xfrm>
          <a:prstGeom prst="roundRect">
            <a:avLst>
              <a:gd name="adj" fmla="val 26429"/>
            </a:avLst>
          </a:prstGeom>
          <a:solidFill>
            <a:srgbClr val="0B87D6">
              <a:alpha val="1412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566" name="Google Shape;566;p44"/>
          <p:cNvSpPr txBox="1">
            <a:spLocks noGrp="1"/>
          </p:cNvSpPr>
          <p:nvPr>
            <p:ph type="body" idx="1"/>
          </p:nvPr>
        </p:nvSpPr>
        <p:spPr>
          <a:xfrm>
            <a:off x="1026900" y="1443625"/>
            <a:ext cx="2719200" cy="332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-1270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/>
              <a:t>動漫公仔展</a:t>
            </a:r>
            <a:endParaRPr/>
          </a:p>
          <a:p>
            <a:pPr marL="0" lvl="0" indent="-127000" algn="l" rtl="0">
              <a:spcBef>
                <a:spcPts val="6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/>
              <a:t>紫藤花網美牆</a:t>
            </a:r>
            <a:endParaRPr/>
          </a:p>
          <a:p>
            <a:pPr marL="0" lvl="0" indent="-127000" algn="l" rtl="0">
              <a:spcBef>
                <a:spcPts val="12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/>
              <a:t>偵探事件簿-解迷遊戲</a:t>
            </a:r>
            <a:endParaRPr/>
          </a:p>
          <a:p>
            <a:pPr marL="0" lvl="0" indent="-127000" algn="l" rtl="0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zh-TW"/>
              <a:t>與書約會-盲借</a:t>
            </a:r>
            <a:endParaRPr/>
          </a:p>
          <a:p>
            <a:pPr marL="0" lvl="0" indent="-127000" algn="l" rtl="0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zh-TW"/>
              <a:t>星座閱讀禮袋</a:t>
            </a:r>
            <a:endParaRPr/>
          </a:p>
          <a:p>
            <a:pPr marL="0" lvl="0" indent="-127000" algn="l" rtl="0">
              <a:spcBef>
                <a:spcPts val="1200"/>
              </a:spcBef>
              <a:spcAft>
                <a:spcPts val="0"/>
              </a:spcAft>
              <a:buSzPts val="2000"/>
              <a:buChar char="•"/>
            </a:pPr>
            <a:r>
              <a:rPr lang="zh-TW"/>
              <a:t>畢業季之拍貼機</a:t>
            </a:r>
            <a:endParaRPr/>
          </a:p>
          <a:p>
            <a:pPr marL="342900" lvl="0" indent="0" algn="l" rtl="0">
              <a:spcBef>
                <a:spcPts val="1200"/>
              </a:spcBef>
              <a:spcAft>
                <a:spcPts val="0"/>
              </a:spcAft>
              <a:buNone/>
            </a:pPr>
            <a:endParaRPr b="1"/>
          </a:p>
          <a:p>
            <a:pPr marL="271463" lvl="0" indent="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7" name="Google Shape;567;p44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辦理人氣活動</a:t>
            </a:r>
            <a:endParaRPr/>
          </a:p>
        </p:txBody>
      </p:sp>
      <p:pic>
        <p:nvPicPr>
          <p:cNvPr id="568" name="Google Shape;568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22875" y="540125"/>
            <a:ext cx="3621125" cy="2031624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69" name="Google Shape;569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4515" y="1246825"/>
            <a:ext cx="1721260" cy="177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" name="Google Shape;570;p44"/>
          <p:cNvPicPr preferRelativeResize="0"/>
          <p:nvPr/>
        </p:nvPicPr>
        <p:blipFill rotWithShape="1">
          <a:blip r:embed="rId5">
            <a:alphaModFix/>
          </a:blip>
          <a:srcRect l="12720" t="25689" r="19039"/>
          <a:stretch/>
        </p:blipFill>
        <p:spPr>
          <a:xfrm>
            <a:off x="6077901" y="2773100"/>
            <a:ext cx="3066102" cy="187797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571" name="Google Shape;571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649025" y="3139324"/>
            <a:ext cx="2719201" cy="1813956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" name="Google Shape;576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8212" y="-167825"/>
            <a:ext cx="2806100" cy="1871903"/>
          </a:xfrm>
          <a:prstGeom prst="rect">
            <a:avLst/>
          </a:prstGeom>
          <a:noFill/>
          <a:ln>
            <a:noFill/>
          </a:ln>
        </p:spPr>
      </p:pic>
      <p:sp>
        <p:nvSpPr>
          <p:cNvPr id="577" name="Google Shape;577;p46"/>
          <p:cNvSpPr txBox="1">
            <a:spLocks noGrp="1"/>
          </p:cNvSpPr>
          <p:nvPr>
            <p:ph type="body" idx="1"/>
          </p:nvPr>
        </p:nvSpPr>
        <p:spPr>
          <a:xfrm>
            <a:off x="1091100" y="1491625"/>
            <a:ext cx="3639900" cy="29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999" lvl="0" indent="-221274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zh-TW"/>
              <a:t>闖關活動</a:t>
            </a:r>
            <a:r>
              <a:rPr lang="zh-TW">
                <a:latin typeface="Arial"/>
                <a:ea typeface="Arial"/>
                <a:cs typeface="Arial"/>
                <a:sym typeface="Arial"/>
              </a:rPr>
              <a:t>想玩健身環?</a:t>
            </a:r>
            <a:r>
              <a:rPr lang="zh-TW"/>
              <a:t>借5本電子書就可以</a:t>
            </a:r>
            <a:endParaRPr/>
          </a:p>
          <a:p>
            <a:pPr marL="179999" lvl="0" indent="-221274" algn="l" rtl="0"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zh-TW"/>
              <a:t>想打</a:t>
            </a:r>
            <a:r>
              <a:rPr lang="zh-TW">
                <a:latin typeface="Arial"/>
                <a:ea typeface="Arial"/>
                <a:cs typeface="Arial"/>
                <a:sym typeface="Arial"/>
              </a:rPr>
              <a:t>彈珠枱? 想玩夾娃娃機?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   想玩扭蛋機? 想玩賽車?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   想玩VR遊戲?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>
                <a:latin typeface="Arial"/>
                <a:ea typeface="Arial"/>
                <a:cs typeface="Arial"/>
                <a:sym typeface="Arial"/>
              </a:rPr>
              <a:t>   ------借5本書就可以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180975" lvl="0" indent="-22225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/>
              <a:t>解析運氣借書去</a:t>
            </a:r>
            <a:r>
              <a:rPr lang="zh-TW">
                <a:solidFill>
                  <a:schemeClr val="dk1"/>
                </a:solidFill>
              </a:rPr>
              <a:t>，</a:t>
            </a:r>
            <a:r>
              <a:rPr lang="zh-TW"/>
              <a:t>抽籤占卜寫繪馬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zh-TW"/>
              <a:t>   </a:t>
            </a:r>
            <a:endParaRPr/>
          </a:p>
          <a:p>
            <a:pPr marL="34290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8" name="Google Shape;578;p46"/>
          <p:cNvSpPr txBox="1"/>
          <p:nvPr/>
        </p:nvSpPr>
        <p:spPr>
          <a:xfrm>
            <a:off x="1105274" y="339502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2500" lnSpcReduction="10000"/>
          </a:bodyPr>
          <a:lstStyle/>
          <a:p>
            <a:pPr marL="0" marR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 sz="40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rPr>
              <a:t>活動扣住館藏借閱</a:t>
            </a:r>
            <a:endParaRPr/>
          </a:p>
        </p:txBody>
      </p:sp>
      <p:pic>
        <p:nvPicPr>
          <p:cNvPr id="579" name="Google Shape;579;p46"/>
          <p:cNvPicPr preferRelativeResize="0"/>
          <p:nvPr/>
        </p:nvPicPr>
        <p:blipFill rotWithShape="1">
          <a:blip r:embed="rId4">
            <a:alphaModFix/>
          </a:blip>
          <a:srcRect l="11283"/>
          <a:stretch/>
        </p:blipFill>
        <p:spPr>
          <a:xfrm>
            <a:off x="6434059" y="3498125"/>
            <a:ext cx="2594415" cy="164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0" name="Google Shape;580;p46"/>
          <p:cNvPicPr preferRelativeResize="0"/>
          <p:nvPr/>
        </p:nvPicPr>
        <p:blipFill rotWithShape="1">
          <a:blip r:embed="rId5">
            <a:alphaModFix/>
          </a:blip>
          <a:srcRect t="3230" b="15409"/>
          <a:stretch/>
        </p:blipFill>
        <p:spPr>
          <a:xfrm>
            <a:off x="6337863" y="1644025"/>
            <a:ext cx="2806101" cy="171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1" name="Google Shape;581;p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37875" y="3355800"/>
            <a:ext cx="2806098" cy="1840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2" name="Google Shape;582;p46"/>
          <p:cNvPicPr preferRelativeResize="0"/>
          <p:nvPr/>
        </p:nvPicPr>
        <p:blipFill rotWithShape="1">
          <a:blip r:embed="rId7">
            <a:alphaModFix/>
          </a:blip>
          <a:srcRect l="24179"/>
          <a:stretch/>
        </p:blipFill>
        <p:spPr>
          <a:xfrm>
            <a:off x="-1723591" y="1894675"/>
            <a:ext cx="1598792" cy="1711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3" name="Google Shape;583;p46"/>
          <p:cNvPicPr preferRelativeResize="0"/>
          <p:nvPr/>
        </p:nvPicPr>
        <p:blipFill rotWithShape="1">
          <a:blip r:embed="rId8">
            <a:alphaModFix/>
          </a:blip>
          <a:srcRect l="5428" r="25156"/>
          <a:stretch/>
        </p:blipFill>
        <p:spPr>
          <a:xfrm>
            <a:off x="4657500" y="3341425"/>
            <a:ext cx="1589501" cy="129256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4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57500" y="1580625"/>
            <a:ext cx="1589500" cy="171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p47"/>
          <p:cNvSpPr txBox="1">
            <a:spLocks noGrp="1"/>
          </p:cNvSpPr>
          <p:nvPr>
            <p:ph type="body" idx="1"/>
          </p:nvPr>
        </p:nvSpPr>
        <p:spPr>
          <a:xfrm>
            <a:off x="1091100" y="1588925"/>
            <a:ext cx="3840900" cy="3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80975" lvl="0" indent="-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dirty="0"/>
              <a:t>校務</a:t>
            </a:r>
            <a:r>
              <a:rPr lang="zh-TW" dirty="0" smtClean="0"/>
              <a:t>座談會</a:t>
            </a:r>
            <a:r>
              <a:rPr lang="zh-TW" altLang="en-US" dirty="0" smtClean="0"/>
              <a:t>報告</a:t>
            </a:r>
            <a:endParaRPr dirty="0"/>
          </a:p>
          <a:p>
            <a:pPr marL="180975" lvl="0" indent="-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dirty="0">
                <a:latin typeface="Century Gothic"/>
                <a:ea typeface="Century Gothic"/>
                <a:cs typeface="Century Gothic"/>
                <a:sym typeface="Century Gothic"/>
              </a:rPr>
              <a:t>圖資處首頁上宣傳海報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dirty="0">
                <a:latin typeface="Century Gothic"/>
                <a:ea typeface="Century Gothic"/>
                <a:cs typeface="Century Gothic"/>
                <a:sym typeface="Century Gothic"/>
              </a:rPr>
              <a:t>新聞報導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dirty="0">
                <a:latin typeface="Century Gothic"/>
                <a:ea typeface="Century Gothic"/>
                <a:cs typeface="Century Gothic"/>
                <a:sym typeface="Century Gothic"/>
              </a:rPr>
              <a:t>校園插旗，海報張貼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dirty="0">
                <a:latin typeface="Century Gothic"/>
                <a:ea typeface="Century Gothic"/>
                <a:cs typeface="Century Gothic"/>
                <a:sym typeface="Century Gothic"/>
              </a:rPr>
              <a:t>電視牆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dirty="0">
                <a:latin typeface="Century Gothic"/>
                <a:ea typeface="Century Gothic"/>
                <a:cs typeface="Century Gothic"/>
                <a:sym typeface="Century Gothic"/>
              </a:rPr>
              <a:t>FB、IG</a:t>
            </a:r>
            <a:endParaRPr dirty="0"/>
          </a:p>
          <a:p>
            <a:pPr marL="180975" lvl="0" indent="-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dirty="0">
                <a:latin typeface="Century Gothic"/>
                <a:ea typeface="Century Gothic"/>
                <a:cs typeface="Century Gothic"/>
                <a:sym typeface="Century Gothic"/>
              </a:rPr>
              <a:t>影片拍攝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000"/>
              <a:buChar char="•"/>
            </a:pPr>
            <a:r>
              <a:rPr lang="zh-TW" dirty="0">
                <a:latin typeface="Century Gothic"/>
                <a:ea typeface="Century Gothic"/>
                <a:cs typeface="Century Gothic"/>
                <a:sym typeface="Century Gothic"/>
              </a:rPr>
              <a:t>圖資處門口張貼</a:t>
            </a:r>
            <a:endParaRPr dirty="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80975" lvl="0" indent="-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zh-TW" dirty="0"/>
              <a:t>研習+實用性研習</a:t>
            </a:r>
            <a:endParaRPr dirty="0"/>
          </a:p>
          <a:p>
            <a:pPr marL="180975" lvl="0" indent="-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zh-TW" dirty="0"/>
              <a:t>入班宣導</a:t>
            </a:r>
            <a:endParaRPr dirty="0"/>
          </a:p>
          <a:p>
            <a:pPr marL="180975" lvl="0" indent="-18097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zh-TW" dirty="0"/>
              <a:t>線上課程(推廣資源使用)</a:t>
            </a:r>
            <a:endParaRPr dirty="0"/>
          </a:p>
        </p:txBody>
      </p:sp>
      <p:sp>
        <p:nvSpPr>
          <p:cNvPr id="590" name="Google Shape;590;p47"/>
          <p:cNvSpPr txBox="1">
            <a:spLocks noGrp="1"/>
          </p:cNvSpPr>
          <p:nvPr>
            <p:ph type="title"/>
          </p:nvPr>
        </p:nvSpPr>
        <p:spPr>
          <a:xfrm>
            <a:off x="1047800" y="267494"/>
            <a:ext cx="77151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策略4 多管道行銷</a:t>
            </a:r>
            <a:endParaRPr/>
          </a:p>
        </p:txBody>
      </p:sp>
      <p:pic>
        <p:nvPicPr>
          <p:cNvPr id="591" name="Google Shape;591;p47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56061" y="2208438"/>
            <a:ext cx="221189" cy="2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2" name="Google Shape;592;p47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479575" y="2208438"/>
            <a:ext cx="177171" cy="21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3" name="Google Shape;593;p47"/>
          <p:cNvPicPr preferRelativeResize="0"/>
          <p:nvPr/>
        </p:nvPicPr>
        <p:blipFill rotWithShape="1">
          <a:blip r:embed="rId7">
            <a:alphaModFix/>
          </a:blip>
          <a:srcRect l="1955" r="1695"/>
          <a:stretch/>
        </p:blipFill>
        <p:spPr>
          <a:xfrm>
            <a:off x="4932000" y="1450550"/>
            <a:ext cx="3764598" cy="261400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47"/>
          <p:cNvSpPr/>
          <p:nvPr/>
        </p:nvSpPr>
        <p:spPr>
          <a:xfrm rot="-5400000">
            <a:off x="5716300" y="2714725"/>
            <a:ext cx="892500" cy="1266600"/>
          </a:xfrm>
          <a:prstGeom prst="wedgeRectCallout">
            <a:avLst>
              <a:gd name="adj1" fmla="val -16669"/>
              <a:gd name="adj2" fmla="val 143952"/>
            </a:avLst>
          </a:prstGeom>
          <a:solidFill>
            <a:schemeClr val="lt1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47"/>
          <p:cNvSpPr/>
          <p:nvPr/>
        </p:nvSpPr>
        <p:spPr>
          <a:xfrm>
            <a:off x="5491450" y="574962"/>
            <a:ext cx="2379220" cy="4302915"/>
          </a:xfrm>
          <a:custGeom>
            <a:avLst/>
            <a:gdLst/>
            <a:ahLst/>
            <a:cxnLst/>
            <a:rect l="l" t="t" r="r" b="b"/>
            <a:pathLst>
              <a:path w="99031" h="174649" extrusionOk="0">
                <a:moveTo>
                  <a:pt x="0" y="384"/>
                </a:moveTo>
                <a:lnTo>
                  <a:pt x="0" y="174649"/>
                </a:lnTo>
                <a:lnTo>
                  <a:pt x="61415" y="174649"/>
                </a:lnTo>
                <a:lnTo>
                  <a:pt x="61415" y="123981"/>
                </a:lnTo>
                <a:lnTo>
                  <a:pt x="99031" y="116305"/>
                </a:lnTo>
                <a:lnTo>
                  <a:pt x="61031" y="111315"/>
                </a:lnTo>
                <a:lnTo>
                  <a:pt x="61031" y="0"/>
                </a:lnTo>
                <a:close/>
              </a:path>
            </a:pathLst>
          </a:custGeom>
          <a:solidFill>
            <a:srgbClr val="9FC5E8"/>
          </a:solidFill>
          <a:ln>
            <a:noFill/>
          </a:ln>
        </p:spPr>
      </p:sp>
      <p:pic>
        <p:nvPicPr>
          <p:cNvPr id="596" name="Google Shape;596;p4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378700" y="483000"/>
            <a:ext cx="1528250" cy="4303126"/>
          </a:xfrm>
          <a:prstGeom prst="rect">
            <a:avLst/>
          </a:prstGeom>
          <a:noFill/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9"/>
          <p:cNvSpPr/>
          <p:nvPr/>
        </p:nvSpPr>
        <p:spPr>
          <a:xfrm rot="-2721390">
            <a:off x="2637556" y="-946239"/>
            <a:ext cx="4122823" cy="4125928"/>
          </a:xfrm>
          <a:prstGeom prst="roundRect">
            <a:avLst>
              <a:gd name="adj" fmla="val 26481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03" name="Google Shape;603;p9"/>
          <p:cNvSpPr/>
          <p:nvPr/>
        </p:nvSpPr>
        <p:spPr>
          <a:xfrm>
            <a:off x="-25604" y="3183817"/>
            <a:ext cx="2143289" cy="1975951"/>
          </a:xfrm>
          <a:prstGeom prst="rect">
            <a:avLst/>
          </a:prstGeom>
          <a:solidFill>
            <a:srgbClr val="FFFFFF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04" name="Google Shape;604;p9"/>
          <p:cNvSpPr/>
          <p:nvPr/>
        </p:nvSpPr>
        <p:spPr>
          <a:xfrm rot="2700000">
            <a:off x="3676346" y="1110394"/>
            <a:ext cx="1948693" cy="1899089"/>
          </a:xfrm>
          <a:prstGeom prst="roundRect">
            <a:avLst>
              <a:gd name="adj" fmla="val 264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05" name="Google Shape;605;p9"/>
          <p:cNvSpPr txBox="1"/>
          <p:nvPr/>
        </p:nvSpPr>
        <p:spPr>
          <a:xfrm>
            <a:off x="2742480" y="1995686"/>
            <a:ext cx="381642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zh-TW" sz="4800">
                <a:solidFill>
                  <a:schemeClr val="lt1"/>
                </a:solidFill>
              </a:rPr>
              <a:t>4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6" name="Google Shape;606;p9"/>
          <p:cNvSpPr txBox="1"/>
          <p:nvPr/>
        </p:nvSpPr>
        <p:spPr>
          <a:xfrm>
            <a:off x="1619672" y="3638791"/>
            <a:ext cx="63367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0070C0"/>
                </a:solidFill>
              </a:rPr>
              <a:t>主要活動介紹</a:t>
            </a:r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10"/>
          <p:cNvSpPr txBox="1">
            <a:spLocks noGrp="1"/>
          </p:cNvSpPr>
          <p:nvPr>
            <p:ph type="body" idx="1"/>
          </p:nvPr>
        </p:nvSpPr>
        <p:spPr>
          <a:xfrm>
            <a:off x="755575" y="1059575"/>
            <a:ext cx="3948300" cy="408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lvl="0" indent="-179388" algn="l" rtl="0">
              <a:spcBef>
                <a:spcPts val="0"/>
              </a:spcBef>
              <a:spcAft>
                <a:spcPts val="0"/>
              </a:spcAft>
              <a:buClr>
                <a:srgbClr val="0B87D6"/>
              </a:buClr>
              <a:buSzPts val="2400"/>
              <a:buChar char="•"/>
            </a:pPr>
            <a:r>
              <a:rPr lang="zh-TW" sz="2400" b="1">
                <a:solidFill>
                  <a:srgbClr val="0B87D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上學期</a:t>
            </a:r>
            <a:endParaRPr sz="2400" b="1">
              <a:solidFill>
                <a:srgbClr val="0B87D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0000" lvl="0" indent="-204299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entury Gothic"/>
              <a:buAutoNum type="arabicParenR"/>
            </a:pP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圖資藝文月</a:t>
            </a:r>
            <a:r>
              <a:rPr lang="zh-TW" sz="18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6-8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項活動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9388" lvl="0" indent="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    (含1項大型活動)</a:t>
            </a:r>
            <a:endParaRPr/>
          </a:p>
          <a:p>
            <a:pPr marL="179388" lvl="0" indent="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2)名人演講</a:t>
            </a:r>
            <a:r>
              <a:rPr lang="zh-TW" sz="18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1-2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場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9388" lvl="0" indent="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3)新生導覽約</a:t>
            </a:r>
            <a:r>
              <a:rPr lang="zh-TW" sz="18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110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班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40000" lvl="1" indent="-88900" algn="l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Noto Sans Symbols"/>
              <a:buChar char="✔"/>
            </a:pPr>
            <a:r>
              <a:rPr lang="zh-TW" sz="1400">
                <a:latin typeface="Century Gothic"/>
                <a:ea typeface="Century Gothic"/>
                <a:cs typeface="Century Gothic"/>
                <a:sym typeface="Century Gothic"/>
              </a:rPr>
              <a:t>日四技36班，進修部50班，約3,000人</a:t>
            </a:r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9388" lvl="0" indent="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4)</a:t>
            </a:r>
            <a:r>
              <a:rPr lang="zh-TW" sz="180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進階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資料庫(中</a:t>
            </a:r>
            <a:r>
              <a:rPr lang="zh-TW" sz="1800">
                <a:latin typeface="DFKai-SB"/>
                <a:ea typeface="DFKai-SB"/>
                <a:cs typeface="DFKai-SB"/>
                <a:sym typeface="DFKai-SB"/>
              </a:rPr>
              <a:t>、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西文)</a:t>
            </a:r>
            <a:endParaRPr/>
          </a:p>
          <a:p>
            <a:pPr marL="540000" lvl="1" indent="-88900" algn="l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Noto Sans Symbols"/>
              <a:buChar char="✔"/>
            </a:pPr>
            <a:r>
              <a:rPr lang="zh-TW" sz="1400">
                <a:latin typeface="Century Gothic"/>
                <a:ea typeface="Century Gothic"/>
                <a:cs typeface="Century Gothic"/>
                <a:sym typeface="Century Gothic"/>
              </a:rPr>
              <a:t>教育訓練</a:t>
            </a:r>
            <a:r>
              <a:rPr lang="zh-TW" sz="1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lang="zh-TW" sz="1400">
                <a:latin typeface="Century Gothic"/>
                <a:ea typeface="Century Gothic"/>
                <a:cs typeface="Century Gothic"/>
                <a:sym typeface="Century Gothic"/>
              </a:rPr>
              <a:t>場，每場20人/場，共約100人</a:t>
            </a:r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9388" lvl="0" indent="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5)電子書(電子雜誌)</a:t>
            </a:r>
            <a:endParaRPr/>
          </a:p>
          <a:p>
            <a:pPr marL="540000" lvl="1" indent="-88900" algn="l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Noto Sans Symbols"/>
              <a:buChar char="✔"/>
            </a:pPr>
            <a:r>
              <a:rPr lang="zh-TW" sz="1400">
                <a:latin typeface="Century Gothic"/>
                <a:ea typeface="Century Gothic"/>
                <a:cs typeface="Century Gothic"/>
                <a:sym typeface="Century Gothic"/>
              </a:rPr>
              <a:t>教育訓練</a:t>
            </a:r>
            <a:r>
              <a:rPr lang="zh-TW" sz="140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lang="zh-TW" sz="1400">
                <a:latin typeface="Century Gothic"/>
                <a:ea typeface="Century Gothic"/>
                <a:cs typeface="Century Gothic"/>
                <a:sym typeface="Century Gothic"/>
              </a:rPr>
              <a:t>場</a:t>
            </a:r>
            <a:r>
              <a:rPr lang="zh-TW" sz="1400">
                <a:latin typeface="PMingLiU"/>
                <a:ea typeface="PMingLiU"/>
                <a:cs typeface="PMingLiU"/>
                <a:sym typeface="PMingLiU"/>
              </a:rPr>
              <a:t>，每場</a:t>
            </a:r>
            <a:r>
              <a:rPr lang="zh-TW" sz="1400">
                <a:latin typeface="Century Gothic"/>
                <a:ea typeface="Century Gothic"/>
                <a:cs typeface="Century Gothic"/>
                <a:sym typeface="Century Gothic"/>
              </a:rPr>
              <a:t>20人/場，共約80人</a:t>
            </a:r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9388" lvl="0" indent="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6)線上課程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40000" lvl="1" indent="-88900" algn="l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Noto Sans Symbols"/>
              <a:buChar char="✔"/>
            </a:pPr>
            <a:r>
              <a:rPr lang="zh-TW" sz="1400">
                <a:latin typeface="Century Gothic"/>
                <a:ea typeface="Century Gothic"/>
                <a:cs typeface="Century Gothic"/>
                <a:sym typeface="Century Gothic"/>
              </a:rPr>
              <a:t>圖書館基礎導覽、圖書資源利用教育、電子書充電站、資料庫加油站</a:t>
            </a:r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65188" lvl="1" indent="-196850" algn="l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Noto Sans Symbols"/>
              <a:buNone/>
            </a:pPr>
            <a:endParaRPr sz="14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13" name="Google Shape;613;p10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主要活動介紹-</a:t>
            </a:r>
            <a:r>
              <a:rPr lang="zh-TW" sz="2700"/>
              <a:t>是目標值也是績效指標</a:t>
            </a:r>
            <a:endParaRPr/>
          </a:p>
        </p:txBody>
      </p:sp>
      <p:sp>
        <p:nvSpPr>
          <p:cNvPr id="614" name="Google Shape;614;p10"/>
          <p:cNvSpPr txBox="1"/>
          <p:nvPr/>
        </p:nvSpPr>
        <p:spPr>
          <a:xfrm>
            <a:off x="4774232" y="1135782"/>
            <a:ext cx="4176600" cy="288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9388" marR="0" lvl="0" indent="-179388" algn="l" rtl="0">
              <a:spcBef>
                <a:spcPts val="0"/>
              </a:spcBef>
              <a:spcAft>
                <a:spcPts val="0"/>
              </a:spcAft>
              <a:buClr>
                <a:srgbClr val="0B87D6"/>
              </a:buClr>
              <a:buSzPts val="2400"/>
              <a:buFont typeface="Arial"/>
              <a:buChar char="•"/>
            </a:pPr>
            <a:r>
              <a:rPr lang="zh-TW" sz="2400" b="1">
                <a:solidFill>
                  <a:srgbClr val="0B87D6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下學期</a:t>
            </a:r>
            <a:endParaRPr sz="2400" b="1">
              <a:solidFill>
                <a:srgbClr val="0B87D6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450000" marR="0" lvl="0" indent="-204299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Century Gothic"/>
              <a:buAutoNum type="arabicParenR"/>
            </a:pPr>
            <a:r>
              <a:rPr lang="zh-TW" sz="18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圖資藝文月</a:t>
            </a:r>
            <a:r>
              <a:rPr lang="zh-TW" sz="1800" b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6-8</a:t>
            </a:r>
            <a:r>
              <a:rPr lang="zh-TW" sz="18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項活動</a:t>
            </a:r>
            <a:endParaRPr sz="18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9388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zh-TW" sz="18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2)名人演講</a:t>
            </a:r>
            <a:r>
              <a:rPr lang="zh-TW" sz="1800" b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1-2</a:t>
            </a:r>
            <a:r>
              <a:rPr lang="zh-TW" sz="18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場</a:t>
            </a:r>
            <a:endParaRPr sz="18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9388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zh-TW" sz="18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3)</a:t>
            </a:r>
            <a:r>
              <a:rPr lang="zh-TW" sz="1800" b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基礎</a:t>
            </a:r>
            <a:r>
              <a:rPr lang="zh-TW" sz="18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資料庫(四技二年級)</a:t>
            </a:r>
            <a:endParaRPr/>
          </a:p>
          <a:p>
            <a:pPr marL="540000" marR="0" lvl="1" indent="-88900" algn="l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Noto Sans Symbols"/>
              <a:buChar char="✔"/>
            </a:pPr>
            <a:r>
              <a:rPr lang="zh-TW" sz="1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教育訓練</a:t>
            </a:r>
            <a:r>
              <a:rPr lang="zh-TW" sz="14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20</a:t>
            </a:r>
            <a:r>
              <a:rPr lang="zh-TW" sz="1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班，每班35人/場，共約750人</a:t>
            </a:r>
            <a:endParaRPr sz="14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9388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zh-TW" sz="18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4)</a:t>
            </a:r>
            <a:r>
              <a:rPr lang="zh-TW" sz="1800" b="0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進階</a:t>
            </a:r>
            <a:r>
              <a:rPr lang="zh-TW" sz="18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資料庫(西文)教育訓練</a:t>
            </a:r>
            <a:r>
              <a:rPr lang="zh-TW" sz="1800" b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lang="zh-TW" sz="18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場</a:t>
            </a:r>
            <a:endParaRPr sz="18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540000" marR="0" lvl="1" indent="-88900" algn="l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Noto Sans Symbols"/>
              <a:buChar char="✔"/>
            </a:pPr>
            <a:r>
              <a:rPr lang="zh-TW" sz="1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教育訓練</a:t>
            </a:r>
            <a:r>
              <a:rPr lang="zh-TW" sz="14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lang="zh-TW" sz="1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場，每場20人/場，共約100人</a:t>
            </a:r>
            <a:endParaRPr sz="14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9388" marR="0" lvl="0" indent="0" algn="l" rtl="0">
              <a:spcBef>
                <a:spcPts val="300"/>
              </a:spcBef>
              <a:spcAft>
                <a:spcPts val="0"/>
              </a:spcAft>
              <a:buClr>
                <a:srgbClr val="595959"/>
              </a:buClr>
              <a:buSzPts val="1800"/>
              <a:buFont typeface="Arial"/>
              <a:buNone/>
            </a:pPr>
            <a:r>
              <a:rPr lang="zh-TW" sz="18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5)電子書(電子雜誌)</a:t>
            </a:r>
            <a:endParaRPr/>
          </a:p>
          <a:p>
            <a:pPr marL="540000" marR="0" lvl="1" indent="-88900" algn="l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Noto Sans Symbols"/>
              <a:buChar char="✔"/>
            </a:pPr>
            <a:r>
              <a:rPr lang="zh-TW" sz="1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教育訓練</a:t>
            </a:r>
            <a:r>
              <a:rPr lang="zh-TW" sz="1400" b="0" i="0" u="none" strike="noStrike" cap="none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</a:t>
            </a:r>
            <a:r>
              <a:rPr lang="zh-TW" sz="1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場，每場20人/場，共約80人</a:t>
            </a:r>
            <a:endParaRPr sz="14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865188" marR="0" lvl="1" indent="-196850" algn="l" rtl="0"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400"/>
              <a:buFont typeface="Noto Sans Symbols"/>
              <a:buNone/>
            </a:pPr>
            <a:endParaRPr sz="1400" b="0" i="0" u="none" strike="noStrike" cap="none">
              <a:solidFill>
                <a:srgbClr val="7F7F7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p16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藝文月活動- 111學年</a:t>
            </a:r>
            <a:endParaRPr/>
          </a:p>
        </p:txBody>
      </p:sp>
      <p:sp>
        <p:nvSpPr>
          <p:cNvPr id="621" name="Google Shape;621;p16"/>
          <p:cNvSpPr txBox="1"/>
          <p:nvPr/>
        </p:nvSpPr>
        <p:spPr>
          <a:xfrm>
            <a:off x="427500" y="4148125"/>
            <a:ext cx="8317500" cy="18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主題: 111-1疫起健康大作戰</a:t>
            </a:r>
            <a:endParaRPr sz="13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開幕式闖關活動1</a:t>
            </a:r>
            <a:r>
              <a:rPr lang="zh-TW" sz="13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</a:t>
            </a: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219人參加，投下8,962票選票，票選出1,489本(件)圖書資源，共採購1,329冊(件)圖書資源</a:t>
            </a:r>
            <a:endParaRPr sz="13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7" marR="0" lvl="0" indent="-90487" algn="l" rtl="0"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名人演講參與人數290人</a:t>
            </a:r>
            <a:r>
              <a:rPr lang="zh-TW" sz="13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/ </a:t>
            </a: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其他活動：381人</a:t>
            </a:r>
            <a:endParaRPr sz="13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lvl="0" indent="-90488">
              <a:spcBef>
                <a:spcPts val="260"/>
              </a:spcBef>
              <a:buClr>
                <a:srgbClr val="FF0000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本學期</a:t>
            </a:r>
            <a:r>
              <a:rPr lang="zh-TW" sz="1300" b="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</a:t>
            </a:r>
            <a:r>
              <a:rPr lang="en-US" altLang="zh-TW" sz="1300" b="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</a:t>
            </a:r>
            <a:r>
              <a:rPr lang="zh-TW" sz="1300" b="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項活動</a:t>
            </a:r>
            <a:r>
              <a:rPr lang="zh-TW" altLang="zh-TW" sz="12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，</a:t>
            </a:r>
            <a:r>
              <a:rPr lang="zh-TW" altLang="en-US" sz="12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參加</a:t>
            </a:r>
            <a:r>
              <a:rPr lang="zh-TW" sz="1300" b="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總</a:t>
            </a:r>
            <a:r>
              <a:rPr lang="zh-TW" sz="1300" b="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人次: 1,890人</a:t>
            </a:r>
            <a:endParaRPr sz="1300" b="0" dirty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22" name="Google Shape;622;p16"/>
          <p:cNvPicPr preferRelativeResize="0"/>
          <p:nvPr/>
        </p:nvPicPr>
        <p:blipFill rotWithShape="1">
          <a:blip r:embed="rId3">
            <a:alphaModFix/>
          </a:blip>
          <a:srcRect l="4095" b="4333"/>
          <a:stretch/>
        </p:blipFill>
        <p:spPr>
          <a:xfrm>
            <a:off x="0" y="1200175"/>
            <a:ext cx="4701349" cy="2947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3" name="Google Shape;623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0990" y="1200175"/>
            <a:ext cx="4423009" cy="29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15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藝文月活動- 110學年</a:t>
            </a:r>
            <a:endParaRPr/>
          </a:p>
        </p:txBody>
      </p:sp>
      <p:sp>
        <p:nvSpPr>
          <p:cNvPr id="630" name="Google Shape;630;p15"/>
          <p:cNvSpPr txBox="1"/>
          <p:nvPr/>
        </p:nvSpPr>
        <p:spPr>
          <a:xfrm>
            <a:off x="395536" y="3867894"/>
            <a:ext cx="4320480" cy="122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lnSpc>
                <a:spcPct val="84615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主題: 綠能環保愛地球</a:t>
            </a:r>
            <a:endParaRPr sz="13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84615"/>
              </a:lnSpc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開幕: 正修露天電影院169人</a:t>
            </a:r>
            <a:endParaRPr sz="13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84615"/>
              </a:lnSpc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名人線上演講: 林藝/你可以愛地球,也可以很潮流 68人</a:t>
            </a:r>
            <a:endParaRPr sz="13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84615"/>
              </a:lnSpc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百萬好書票選: 1,726人</a:t>
            </a:r>
            <a:endParaRPr sz="13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84615"/>
              </a:lnSpc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正修電影院: 75人</a:t>
            </a:r>
            <a:endParaRPr sz="13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lvl="0" indent="-90488">
              <a:lnSpc>
                <a:spcPct val="84615"/>
              </a:lnSpc>
              <a:spcBef>
                <a:spcPts val="260"/>
              </a:spcBef>
              <a:buClr>
                <a:srgbClr val="FF0000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本學期10項</a:t>
            </a:r>
            <a:r>
              <a:rPr lang="zh-TW" sz="1300" b="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活動</a:t>
            </a:r>
            <a:r>
              <a:rPr lang="zh-TW" altLang="zh-TW" sz="12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，</a:t>
            </a:r>
            <a:r>
              <a:rPr lang="zh-TW" altLang="en-US" sz="12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參加</a:t>
            </a:r>
            <a:r>
              <a:rPr lang="zh-TW" sz="1300" b="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總</a:t>
            </a:r>
            <a:r>
              <a:rPr lang="zh-TW" sz="1300" b="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人次: 2,659人</a:t>
            </a:r>
            <a:endParaRPr sz="1300" b="0" dirty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1" name="Google Shape;631;p15"/>
          <p:cNvSpPr txBox="1"/>
          <p:nvPr/>
        </p:nvSpPr>
        <p:spPr>
          <a:xfrm>
            <a:off x="4788025" y="3867894"/>
            <a:ext cx="4320479" cy="12756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lnSpc>
                <a:spcPct val="84615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主題: 有一種幸福，叫閱讀</a:t>
            </a:r>
            <a:endParaRPr sz="13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84615"/>
              </a:lnSpc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你選書我買單書展(西文書票選)</a:t>
            </a:r>
            <a:endParaRPr dirty="0"/>
          </a:p>
          <a:p>
            <a:pPr marL="90488" marR="0" lvl="0" indent="-90488" algn="l" rtl="0">
              <a:lnSpc>
                <a:spcPct val="84615"/>
              </a:lnSpc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正修電影院: 第一場81人，線上5場:共30人</a:t>
            </a:r>
            <a:endParaRPr sz="13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84615"/>
              </a:lnSpc>
              <a:spcBef>
                <a:spcPts val="260"/>
              </a:spcBef>
              <a:spcAft>
                <a:spcPts val="0"/>
              </a:spcAft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春天讀書競賽活動：72件作品</a:t>
            </a:r>
            <a:endParaRPr dirty="0"/>
          </a:p>
          <a:p>
            <a:pPr marL="90487" lvl="0" indent="-90487">
              <a:lnSpc>
                <a:spcPct val="84615"/>
              </a:lnSpc>
              <a:spcBef>
                <a:spcPts val="260"/>
              </a:spcBef>
              <a:buClr>
                <a:srgbClr val="595959"/>
              </a:buClr>
              <a:buSzPts val="1300"/>
              <a:buFont typeface="Arial"/>
              <a:buChar char="•"/>
            </a:pPr>
            <a:r>
              <a:rPr lang="zh-TW" sz="13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其他活動：218</a:t>
            </a:r>
            <a:r>
              <a:rPr lang="zh-TW" sz="1300" b="0" dirty="0" smtClean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人</a:t>
            </a:r>
            <a:r>
              <a:rPr lang="zh-TW" altLang="zh-TW" sz="13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，</a:t>
            </a:r>
            <a:r>
              <a:rPr lang="zh-TW" sz="1300" dirty="0" smtClean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開幕式</a:t>
            </a:r>
            <a:r>
              <a:rPr lang="zh-TW" sz="130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與名人演講因疫情停課</a:t>
            </a:r>
            <a:r>
              <a:rPr lang="zh-TW" sz="1300" dirty="0" smtClean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取消</a:t>
            </a:r>
            <a:endParaRPr sz="130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lvl="0" indent="-90488">
              <a:lnSpc>
                <a:spcPct val="84615"/>
              </a:lnSpc>
              <a:spcBef>
                <a:spcPts val="260"/>
              </a:spcBef>
              <a:buClr>
                <a:srgbClr val="FF0000"/>
              </a:buClr>
              <a:buSzPts val="1300"/>
              <a:buFont typeface="Arial"/>
              <a:buChar char="•"/>
            </a:pPr>
            <a:r>
              <a:rPr lang="zh-TW" altLang="en-US" sz="13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本</a:t>
            </a:r>
            <a:r>
              <a:rPr lang="zh-TW" altLang="en-US" sz="13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學期</a:t>
            </a:r>
            <a:r>
              <a:rPr lang="en-US" altLang="zh-TW" sz="13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5</a:t>
            </a:r>
            <a:r>
              <a:rPr lang="zh-TW" altLang="en-US" sz="13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項活動</a:t>
            </a:r>
            <a:r>
              <a:rPr lang="zh-TW" altLang="zh-TW" sz="12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，</a:t>
            </a:r>
            <a:r>
              <a:rPr lang="zh-TW" altLang="en-US" sz="12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參加</a:t>
            </a:r>
            <a:r>
              <a:rPr lang="zh-TW" altLang="en-US" sz="13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總</a:t>
            </a:r>
            <a:r>
              <a:rPr lang="zh-TW" altLang="en-US" sz="13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人次</a:t>
            </a:r>
            <a:r>
              <a:rPr lang="en-US" altLang="zh-TW" sz="130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: </a:t>
            </a:r>
            <a:r>
              <a:rPr lang="en-US" altLang="zh-TW" sz="13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401</a:t>
            </a:r>
            <a:r>
              <a:rPr lang="zh-TW" altLang="en-US" sz="1300" dirty="0" smtClean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人</a:t>
            </a:r>
            <a:endParaRPr lang="zh-TW" altLang="en-US" sz="1300" dirty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32" name="Google Shape;632;p15"/>
          <p:cNvPicPr preferRelativeResize="0"/>
          <p:nvPr/>
        </p:nvPicPr>
        <p:blipFill rotWithShape="1">
          <a:blip r:embed="rId3">
            <a:alphaModFix/>
          </a:blip>
          <a:srcRect l="11979" t="9051" r="10197" b="6260"/>
          <a:stretch/>
        </p:blipFill>
        <p:spPr>
          <a:xfrm>
            <a:off x="-2169" y="1131590"/>
            <a:ext cx="4595510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633" name="Google Shape;633;p15" descr="D:\美工工作\0檔案資料庫\不分年度\20171123-歷年藝文月海報展\學期分\110-2-海報-藝文月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93341" y="1132313"/>
            <a:ext cx="4550659" cy="2663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6"/>
          <p:cNvSpPr txBox="1">
            <a:spLocks noGrp="1"/>
          </p:cNvSpPr>
          <p:nvPr>
            <p:ph type="title"/>
          </p:nvPr>
        </p:nvSpPr>
        <p:spPr>
          <a:xfrm>
            <a:off x="1311360" y="205286"/>
            <a:ext cx="7084751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正修科大環境介紹</a:t>
            </a:r>
            <a:endParaRPr/>
          </a:p>
        </p:txBody>
      </p:sp>
      <p:sp>
        <p:nvSpPr>
          <p:cNvPr id="142" name="Google Shape;142;p6"/>
          <p:cNvSpPr/>
          <p:nvPr/>
        </p:nvSpPr>
        <p:spPr>
          <a:xfrm>
            <a:off x="5372575" y="1416825"/>
            <a:ext cx="3771300" cy="23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地理位置：高雄澄清湖畔旁</a:t>
            </a:r>
            <a:endParaRPr sz="1800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校園面積：校地8.9公頃</a:t>
            </a:r>
            <a:endParaRPr sz="1800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rgbClr val="3F3F3F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學生人數：16,767人(111學年度)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FF0000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A2A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[全國公私立科大人數:全國第二]</a:t>
            </a:r>
            <a:endParaRPr sz="1800" b="1">
              <a:solidFill>
                <a:srgbClr val="00A2A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00A2A4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[全國私立科大人數:全國第一]</a:t>
            </a:r>
            <a:endParaRPr sz="1800" b="1">
              <a:solidFill>
                <a:srgbClr val="00A2A4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 b="1">
                <a:solidFill>
                  <a:srgbClr val="FB7D6E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[全國公私立大專人數:全國第十一]</a:t>
            </a:r>
            <a:endParaRPr sz="1800" b="1">
              <a:solidFill>
                <a:srgbClr val="FB7D6E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sp>
        <p:nvSpPr>
          <p:cNvPr id="143" name="Google Shape;143;p6"/>
          <p:cNvSpPr txBox="1"/>
          <p:nvPr/>
        </p:nvSpPr>
        <p:spPr>
          <a:xfrm>
            <a:off x="5566254" y="3579862"/>
            <a:ext cx="2880320" cy="245462"/>
          </a:xfrm>
          <a:prstGeom prst="rect">
            <a:avLst/>
          </a:prstGeom>
          <a:solidFill>
            <a:srgbClr val="E28700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Arial"/>
              <a:buNone/>
            </a:pPr>
            <a:r>
              <a:rPr lang="zh-TW" sz="1400" b="1">
                <a:solidFill>
                  <a:schemeClr val="lt1"/>
                </a:solidFill>
                <a:latin typeface="Microsoft JhengHei"/>
                <a:ea typeface="Microsoft JhengHei"/>
                <a:cs typeface="Microsoft JhengHei"/>
                <a:sym typeface="Microsoft JhengHei"/>
              </a:rPr>
              <a:t>創校58年，校友13萬餘人</a:t>
            </a:r>
            <a:endParaRPr sz="1400" b="1">
              <a:solidFill>
                <a:schemeClr val="lt1"/>
              </a:solidFill>
              <a:latin typeface="Microsoft JhengHei"/>
              <a:ea typeface="Microsoft JhengHei"/>
              <a:cs typeface="Microsoft JhengHei"/>
              <a:sym typeface="Microsoft JhengHei"/>
            </a:endParaRPr>
          </a:p>
        </p:txBody>
      </p:sp>
      <p:grpSp>
        <p:nvGrpSpPr>
          <p:cNvPr id="144" name="Google Shape;144;p6"/>
          <p:cNvGrpSpPr/>
          <p:nvPr/>
        </p:nvGrpSpPr>
        <p:grpSpPr>
          <a:xfrm>
            <a:off x="5519155" y="4009623"/>
            <a:ext cx="3072242" cy="449771"/>
            <a:chOff x="990842" y="4037432"/>
            <a:chExt cx="4615233" cy="675664"/>
          </a:xfrm>
        </p:grpSpPr>
        <p:grpSp>
          <p:nvGrpSpPr>
            <p:cNvPr id="145" name="Google Shape;145;p6"/>
            <p:cNvGrpSpPr/>
            <p:nvPr/>
          </p:nvGrpSpPr>
          <p:grpSpPr>
            <a:xfrm>
              <a:off x="1331640" y="4156310"/>
              <a:ext cx="4274435" cy="556786"/>
              <a:chOff x="1251482" y="1610618"/>
              <a:chExt cx="4588979" cy="597758"/>
            </a:xfrm>
          </p:grpSpPr>
          <p:sp>
            <p:nvSpPr>
              <p:cNvPr id="146" name="Google Shape;146;p6"/>
              <p:cNvSpPr txBox="1"/>
              <p:nvPr/>
            </p:nvSpPr>
            <p:spPr>
              <a:xfrm>
                <a:off x="1251482" y="1610618"/>
                <a:ext cx="3134249" cy="59775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400" b="1">
                    <a:solidFill>
                      <a:srgbClr val="3F3F3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學院        系</a:t>
                </a:r>
                <a:endParaRPr/>
              </a:p>
            </p:txBody>
          </p:sp>
          <p:sp>
            <p:nvSpPr>
              <p:cNvPr id="147" name="Google Shape;147;p6"/>
              <p:cNvSpPr txBox="1"/>
              <p:nvPr/>
            </p:nvSpPr>
            <p:spPr>
              <a:xfrm>
                <a:off x="3278652" y="1610618"/>
                <a:ext cx="2561809" cy="59775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0" marR="0" lvl="0" indent="0" algn="l" rtl="0">
                  <a:lnSpc>
                    <a:spcPct val="9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400" b="1">
                    <a:solidFill>
                      <a:srgbClr val="3F3F3F"/>
                    </a:solidFill>
                    <a:latin typeface="Microsoft JhengHei"/>
                    <a:ea typeface="Microsoft JhengHei"/>
                    <a:cs typeface="Microsoft JhengHei"/>
                    <a:sym typeface="Microsoft JhengHei"/>
                  </a:rPr>
                  <a:t>碩士班     博士班</a:t>
                </a:r>
                <a:endParaRPr/>
              </a:p>
            </p:txBody>
          </p:sp>
        </p:grpSp>
        <p:grpSp>
          <p:nvGrpSpPr>
            <p:cNvPr id="148" name="Google Shape;148;p6"/>
            <p:cNvGrpSpPr/>
            <p:nvPr/>
          </p:nvGrpSpPr>
          <p:grpSpPr>
            <a:xfrm>
              <a:off x="990842" y="4037432"/>
              <a:ext cx="3863389" cy="580670"/>
              <a:chOff x="549175" y="920795"/>
              <a:chExt cx="4147686" cy="623400"/>
            </a:xfrm>
          </p:grpSpPr>
          <p:sp>
            <p:nvSpPr>
              <p:cNvPr id="149" name="Google Shape;149;p6"/>
              <p:cNvSpPr/>
              <p:nvPr/>
            </p:nvSpPr>
            <p:spPr>
              <a:xfrm>
                <a:off x="2368433" y="948537"/>
                <a:ext cx="2020674" cy="595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 b="1" i="1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14</a:t>
                </a:r>
                <a:endParaRPr sz="1800" b="1" i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6"/>
              <p:cNvSpPr/>
              <p:nvPr/>
            </p:nvSpPr>
            <p:spPr>
              <a:xfrm>
                <a:off x="3878165" y="948541"/>
                <a:ext cx="818696" cy="595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 b="1" i="1">
                    <a:solidFill>
                      <a:srgbClr val="C00000"/>
                    </a:solidFill>
                    <a:latin typeface="Arial"/>
                    <a:ea typeface="Arial"/>
                    <a:cs typeface="Arial"/>
                    <a:sym typeface="Arial"/>
                  </a:rPr>
                  <a:t>1</a:t>
                </a:r>
                <a:endParaRPr sz="1800" b="1" i="1">
                  <a:solidFill>
                    <a:srgbClr val="C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1" name="Google Shape;151;p6"/>
              <p:cNvSpPr/>
              <p:nvPr/>
            </p:nvSpPr>
            <p:spPr>
              <a:xfrm>
                <a:off x="549175" y="920800"/>
                <a:ext cx="1006324" cy="595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 b="1" i="1">
                    <a:solidFill>
                      <a:srgbClr val="004EA1"/>
                    </a:solidFill>
                    <a:latin typeface="Arial"/>
                    <a:ea typeface="Arial"/>
                    <a:cs typeface="Arial"/>
                    <a:sym typeface="Arial"/>
                  </a:rPr>
                  <a:t>3</a:t>
                </a:r>
                <a:endParaRPr sz="1800" b="1" i="1">
                  <a:solidFill>
                    <a:srgbClr val="004EA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52;p6"/>
              <p:cNvSpPr/>
              <p:nvPr/>
            </p:nvSpPr>
            <p:spPr>
              <a:xfrm>
                <a:off x="1561881" y="920795"/>
                <a:ext cx="794055" cy="59565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zh-TW" sz="1800" b="1" i="1">
                    <a:solidFill>
                      <a:srgbClr val="004EA1"/>
                    </a:solidFill>
                    <a:latin typeface="Arial"/>
                    <a:ea typeface="Arial"/>
                    <a:cs typeface="Arial"/>
                    <a:sym typeface="Arial"/>
                  </a:rPr>
                  <a:t>20</a:t>
                </a:r>
                <a:endParaRPr sz="1800" b="1" i="1">
                  <a:solidFill>
                    <a:srgbClr val="004EA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53" name="Google Shape;153;p6"/>
          <p:cNvGrpSpPr/>
          <p:nvPr/>
        </p:nvGrpSpPr>
        <p:grpSpPr>
          <a:xfrm>
            <a:off x="984233" y="1058818"/>
            <a:ext cx="4307847" cy="3744416"/>
            <a:chOff x="-55562" y="1660524"/>
            <a:chExt cx="5760659" cy="4561571"/>
          </a:xfrm>
        </p:grpSpPr>
        <p:pic>
          <p:nvPicPr>
            <p:cNvPr id="154" name="Google Shape;154;p6"/>
            <p:cNvPicPr preferRelativeResize="0"/>
            <p:nvPr/>
          </p:nvPicPr>
          <p:blipFill rotWithShape="1">
            <a:blip r:embed="rId3">
              <a:alphaModFix/>
            </a:blip>
            <a:srcRect l="13659" t="22158" r="48947" b="8667"/>
            <a:stretch/>
          </p:blipFill>
          <p:spPr>
            <a:xfrm>
              <a:off x="-55562" y="1660524"/>
              <a:ext cx="5760659" cy="456157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5" name="Google Shape;155;p6"/>
            <p:cNvSpPr/>
            <p:nvPr/>
          </p:nvSpPr>
          <p:spPr>
            <a:xfrm>
              <a:off x="541338" y="4389118"/>
              <a:ext cx="1054776" cy="220868"/>
            </a:xfrm>
            <a:prstGeom prst="rect">
              <a:avLst/>
            </a:prstGeom>
            <a:solidFill>
              <a:srgbClr val="E6E2D9"/>
            </a:solidFill>
            <a:ln w="28575" cap="flat" cmpd="sng">
              <a:solidFill>
                <a:srgbClr val="E6E2D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</p:grpSp>
      <p:pic>
        <p:nvPicPr>
          <p:cNvPr id="156" name="Google Shape;156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05208" y="2895434"/>
            <a:ext cx="957965" cy="90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08578" y="3841310"/>
            <a:ext cx="723405" cy="583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 descr="http://ipicbox.tw/photo/g/531249/4JTTXWLKIJK8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219364" y="4198025"/>
            <a:ext cx="668196" cy="655979"/>
          </a:xfrm>
          <a:prstGeom prst="ellipse">
            <a:avLst/>
          </a:prstGeom>
          <a:noFill/>
          <a:ln w="28575" cap="rnd" cmpd="sng">
            <a:solidFill>
              <a:srgbClr val="F2F2F2"/>
            </a:solidFill>
            <a:prstDash val="solid"/>
            <a:round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59" name="Google Shape;159;p6" descr="http://202.153.190.70/getImg1.asp?uNo=152"/>
          <p:cNvPicPr preferRelativeResize="0"/>
          <p:nvPr/>
        </p:nvPicPr>
        <p:blipFill rotWithShape="1">
          <a:blip r:embed="rId7">
            <a:alphaModFix/>
          </a:blip>
          <a:srcRect r="52816"/>
          <a:stretch/>
        </p:blipFill>
        <p:spPr>
          <a:xfrm>
            <a:off x="1311359" y="4180984"/>
            <a:ext cx="672216" cy="690060"/>
          </a:xfrm>
          <a:prstGeom prst="ellipse">
            <a:avLst/>
          </a:prstGeom>
          <a:noFill/>
          <a:ln w="285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381000" dist="292100" dir="5400000" sx="-80000" sy="-18000" rotWithShape="0">
              <a:srgbClr val="000000">
                <a:alpha val="21960"/>
              </a:srgbClr>
            </a:outerShdw>
          </a:effectLst>
        </p:spPr>
      </p:pic>
      <p:pic>
        <p:nvPicPr>
          <p:cNvPr id="160" name="Google Shape;160;p6" descr="http://old.tncsec.gov.tw/upload/js/1148278211.jpg"/>
          <p:cNvPicPr preferRelativeResize="0"/>
          <p:nvPr/>
        </p:nvPicPr>
        <p:blipFill rotWithShape="1">
          <a:blip r:embed="rId8">
            <a:alphaModFix/>
          </a:blip>
          <a:srcRect l="5378" r="19906"/>
          <a:stretch/>
        </p:blipFill>
        <p:spPr>
          <a:xfrm>
            <a:off x="3071713" y="2184110"/>
            <a:ext cx="625979" cy="574467"/>
          </a:xfrm>
          <a:prstGeom prst="ellipse">
            <a:avLst/>
          </a:prstGeom>
          <a:noFill/>
          <a:ln w="28575" cap="flat" cmpd="sng">
            <a:solidFill>
              <a:srgbClr val="8EB4E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1" name="Google Shape;161;p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866611" y="1231734"/>
            <a:ext cx="732908" cy="9219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 descr="http://www.khms.gov.tw/FileDownLoad/StadiumItem/Photo/20140504160432147.jpg"/>
          <p:cNvPicPr preferRelativeResize="0"/>
          <p:nvPr/>
        </p:nvPicPr>
        <p:blipFill rotWithShape="1">
          <a:blip r:embed="rId10">
            <a:alphaModFix/>
          </a:blip>
          <a:srcRect l="6046" r="9394"/>
          <a:stretch/>
        </p:blipFill>
        <p:spPr>
          <a:xfrm>
            <a:off x="2024382" y="1275607"/>
            <a:ext cx="688747" cy="665503"/>
          </a:xfrm>
          <a:prstGeom prst="ellipse">
            <a:avLst/>
          </a:prstGeom>
          <a:noFill/>
          <a:ln w="28575" cap="flat" cmpd="sng">
            <a:solidFill>
              <a:srgbClr val="8EB4E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3" name="Google Shape;163;p6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4738" y="2787383"/>
            <a:ext cx="918837" cy="958746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6"/>
          <p:cNvSpPr txBox="1"/>
          <p:nvPr/>
        </p:nvSpPr>
        <p:spPr>
          <a:xfrm>
            <a:off x="2376591" y="3164577"/>
            <a:ext cx="1008112" cy="2080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90F33"/>
              </a:buClr>
              <a:buSzPts val="900"/>
              <a:buFont typeface="Arial"/>
              <a:buNone/>
            </a:pPr>
            <a:r>
              <a:rPr lang="zh-TW" sz="900" b="1">
                <a:solidFill>
                  <a:srgbClr val="B90F33"/>
                </a:solidFill>
                <a:latin typeface="Microsoft YaHei"/>
                <a:ea typeface="Microsoft YaHei"/>
                <a:cs typeface="Microsoft YaHei"/>
                <a:sym typeface="Microsoft YaHei"/>
              </a:rPr>
              <a:t>正修科技大學</a:t>
            </a:r>
            <a:endParaRPr/>
          </a:p>
        </p:txBody>
      </p:sp>
      <p:pic>
        <p:nvPicPr>
          <p:cNvPr id="165" name="Google Shape;165;p6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4221956" y="2375297"/>
            <a:ext cx="700088" cy="3929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">
        <p:cut/>
      </p:transition>
    </mc:Choice>
    <mc:Fallback>
      <p:transition spd="slow" advTm="67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14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藝文月活動- 109學年</a:t>
            </a:r>
            <a:endParaRPr/>
          </a:p>
        </p:txBody>
      </p:sp>
      <p:pic>
        <p:nvPicPr>
          <p:cNvPr id="640" name="Google Shape;64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1059583"/>
            <a:ext cx="4558923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p14"/>
          <p:cNvSpPr txBox="1"/>
          <p:nvPr/>
        </p:nvSpPr>
        <p:spPr>
          <a:xfrm>
            <a:off x="5148064" y="3863702"/>
            <a:ext cx="3816300" cy="1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主題: 動漫嘉年華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開幕: 動漫嘉年華/239人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名人演講: 吉雷米/一粒米法國身台灣情77人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其他活動因疫情因素停辦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本學期12項活動，參加總人次: 461人</a:t>
            </a:r>
            <a:endParaRPr sz="1400" b="0">
              <a:solidFill>
                <a:srgbClr val="FF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15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None/>
            </a:pP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2" name="Google Shape;642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43515" y="1059584"/>
            <a:ext cx="4564989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p14"/>
          <p:cNvSpPr txBox="1"/>
          <p:nvPr/>
        </p:nvSpPr>
        <p:spPr>
          <a:xfrm>
            <a:off x="755576" y="3939902"/>
            <a:ext cx="4248472" cy="110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主題: 搶救貧窮大作戰</a:t>
            </a:r>
            <a:endParaRPr sz="14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開幕: 百萬好書票選/1,424人</a:t>
            </a:r>
            <a:endParaRPr sz="14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 dirty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名人演講: 施輝昇/大學生如何賺得第一桶金99人</a:t>
            </a:r>
            <a:endParaRPr sz="1400" b="0" dirty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lang="zh-TW" sz="1400" b="0" dirty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本學期9項活動，參加總人次: 2,108人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13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藝文月活動- 108學年</a:t>
            </a:r>
            <a:endParaRPr/>
          </a:p>
        </p:txBody>
      </p:sp>
      <p:pic>
        <p:nvPicPr>
          <p:cNvPr id="649" name="Google Shape;64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923" y="1059583"/>
            <a:ext cx="4536709" cy="2808311"/>
          </a:xfrm>
          <a:prstGeom prst="rect">
            <a:avLst/>
          </a:prstGeom>
          <a:noFill/>
          <a:ln>
            <a:noFill/>
          </a:ln>
        </p:spPr>
      </p:pic>
      <p:pic>
        <p:nvPicPr>
          <p:cNvPr id="650" name="Google Shape;650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31787" y="1059582"/>
            <a:ext cx="4612213" cy="2808312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13"/>
          <p:cNvSpPr txBox="1"/>
          <p:nvPr/>
        </p:nvSpPr>
        <p:spPr>
          <a:xfrm>
            <a:off x="827584" y="3939902"/>
            <a:ext cx="3744416" cy="110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主題: 圖書館偵探事件簿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開幕: 百萬好書票選/2,123人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名人演講: 謝哲青/打造不受限的人生302人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本學期11項活動，參加總人次: 3,132人</a:t>
            </a:r>
            <a:endParaRPr/>
          </a:p>
        </p:txBody>
      </p:sp>
      <p:sp>
        <p:nvSpPr>
          <p:cNvPr id="652" name="Google Shape;652;p13"/>
          <p:cNvSpPr txBox="1"/>
          <p:nvPr/>
        </p:nvSpPr>
        <p:spPr>
          <a:xfrm>
            <a:off x="5148064" y="3939902"/>
            <a:ext cx="3816424" cy="110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主題: 漫舞，於展覽中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開幕及名人演講等活動: 因疫情因素停辦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2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藝文月活動- 107學年</a:t>
            </a:r>
            <a:endParaRPr/>
          </a:p>
        </p:txBody>
      </p:sp>
      <p:pic>
        <p:nvPicPr>
          <p:cNvPr id="659" name="Google Shape;659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059582"/>
            <a:ext cx="4572000" cy="2646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60" name="Google Shape;660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7298" y="1059583"/>
            <a:ext cx="4575076" cy="2646248"/>
          </a:xfrm>
          <a:prstGeom prst="rect">
            <a:avLst/>
          </a:prstGeom>
          <a:noFill/>
          <a:ln>
            <a:noFill/>
          </a:ln>
        </p:spPr>
      </p:pic>
      <p:sp>
        <p:nvSpPr>
          <p:cNvPr id="661" name="Google Shape;661;p12"/>
          <p:cNvSpPr txBox="1"/>
          <p:nvPr/>
        </p:nvSpPr>
        <p:spPr>
          <a:xfrm>
            <a:off x="611550" y="3705824"/>
            <a:ext cx="3744300" cy="14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主題: IG打卡牆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主活動: </a:t>
            </a:r>
            <a:r>
              <a:rPr lang="zh-TW" sz="1400" b="0">
                <a:solidFill>
                  <a:srgbClr val="00B0F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高中職夥伴學校百萬好書線上票選競賽</a:t>
            </a: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活動19,779人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開幕:百萬好書線上票選競賽頒獎及名人演講: 浩子/我很浩，那你呢?1,248人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本學期5項活動，參加總人次: 22,215人次</a:t>
            </a:r>
            <a:endParaRPr/>
          </a:p>
        </p:txBody>
      </p:sp>
      <p:sp>
        <p:nvSpPr>
          <p:cNvPr id="662" name="Google Shape;662;p12"/>
          <p:cNvSpPr txBox="1"/>
          <p:nvPr/>
        </p:nvSpPr>
        <p:spPr>
          <a:xfrm>
            <a:off x="4592676" y="3807498"/>
            <a:ext cx="4282342" cy="1212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主題: 閱讀多多，好禮多多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名人演講:唐鳳/數位社會創新AI的美麗與哀愁120人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正修電影院: 5埸600人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借書玩扭蛋，抽籤占卜、寫繪馬240人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本學期8項活動，參加總人次: 1,386人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11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藝文月活動- 106學年</a:t>
            </a:r>
            <a:endParaRPr/>
          </a:p>
        </p:txBody>
      </p:sp>
      <p:pic>
        <p:nvPicPr>
          <p:cNvPr id="668" name="Google Shape;668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42" y="1059582"/>
            <a:ext cx="4571999" cy="2800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669" name="Google Shape;669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0" y="1059582"/>
            <a:ext cx="4571999" cy="2800237"/>
          </a:xfrm>
          <a:prstGeom prst="rect">
            <a:avLst/>
          </a:prstGeom>
          <a:noFill/>
          <a:ln>
            <a:noFill/>
          </a:ln>
        </p:spPr>
      </p:pic>
      <p:sp>
        <p:nvSpPr>
          <p:cNvPr id="670" name="Google Shape;670;p11"/>
          <p:cNvSpPr txBox="1"/>
          <p:nvPr/>
        </p:nvSpPr>
        <p:spPr>
          <a:xfrm>
            <a:off x="827584" y="3939902"/>
            <a:ext cx="4176464" cy="110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主題: 正修瘋藝術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開幕: 經典歌劇饗宴459人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名人演講: 蕭青陽/不害怕，就是夢想不夠大300人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本學期6項活動，參加總人次: 1,210人</a:t>
            </a:r>
            <a:endParaRPr/>
          </a:p>
        </p:txBody>
      </p:sp>
      <p:sp>
        <p:nvSpPr>
          <p:cNvPr id="671" name="Google Shape;671;p11"/>
          <p:cNvSpPr txBox="1"/>
          <p:nvPr/>
        </p:nvSpPr>
        <p:spPr>
          <a:xfrm>
            <a:off x="5148064" y="3939902"/>
            <a:ext cx="3816424" cy="11019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0488" marR="0" lvl="0" indent="-90488" algn="l" rtl="0">
              <a:lnSpc>
                <a:spcPct val="92857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主題: 我的樂讀年代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開幕: 百萬好書票選/1,806人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595959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名人演講: 吳鳳/來自土耳其的邀請函830人</a:t>
            </a:r>
            <a:endParaRPr sz="1400" b="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90488" marR="0" lvl="0" indent="-90488" algn="l" rtl="0">
              <a:lnSpc>
                <a:spcPct val="92857"/>
              </a:lnSpc>
              <a:spcBef>
                <a:spcPts val="280"/>
              </a:spcBef>
              <a:spcAft>
                <a:spcPts val="0"/>
              </a:spcAft>
              <a:buClr>
                <a:srgbClr val="FF0000"/>
              </a:buClr>
              <a:buSzPts val="1400"/>
              <a:buFont typeface="Arial"/>
              <a:buChar char="•"/>
            </a:pPr>
            <a:r>
              <a:rPr lang="zh-TW" sz="1400" b="0">
                <a:solidFill>
                  <a:srgbClr val="FF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本學期8項活動，參加總人次: 3,253人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48"/>
          <p:cNvSpPr/>
          <p:nvPr/>
        </p:nvSpPr>
        <p:spPr>
          <a:xfrm rot="2700000">
            <a:off x="2653863" y="-945427"/>
            <a:ext cx="4124305" cy="4124304"/>
          </a:xfrm>
          <a:prstGeom prst="roundRect">
            <a:avLst>
              <a:gd name="adj" fmla="val 26429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77" name="Google Shape;677;p48"/>
          <p:cNvSpPr/>
          <p:nvPr/>
        </p:nvSpPr>
        <p:spPr>
          <a:xfrm>
            <a:off x="-25604" y="3183817"/>
            <a:ext cx="2143289" cy="1975951"/>
          </a:xfrm>
          <a:prstGeom prst="rect">
            <a:avLst/>
          </a:prstGeom>
          <a:solidFill>
            <a:srgbClr val="FFFFFF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78" name="Google Shape;678;p48"/>
          <p:cNvSpPr/>
          <p:nvPr/>
        </p:nvSpPr>
        <p:spPr>
          <a:xfrm rot="2700000">
            <a:off x="3676346" y="1110394"/>
            <a:ext cx="1948693" cy="1899089"/>
          </a:xfrm>
          <a:prstGeom prst="roundRect">
            <a:avLst>
              <a:gd name="adj" fmla="val 264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79" name="Google Shape;679;p48"/>
          <p:cNvSpPr txBox="1"/>
          <p:nvPr/>
        </p:nvSpPr>
        <p:spPr>
          <a:xfrm>
            <a:off x="2771800" y="1995686"/>
            <a:ext cx="381642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05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0" name="Google Shape;680;p48"/>
          <p:cNvSpPr txBox="1"/>
          <p:nvPr/>
        </p:nvSpPr>
        <p:spPr>
          <a:xfrm>
            <a:off x="1979712" y="3709884"/>
            <a:ext cx="547260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0070C0"/>
                </a:solidFill>
              </a:rPr>
              <a:t>結 語</a:t>
            </a:r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" name="Google Shape;686;p49"/>
          <p:cNvPicPr preferRelativeResize="0"/>
          <p:nvPr/>
        </p:nvPicPr>
        <p:blipFill rotWithShape="1">
          <a:blip r:embed="rId3">
            <a:alphaModFix/>
          </a:blip>
          <a:srcRect l="15447" t="6760" r="17500" b="13051"/>
          <a:stretch/>
        </p:blipFill>
        <p:spPr>
          <a:xfrm>
            <a:off x="4427984" y="0"/>
            <a:ext cx="471601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7" name="Google Shape;687;p49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1836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900"/>
              <a:buFont typeface="Palatino Linotype"/>
              <a:buNone/>
            </a:pPr>
            <a:r>
              <a:rPr lang="zh-TW" sz="4900"/>
              <a:t>結語-</a:t>
            </a:r>
            <a:r>
              <a:rPr lang="zh-TW" sz="3100">
                <a:latin typeface="Century Gothic"/>
                <a:ea typeface="Century Gothic"/>
                <a:cs typeface="Century Gothic"/>
                <a:sym typeface="Century Gothic"/>
              </a:rPr>
              <a:t>圖書館的經營與管理</a:t>
            </a:r>
            <a:endParaRPr/>
          </a:p>
        </p:txBody>
      </p:sp>
      <p:sp>
        <p:nvSpPr>
          <p:cNvPr id="688" name="Google Shape;688;p49"/>
          <p:cNvSpPr txBox="1">
            <a:spLocks noGrp="1"/>
          </p:cNvSpPr>
          <p:nvPr>
            <p:ph type="body" idx="1"/>
          </p:nvPr>
        </p:nvSpPr>
        <p:spPr>
          <a:xfrm>
            <a:off x="1043608" y="1491630"/>
            <a:ext cx="7488832" cy="3452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17435"/>
              </a:buClr>
              <a:buSzPts val="2800"/>
              <a:buNone/>
            </a:pPr>
            <a:r>
              <a:rPr lang="zh-TW" sz="2800">
                <a:solidFill>
                  <a:srgbClr val="2174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三大管理理論整合: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r>
              <a:rPr lang="zh-TW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OKP管理模式=</a:t>
            </a:r>
            <a:r>
              <a:rPr lang="zh-TW" sz="2000">
                <a:latin typeface="Century Gothic"/>
                <a:ea typeface="Century Gothic"/>
                <a:cs typeface="Century Gothic"/>
                <a:sym typeface="Century Gothic"/>
              </a:rPr>
              <a:t>目標管理+知識管理+績效管理+PDCA</a:t>
            </a:r>
            <a:endParaRPr/>
          </a:p>
          <a:p>
            <a:pPr marL="0" lvl="1" indent="0" algn="l" rtl="0">
              <a:spcBef>
                <a:spcPts val="1160"/>
              </a:spcBef>
              <a:spcAft>
                <a:spcPts val="0"/>
              </a:spcAft>
              <a:buClr>
                <a:srgbClr val="217435"/>
              </a:buClr>
              <a:buSzPts val="2800"/>
              <a:buNone/>
            </a:pPr>
            <a:r>
              <a:rPr lang="zh-TW" sz="2800">
                <a:solidFill>
                  <a:srgbClr val="2174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四大經營策略:</a:t>
            </a:r>
            <a:endParaRPr/>
          </a:p>
          <a:p>
            <a:pPr marL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zh-TW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運用科技工具、跨單位合作、 推廣策略、多管道行銷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1" indent="0" algn="l" rtl="0">
              <a:spcBef>
                <a:spcPts val="1160"/>
              </a:spcBef>
              <a:spcAft>
                <a:spcPts val="0"/>
              </a:spcAft>
              <a:buClr>
                <a:srgbClr val="217435"/>
              </a:buClr>
              <a:buSzPts val="2800"/>
              <a:buNone/>
            </a:pPr>
            <a:r>
              <a:rPr lang="zh-TW" sz="2800">
                <a:solidFill>
                  <a:srgbClr val="217435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管理是一門科學，也是一門藝術</a:t>
            </a:r>
            <a:endParaRPr sz="2800">
              <a:solidFill>
                <a:srgbClr val="217435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zh-TW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管事是科學，管人是藝術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zh-TW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管理的科學與藝術，通常是存乎一心，綜合運用</a:t>
            </a:r>
            <a:endParaRPr sz="20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342900" lvl="0" indent="-215900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3" name="Google Shape;693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342185">
            <a:off x="2209871" y="-224452"/>
            <a:ext cx="8689189" cy="5849156"/>
          </a:xfrm>
          <a:prstGeom prst="rect">
            <a:avLst/>
          </a:prstGeom>
          <a:noFill/>
          <a:ln>
            <a:noFill/>
          </a:ln>
        </p:spPr>
      </p:pic>
      <p:sp>
        <p:nvSpPr>
          <p:cNvPr id="694" name="Google Shape;694;p50"/>
          <p:cNvSpPr/>
          <p:nvPr/>
        </p:nvSpPr>
        <p:spPr>
          <a:xfrm>
            <a:off x="863100" y="12"/>
            <a:ext cx="8280900" cy="5111400"/>
          </a:xfrm>
          <a:prstGeom prst="rect">
            <a:avLst/>
          </a:prstGeom>
          <a:gradFill>
            <a:gsLst>
              <a:gs pos="0">
                <a:srgbClr val="FFFFFF">
                  <a:alpha val="21960"/>
                </a:srgbClr>
              </a:gs>
              <a:gs pos="61000">
                <a:srgbClr val="FFFFFF">
                  <a:alpha val="17647"/>
                </a:srgbClr>
              </a:gs>
              <a:gs pos="95000">
                <a:srgbClr val="DAEFFF"/>
              </a:gs>
              <a:gs pos="100000">
                <a:srgbClr val="DAEFFF"/>
              </a:gs>
            </a:gsLst>
            <a:lin ang="189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5" name="Google Shape;695;p50"/>
          <p:cNvSpPr/>
          <p:nvPr/>
        </p:nvSpPr>
        <p:spPr>
          <a:xfrm rot="2700000">
            <a:off x="3337939" y="5762545"/>
            <a:ext cx="4124305" cy="4124304"/>
          </a:xfrm>
          <a:prstGeom prst="roundRect">
            <a:avLst>
              <a:gd name="adj" fmla="val 26429"/>
            </a:avLst>
          </a:prstGeom>
          <a:solidFill>
            <a:srgbClr val="0B87D5">
              <a:alpha val="31764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6" name="Google Shape;696;p50"/>
          <p:cNvSpPr/>
          <p:nvPr/>
        </p:nvSpPr>
        <p:spPr>
          <a:xfrm rot="2700000">
            <a:off x="-1490047" y="-239845"/>
            <a:ext cx="4417375" cy="4439606"/>
          </a:xfrm>
          <a:prstGeom prst="roundRect">
            <a:avLst>
              <a:gd name="adj" fmla="val 26429"/>
            </a:avLst>
          </a:prstGeom>
          <a:gradFill>
            <a:gsLst>
              <a:gs pos="0">
                <a:srgbClr val="FFFF7E">
                  <a:alpha val="48627"/>
                </a:srgbClr>
              </a:gs>
              <a:gs pos="50000">
                <a:srgbClr val="FEFEB3"/>
              </a:gs>
              <a:gs pos="100000">
                <a:srgbClr val="FFFFD9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7" name="Google Shape;697;p50"/>
          <p:cNvSpPr/>
          <p:nvPr/>
        </p:nvSpPr>
        <p:spPr>
          <a:xfrm rot="2700000">
            <a:off x="-1376171" y="-610998"/>
            <a:ext cx="4450399" cy="4450399"/>
          </a:xfrm>
          <a:prstGeom prst="roundRect">
            <a:avLst>
              <a:gd name="adj" fmla="val 264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698" name="Google Shape;698;p50"/>
          <p:cNvSpPr txBox="1"/>
          <p:nvPr/>
        </p:nvSpPr>
        <p:spPr>
          <a:xfrm>
            <a:off x="321663" y="1181535"/>
            <a:ext cx="2882185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謝謝聆聽</a:t>
            </a:r>
            <a:endParaRPr/>
          </a:p>
        </p:txBody>
      </p:sp>
      <p:pic>
        <p:nvPicPr>
          <p:cNvPr id="699" name="Google Shape;699;p50" descr="D:\美工工作\0檔案資料庫\海報\Lib_CIS\CSUlogo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40761" y="2085293"/>
            <a:ext cx="672113" cy="3332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ut/>
      </p:transition>
    </mc:Choice>
    <mc:Fallback>
      <p:transition spd="slow"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正修科大經營績效</a:t>
            </a:r>
            <a:endParaRPr/>
          </a:p>
        </p:txBody>
      </p:sp>
      <p:pic>
        <p:nvPicPr>
          <p:cNvPr id="171" name="Google Shape;171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15617" y="3708275"/>
            <a:ext cx="5544617" cy="1311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660232" y="1491631"/>
            <a:ext cx="1121130" cy="220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81362" y="1491630"/>
            <a:ext cx="1054122" cy="22062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5625" y="1491625"/>
            <a:ext cx="5544601" cy="220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">
        <p:cut/>
      </p:transition>
    </mc:Choice>
    <mc:Fallback>
      <p:transition spd="slow" advTm="16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圖書資訊處組織架構圖</a:t>
            </a:r>
            <a:endParaRPr/>
          </a:p>
        </p:txBody>
      </p:sp>
      <p:sp>
        <p:nvSpPr>
          <p:cNvPr id="181" name="Google Shape;181;p8"/>
          <p:cNvSpPr/>
          <p:nvPr/>
        </p:nvSpPr>
        <p:spPr>
          <a:xfrm>
            <a:off x="1036147" y="1272373"/>
            <a:ext cx="2421309" cy="461665"/>
          </a:xfrm>
          <a:prstGeom prst="rect">
            <a:avLst/>
          </a:prstGeom>
          <a:solidFill>
            <a:srgbClr val="DDF5E3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總服務人數: 學生數16,767 人</a:t>
            </a:r>
            <a:endParaRPr sz="1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教職員工(專兼任)817人</a:t>
            </a:r>
            <a:endParaRPr/>
          </a:p>
        </p:txBody>
      </p:sp>
      <p:grpSp>
        <p:nvGrpSpPr>
          <p:cNvPr id="182" name="Google Shape;182;p8"/>
          <p:cNvGrpSpPr/>
          <p:nvPr/>
        </p:nvGrpSpPr>
        <p:grpSpPr>
          <a:xfrm>
            <a:off x="967876" y="1238586"/>
            <a:ext cx="7988149" cy="3878303"/>
            <a:chOff x="1451622" y="1169105"/>
            <a:chExt cx="7988149" cy="3757682"/>
          </a:xfrm>
        </p:grpSpPr>
        <p:cxnSp>
          <p:nvCxnSpPr>
            <p:cNvPr id="183" name="Google Shape;183;p8"/>
            <p:cNvCxnSpPr/>
            <p:nvPr/>
          </p:nvCxnSpPr>
          <p:spPr>
            <a:xfrm>
              <a:off x="2615112" y="1861662"/>
              <a:ext cx="1" cy="235028"/>
            </a:xfrm>
            <a:prstGeom prst="straightConnector1">
              <a:avLst/>
            </a:prstGeom>
            <a:noFill/>
            <a:ln w="9525" cap="flat" cmpd="sng">
              <a:solidFill>
                <a:srgbClr val="00DF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4" name="Google Shape;184;p8"/>
            <p:cNvCxnSpPr/>
            <p:nvPr/>
          </p:nvCxnSpPr>
          <p:spPr>
            <a:xfrm>
              <a:off x="7402710" y="1853987"/>
              <a:ext cx="1" cy="235028"/>
            </a:xfrm>
            <a:prstGeom prst="straightConnector1">
              <a:avLst/>
            </a:prstGeom>
            <a:noFill/>
            <a:ln w="9525" cap="flat" cmpd="sng">
              <a:solidFill>
                <a:srgbClr val="00DF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85" name="Google Shape;185;p8"/>
            <p:cNvSpPr/>
            <p:nvPr/>
          </p:nvSpPr>
          <p:spPr>
            <a:xfrm>
              <a:off x="3916932" y="2005679"/>
              <a:ext cx="1944216" cy="2135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84FFFF"/>
                </a:gs>
                <a:gs pos="35000">
                  <a:srgbClr val="A9FFFF"/>
                </a:gs>
                <a:gs pos="100000">
                  <a:srgbClr val="DBFFFF"/>
                </a:gs>
              </a:gsLst>
              <a:lin ang="16200000" scaled="0"/>
            </a:gradFill>
            <a:ln w="9525" cap="flat" cmpd="sng">
              <a:solidFill>
                <a:srgbClr val="00DFDA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1519900" y="2005679"/>
              <a:ext cx="2160240" cy="2135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EE81"/>
                </a:gs>
                <a:gs pos="35000">
                  <a:srgbClr val="FFF2A6"/>
                </a:gs>
                <a:gs pos="100000">
                  <a:srgbClr val="FFF9D9"/>
                </a:gs>
              </a:gsLst>
              <a:lin ang="16200000" scaled="0"/>
            </a:gradFill>
            <a:ln w="9525" cap="flat" cmpd="sng">
              <a:solidFill>
                <a:srgbClr val="F3BC3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6128412" y="2005679"/>
              <a:ext cx="2664295" cy="2135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EE81"/>
                </a:gs>
                <a:gs pos="35000">
                  <a:srgbClr val="FFF2A6"/>
                </a:gs>
                <a:gs pos="100000">
                  <a:srgbClr val="FFF9D9"/>
                </a:gs>
              </a:gsLst>
              <a:lin ang="16200000" scaled="0"/>
            </a:gradFill>
            <a:ln w="9525" cap="flat" cmpd="sng">
              <a:solidFill>
                <a:srgbClr val="F3BC39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cxnSp>
          <p:nvCxnSpPr>
            <p:cNvPr id="188" name="Google Shape;188;p8"/>
            <p:cNvCxnSpPr/>
            <p:nvPr/>
          </p:nvCxnSpPr>
          <p:spPr>
            <a:xfrm>
              <a:off x="2615112" y="1861662"/>
              <a:ext cx="4787599" cy="0"/>
            </a:xfrm>
            <a:prstGeom prst="straightConnector1">
              <a:avLst/>
            </a:prstGeom>
            <a:noFill/>
            <a:ln w="9525" cap="flat" cmpd="sng">
              <a:solidFill>
                <a:srgbClr val="00DF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9" name="Google Shape;189;p8"/>
            <p:cNvCxnSpPr/>
            <p:nvPr/>
          </p:nvCxnSpPr>
          <p:spPr>
            <a:xfrm>
              <a:off x="4863289" y="1699950"/>
              <a:ext cx="7028" cy="314113"/>
            </a:xfrm>
            <a:prstGeom prst="straightConnector1">
              <a:avLst/>
            </a:prstGeom>
            <a:noFill/>
            <a:ln w="9525" cap="flat" cmpd="sng">
              <a:solidFill>
                <a:srgbClr val="00DF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0" name="Google Shape;190;p8"/>
            <p:cNvSpPr txBox="1"/>
            <p:nvPr/>
          </p:nvSpPr>
          <p:spPr>
            <a:xfrm>
              <a:off x="1588123" y="2005704"/>
              <a:ext cx="2092017" cy="2669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fontScale="92500" lnSpcReduction="20000"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zh-TW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圖書服務組</a:t>
              </a:r>
              <a:endParaRPr sz="1600">
                <a:solidFill>
                  <a:srgbClr val="03A8A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8"/>
            <p:cNvSpPr txBox="1"/>
            <p:nvPr/>
          </p:nvSpPr>
          <p:spPr>
            <a:xfrm>
              <a:off x="3988940" y="2005704"/>
              <a:ext cx="1800199" cy="2669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fontScale="92500" lnSpcReduction="20000"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zh-TW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資訊教育組</a:t>
              </a:r>
              <a:endParaRPr sz="1600">
                <a:solidFill>
                  <a:srgbClr val="03A8A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8"/>
            <p:cNvSpPr txBox="1"/>
            <p:nvPr/>
          </p:nvSpPr>
          <p:spPr>
            <a:xfrm>
              <a:off x="6788871" y="2013355"/>
              <a:ext cx="1227678" cy="2669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fontScale="92500" lnSpcReduction="20000"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zh-TW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資訊技術組</a:t>
              </a:r>
              <a:endParaRPr sz="1600">
                <a:solidFill>
                  <a:srgbClr val="03A8A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8"/>
            <p:cNvSpPr txBox="1"/>
            <p:nvPr/>
          </p:nvSpPr>
          <p:spPr>
            <a:xfrm rot="5400000">
              <a:off x="1485761" y="2136551"/>
              <a:ext cx="2232248" cy="230052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1">
              <a:noAutofit/>
            </a:bodyPr>
            <a:lstStyle/>
            <a:p>
              <a:pPr marL="92075" marR="0" lvl="0" indent="-92075" algn="l" rtl="0">
                <a:lnSpc>
                  <a:spcPct val="10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館際合作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參考諮詢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期刊管理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推廣與展覽活動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流通閱覽及典藏業務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圖書及電子資源的利用教育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圖書及電子資源的徵集採購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館舍空間規劃及維護管理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預算編列及經費控管、核銷</a:t>
              </a:r>
              <a:endParaRPr/>
            </a:p>
          </p:txBody>
        </p:sp>
        <p:sp>
          <p:nvSpPr>
            <p:cNvPr id="194" name="Google Shape;194;p8"/>
            <p:cNvSpPr txBox="1"/>
            <p:nvPr/>
          </p:nvSpPr>
          <p:spPr>
            <a:xfrm rot="5400000">
              <a:off x="3663980" y="2463190"/>
              <a:ext cx="2539742" cy="211961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1">
              <a:noAutofit/>
            </a:bodyPr>
            <a:lstStyle/>
            <a:p>
              <a:pPr marL="92075" marR="0" lvl="0" indent="-92075" algn="l" rtl="0">
                <a:lnSpc>
                  <a:spcPct val="10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圖書資訊系統管理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學校首頁平台維運管理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數位教學推動、數位教學平台維運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雲桌面服務的建置及管理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電腦教室管理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校園授權軟體的採購及管理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運算思維教師社群運作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非資訊類科資訊基礎課程規劃</a:t>
              </a:r>
              <a:endParaRPr/>
            </a:p>
          </p:txBody>
        </p:sp>
        <p:sp>
          <p:nvSpPr>
            <p:cNvPr id="195" name="Google Shape;195;p8"/>
            <p:cNvSpPr txBox="1"/>
            <p:nvPr/>
          </p:nvSpPr>
          <p:spPr>
            <a:xfrm rot="5400000">
              <a:off x="6479821" y="1966837"/>
              <a:ext cx="2696700" cy="32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b" anchorCtr="1">
              <a:noAutofit/>
            </a:bodyPr>
            <a:lstStyle/>
            <a:p>
              <a:pPr marL="92075" marR="0" lvl="0" indent="-15875" algn="l" rtl="0">
                <a:lnSpc>
                  <a:spcPct val="108333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None/>
              </a:pP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資安與個資保護管理制度導入推動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公有雲及私有雲服務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雲端伺服器服務建置、推動與管理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校園網路維運設備管理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校園無線網路規劃、建置與維運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校園有線網路規劃、建置與維運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決策支援系統開發維運</a:t>
              </a:r>
              <a:endParaRPr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行動雲端網站系統管理維運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行動化服務系統開發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校務資訊系統整合與規劃</a:t>
              </a:r>
              <a:endParaRPr/>
            </a:p>
            <a:p>
              <a:pPr marL="92075" marR="0" lvl="0" indent="-92075" algn="l" rtl="0">
                <a:lnSpc>
                  <a:spcPct val="108333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Arial"/>
                <a:buChar char="•"/>
              </a:pPr>
              <a:r>
                <a:rPr lang="zh-TW" sz="12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校務資訊系統開發與維運</a:t>
              </a:r>
              <a:endParaRPr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154153" y="1512491"/>
              <a:ext cx="1418802" cy="2135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DFFAF"/>
                </a:gs>
                <a:gs pos="35000">
                  <a:srgbClr val="B9FFC7"/>
                </a:gs>
                <a:gs pos="100000">
                  <a:srgbClr val="E2FFE5"/>
                </a:gs>
              </a:gsLst>
              <a:lin ang="16200000" scaled="0"/>
            </a:gradFill>
            <a:ln w="9525" cap="flat" cmpd="sng">
              <a:solidFill>
                <a:srgbClr val="55CD73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cxnSp>
          <p:nvCxnSpPr>
            <p:cNvPr id="197" name="Google Shape;197;p8"/>
            <p:cNvCxnSpPr/>
            <p:nvPr/>
          </p:nvCxnSpPr>
          <p:spPr>
            <a:xfrm>
              <a:off x="4860031" y="1274979"/>
              <a:ext cx="1" cy="235028"/>
            </a:xfrm>
            <a:prstGeom prst="straightConnector1">
              <a:avLst/>
            </a:prstGeom>
            <a:noFill/>
            <a:ln w="9525" cap="flat" cmpd="sng">
              <a:solidFill>
                <a:srgbClr val="00DFDA"/>
              </a:solidFill>
              <a:prstDash val="solid"/>
              <a:round/>
              <a:headEnd type="none" w="sm" len="sm"/>
              <a:tailEnd type="none" w="sm" len="sm"/>
            </a:ln>
          </p:spPr>
        </p:cxnSp>
        <p:sp>
          <p:nvSpPr>
            <p:cNvPr id="198" name="Google Shape;198;p8"/>
            <p:cNvSpPr txBox="1"/>
            <p:nvPr/>
          </p:nvSpPr>
          <p:spPr>
            <a:xfrm>
              <a:off x="4161305" y="1531132"/>
              <a:ext cx="1418806" cy="2669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fontScale="92500" lnSpcReduction="20000"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zh-TW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副處長</a:t>
              </a:r>
              <a:endParaRPr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4154153" y="1189942"/>
              <a:ext cx="1418802" cy="2135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2FF8F"/>
                </a:gs>
                <a:gs pos="35000">
                  <a:srgbClr val="EAFFB0"/>
                </a:gs>
                <a:gs pos="100000">
                  <a:srgbClr val="F6FFDE"/>
                </a:gs>
              </a:gsLst>
              <a:lin ang="16200000" scaled="0"/>
            </a:gradFill>
            <a:ln w="9525" cap="flat" cmpd="sng">
              <a:solidFill>
                <a:srgbClr val="A2CF22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200" name="Google Shape;200;p8"/>
            <p:cNvSpPr txBox="1"/>
            <p:nvPr/>
          </p:nvSpPr>
          <p:spPr>
            <a:xfrm>
              <a:off x="4140538" y="1208596"/>
              <a:ext cx="1418806" cy="26690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rmAutofit fontScale="92500" lnSpcReduction="20000"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ct val="100000"/>
                <a:buFont typeface="Arial"/>
                <a:buNone/>
              </a:pPr>
              <a:r>
                <a:rPr lang="zh-TW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處     長</a:t>
              </a:r>
              <a:endParaRPr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5838766" y="1197705"/>
              <a:ext cx="1613554" cy="213540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93BEFF"/>
                </a:gs>
                <a:gs pos="35000">
                  <a:srgbClr val="B4CFFF"/>
                </a:gs>
                <a:gs pos="100000">
                  <a:srgbClr val="E0EAFF"/>
                </a:gs>
              </a:gsLst>
              <a:lin ang="16200000" scaled="0"/>
            </a:gradFill>
            <a:ln w="9525" cap="flat" cmpd="sng">
              <a:solidFill>
                <a:srgbClr val="3F7FD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40000" dist="20000" dir="5400000" rotWithShape="0">
                <a:srgbClr val="000000">
                  <a:alpha val="37647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endParaRPr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029927" y="1169105"/>
              <a:ext cx="126188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4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圖書資訊會議</a:t>
              </a:r>
              <a:endPara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03" name="Google Shape;203;p8"/>
            <p:cNvCxnSpPr/>
            <p:nvPr/>
          </p:nvCxnSpPr>
          <p:spPr>
            <a:xfrm>
              <a:off x="5580112" y="1310924"/>
              <a:ext cx="258654" cy="0"/>
            </a:xfrm>
            <a:prstGeom prst="straightConnector1">
              <a:avLst/>
            </a:prstGeom>
            <a:noFill/>
            <a:ln w="9525" cap="flat" cmpd="sng">
              <a:solidFill>
                <a:srgbClr val="00DFDA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04" name="Google Shape;204;p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">
        <p:cut/>
      </p:transition>
    </mc:Choice>
    <mc:Fallback>
      <p:transition spd="slow" advTm="2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7"/>
          <p:cNvSpPr/>
          <p:nvPr/>
        </p:nvSpPr>
        <p:spPr>
          <a:xfrm rot="2700000">
            <a:off x="2653863" y="-945427"/>
            <a:ext cx="4124305" cy="4124304"/>
          </a:xfrm>
          <a:prstGeom prst="roundRect">
            <a:avLst>
              <a:gd name="adj" fmla="val 26429"/>
            </a:avLst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11" name="Google Shape;211;p17"/>
          <p:cNvSpPr/>
          <p:nvPr/>
        </p:nvSpPr>
        <p:spPr>
          <a:xfrm>
            <a:off x="-25604" y="3183817"/>
            <a:ext cx="2143289" cy="1975951"/>
          </a:xfrm>
          <a:prstGeom prst="rect">
            <a:avLst/>
          </a:prstGeom>
          <a:solidFill>
            <a:srgbClr val="FFFFFF">
              <a:alpha val="3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12" name="Google Shape;212;p17"/>
          <p:cNvSpPr/>
          <p:nvPr/>
        </p:nvSpPr>
        <p:spPr>
          <a:xfrm rot="2700000">
            <a:off x="3676346" y="1110394"/>
            <a:ext cx="1948693" cy="1899089"/>
          </a:xfrm>
          <a:prstGeom prst="roundRect">
            <a:avLst>
              <a:gd name="adj" fmla="val 2642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13" name="Google Shape;213;p17"/>
          <p:cNvSpPr txBox="1"/>
          <p:nvPr/>
        </p:nvSpPr>
        <p:spPr>
          <a:xfrm>
            <a:off x="2742480" y="1995686"/>
            <a:ext cx="3816424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8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zh-TW" sz="4800">
                <a:solidFill>
                  <a:schemeClr val="lt1"/>
                </a:solidFill>
              </a:rPr>
              <a:t>2</a:t>
            </a:r>
            <a:endParaRPr sz="48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17"/>
          <p:cNvSpPr txBox="1"/>
          <p:nvPr/>
        </p:nvSpPr>
        <p:spPr>
          <a:xfrm>
            <a:off x="1439651" y="3738106"/>
            <a:ext cx="6552728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4400" b="1">
                <a:solidFill>
                  <a:srgbClr val="0070C0"/>
                </a:solidFill>
              </a:rPr>
              <a:t>三大管理理論的整合運用</a:t>
            </a:r>
            <a:endParaRPr b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6">
        <p:cut/>
      </p:transition>
    </mc:Choice>
    <mc:Fallback>
      <p:transition spd="slow" advTm="196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8"/>
          <p:cNvSpPr/>
          <p:nvPr/>
        </p:nvSpPr>
        <p:spPr>
          <a:xfrm>
            <a:off x="5382334" y="3806169"/>
            <a:ext cx="2794263" cy="187693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1" name="Google Shape;221;p18"/>
          <p:cNvSpPr/>
          <p:nvPr/>
        </p:nvSpPr>
        <p:spPr>
          <a:xfrm>
            <a:off x="5382334" y="2897459"/>
            <a:ext cx="2787156" cy="187693"/>
          </a:xfrm>
          <a:prstGeom prst="rect">
            <a:avLst/>
          </a:prstGeom>
          <a:solidFill>
            <a:srgbClr val="E2E2E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22" name="Google Shape;222;p18"/>
          <p:cNvSpPr txBox="1">
            <a:spLocks noGrp="1"/>
          </p:cNvSpPr>
          <p:nvPr>
            <p:ph type="body" idx="1"/>
          </p:nvPr>
        </p:nvSpPr>
        <p:spPr>
          <a:xfrm>
            <a:off x="4671968" y="1274091"/>
            <a:ext cx="3729033" cy="1297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85725" lvl="0" indent="-114300" algn="l" rtl="0">
              <a:spcBef>
                <a:spcPts val="0"/>
              </a:spcBef>
              <a:spcAft>
                <a:spcPts val="0"/>
              </a:spcAft>
              <a:buClr>
                <a:srgbClr val="E28700"/>
              </a:buClr>
              <a:buSzPts val="1800"/>
              <a:buChar char="•"/>
            </a:pPr>
            <a:r>
              <a:rPr lang="zh-TW" sz="1800" b="1">
                <a:solidFill>
                  <a:srgbClr val="E287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O:</a:t>
            </a:r>
            <a:r>
              <a:rPr lang="zh-TW" sz="1800"/>
              <a:t> </a:t>
            </a:r>
            <a:r>
              <a:rPr lang="zh-TW" sz="1800" b="1">
                <a:solidFill>
                  <a:srgbClr val="E287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objectives management</a:t>
            </a:r>
            <a:endParaRPr/>
          </a:p>
          <a:p>
            <a:pPr marL="85725" lvl="0" indent="-114300" algn="l" rtl="0">
              <a:spcBef>
                <a:spcPts val="360"/>
              </a:spcBef>
              <a:spcAft>
                <a:spcPts val="0"/>
              </a:spcAft>
              <a:buClr>
                <a:srgbClr val="E28700"/>
              </a:buClr>
              <a:buSzPts val="1800"/>
              <a:buChar char="•"/>
            </a:pPr>
            <a:r>
              <a:rPr lang="zh-TW" sz="1800" b="1">
                <a:solidFill>
                  <a:srgbClr val="E287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K: knowledge management</a:t>
            </a:r>
            <a:endParaRPr/>
          </a:p>
          <a:p>
            <a:pPr marL="85725" lvl="0" indent="-114300" algn="l" rtl="0">
              <a:spcBef>
                <a:spcPts val="360"/>
              </a:spcBef>
              <a:spcAft>
                <a:spcPts val="0"/>
              </a:spcAft>
              <a:buClr>
                <a:srgbClr val="E28700"/>
              </a:buClr>
              <a:buSzPts val="1800"/>
              <a:buChar char="•"/>
            </a:pPr>
            <a:r>
              <a:rPr lang="zh-TW" sz="1800" b="1">
                <a:solidFill>
                  <a:srgbClr val="E287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P: performance management</a:t>
            </a:r>
            <a:endParaRPr/>
          </a:p>
          <a:p>
            <a:pPr marL="85725" lvl="0" indent="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endParaRPr sz="1800" b="1">
              <a:solidFill>
                <a:srgbClr val="E287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23" name="Google Shape;223;p18"/>
          <p:cNvSpPr txBox="1">
            <a:spLocks noGrp="1"/>
          </p:cNvSpPr>
          <p:nvPr>
            <p:ph type="title"/>
          </p:nvPr>
        </p:nvSpPr>
        <p:spPr>
          <a:xfrm>
            <a:off x="971600" y="346348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三大管理理論的整合運用</a:t>
            </a:r>
            <a:endParaRPr/>
          </a:p>
        </p:txBody>
      </p:sp>
      <p:grpSp>
        <p:nvGrpSpPr>
          <p:cNvPr id="224" name="Google Shape;224;p18"/>
          <p:cNvGrpSpPr/>
          <p:nvPr/>
        </p:nvGrpSpPr>
        <p:grpSpPr>
          <a:xfrm>
            <a:off x="971600" y="1250323"/>
            <a:ext cx="3244322" cy="2786870"/>
            <a:chOff x="4184922" y="411510"/>
            <a:chExt cx="4654189" cy="3997945"/>
          </a:xfrm>
        </p:grpSpPr>
        <p:pic>
          <p:nvPicPr>
            <p:cNvPr id="225" name="Google Shape;225;p18" descr="C:\Users\user\Desktop\三角形.pn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184922" y="411510"/>
              <a:ext cx="4654189" cy="399794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6" name="Google Shape;226;p18" descr="D:\0-作業中\2022館長演講\PPT\循環模式.png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24059" y="1779662"/>
              <a:ext cx="2384436" cy="232980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7" name="Google Shape;227;p18"/>
            <p:cNvSpPr txBox="1"/>
            <p:nvPr/>
          </p:nvSpPr>
          <p:spPr>
            <a:xfrm>
              <a:off x="5926338" y="1946432"/>
              <a:ext cx="1449593" cy="397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8" name="Google Shape;228;p18"/>
            <p:cNvSpPr txBox="1"/>
            <p:nvPr/>
          </p:nvSpPr>
          <p:spPr>
            <a:xfrm>
              <a:off x="7017573" y="2637158"/>
              <a:ext cx="864761" cy="397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Do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8"/>
            <p:cNvSpPr txBox="1"/>
            <p:nvPr/>
          </p:nvSpPr>
          <p:spPr>
            <a:xfrm>
              <a:off x="6298517" y="3537870"/>
              <a:ext cx="1586196" cy="397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Check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8"/>
            <p:cNvSpPr txBox="1"/>
            <p:nvPr/>
          </p:nvSpPr>
          <p:spPr>
            <a:xfrm>
              <a:off x="5226278" y="2836759"/>
              <a:ext cx="1234030" cy="39737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2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Action</a:t>
              </a:r>
              <a:endParaRPr sz="1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8"/>
            <p:cNvSpPr txBox="1"/>
            <p:nvPr/>
          </p:nvSpPr>
          <p:spPr>
            <a:xfrm>
              <a:off x="5705777" y="970171"/>
              <a:ext cx="1578149" cy="838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目標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管理</a:t>
              </a:r>
              <a:endParaRPr/>
            </a:p>
          </p:txBody>
        </p:sp>
        <p:sp>
          <p:nvSpPr>
            <p:cNvPr id="232" name="Google Shape;232;p18"/>
            <p:cNvSpPr txBox="1"/>
            <p:nvPr/>
          </p:nvSpPr>
          <p:spPr>
            <a:xfrm>
              <a:off x="4538743" y="3499082"/>
              <a:ext cx="977254" cy="838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績效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管理</a:t>
              </a:r>
              <a:endParaRPr/>
            </a:p>
          </p:txBody>
        </p:sp>
        <p:sp>
          <p:nvSpPr>
            <p:cNvPr id="233" name="Google Shape;233;p18"/>
            <p:cNvSpPr txBox="1"/>
            <p:nvPr/>
          </p:nvSpPr>
          <p:spPr>
            <a:xfrm>
              <a:off x="7380447" y="3523951"/>
              <a:ext cx="1267507" cy="8388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知識</a:t>
              </a:r>
              <a:endParaRPr sz="16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160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管理</a:t>
              </a:r>
              <a:endParaRPr/>
            </a:p>
          </p:txBody>
        </p:sp>
      </p:grpSp>
      <p:sp>
        <p:nvSpPr>
          <p:cNvPr id="234" name="Google Shape;234;p18"/>
          <p:cNvSpPr txBox="1"/>
          <p:nvPr/>
        </p:nvSpPr>
        <p:spPr>
          <a:xfrm>
            <a:off x="5255391" y="2506184"/>
            <a:ext cx="3009814" cy="276999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Plan   →   Do  →   Check   →   Action</a:t>
            </a:r>
            <a:endParaRPr sz="1200">
              <a:solidFill>
                <a:srgbClr val="595959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235" name="Google Shape;235;p18"/>
          <p:cNvGrpSpPr/>
          <p:nvPr/>
        </p:nvGrpSpPr>
        <p:grpSpPr>
          <a:xfrm>
            <a:off x="5385244" y="3097859"/>
            <a:ext cx="2787156" cy="633699"/>
            <a:chOff x="1732059" y="3926824"/>
            <a:chExt cx="2283660" cy="475359"/>
          </a:xfrm>
        </p:grpSpPr>
        <p:sp>
          <p:nvSpPr>
            <p:cNvPr id="236" name="Google Shape;236;p18"/>
            <p:cNvSpPr/>
            <p:nvPr/>
          </p:nvSpPr>
          <p:spPr>
            <a:xfrm>
              <a:off x="1732059" y="3926824"/>
              <a:ext cx="408094" cy="131096"/>
            </a:xfrm>
            <a:prstGeom prst="rect">
              <a:avLst/>
            </a:prstGeom>
            <a:solidFill>
              <a:srgbClr val="F343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18"/>
            <p:cNvSpPr/>
            <p:nvPr/>
          </p:nvSpPr>
          <p:spPr>
            <a:xfrm>
              <a:off x="2137769" y="4064785"/>
              <a:ext cx="1403567" cy="108500"/>
            </a:xfrm>
            <a:prstGeom prst="rect">
              <a:avLst/>
            </a:prstGeom>
            <a:solidFill>
              <a:srgbClr val="0B8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Do</a:t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18"/>
            <p:cNvSpPr/>
            <p:nvPr/>
          </p:nvSpPr>
          <p:spPr>
            <a:xfrm>
              <a:off x="2140153" y="4179891"/>
              <a:ext cx="1403567" cy="108499"/>
            </a:xfrm>
            <a:prstGeom prst="rect">
              <a:avLst/>
            </a:prstGeom>
            <a:solidFill>
              <a:srgbClr val="04C4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Check</a:t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18"/>
            <p:cNvSpPr/>
            <p:nvPr/>
          </p:nvSpPr>
          <p:spPr>
            <a:xfrm>
              <a:off x="2481723" y="4289544"/>
              <a:ext cx="1533996" cy="112639"/>
            </a:xfrm>
            <a:prstGeom prst="rect">
              <a:avLst/>
            </a:prstGeom>
            <a:solidFill>
              <a:srgbClr val="F2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Action</a:t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0" name="Google Shape;240;p18"/>
          <p:cNvSpPr/>
          <p:nvPr/>
        </p:nvSpPr>
        <p:spPr>
          <a:xfrm>
            <a:off x="4702522" y="2897459"/>
            <a:ext cx="607694" cy="83286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上學期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1" name="Google Shape;241;p18"/>
          <p:cNvSpPr/>
          <p:nvPr/>
        </p:nvSpPr>
        <p:spPr>
          <a:xfrm>
            <a:off x="4702163" y="3807871"/>
            <a:ext cx="607694" cy="84784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下學期</a:t>
            </a:r>
            <a:endParaRPr sz="11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2" name="Google Shape;242;p18"/>
          <p:cNvSpPr txBox="1"/>
          <p:nvPr/>
        </p:nvSpPr>
        <p:spPr>
          <a:xfrm>
            <a:off x="5378195" y="2662460"/>
            <a:ext cx="30531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8月    9月   10月   11月   12月    1月</a:t>
            </a:r>
            <a:endParaRPr sz="1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lnSpc>
                <a:spcPct val="2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2月     3月     4月     5月     6月     7月</a:t>
            </a:r>
            <a:endParaRPr sz="12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43" name="Google Shape;243;p18"/>
          <p:cNvSpPr/>
          <p:nvPr/>
        </p:nvSpPr>
        <p:spPr>
          <a:xfrm>
            <a:off x="4671968" y="2499741"/>
            <a:ext cx="648072" cy="293575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1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時程</a:t>
            </a:r>
            <a:endParaRPr/>
          </a:p>
        </p:txBody>
      </p:sp>
      <p:sp>
        <p:nvSpPr>
          <p:cNvPr id="244" name="Google Shape;244;p18"/>
          <p:cNvSpPr/>
          <p:nvPr/>
        </p:nvSpPr>
        <p:spPr>
          <a:xfrm>
            <a:off x="4644008" y="2826966"/>
            <a:ext cx="3621197" cy="1905024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5" name="Google Shape;245;p18"/>
          <p:cNvSpPr txBox="1"/>
          <p:nvPr/>
        </p:nvSpPr>
        <p:spPr>
          <a:xfrm>
            <a:off x="1729795" y="4103195"/>
            <a:ext cx="172793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OKP 管理模式</a:t>
            </a:r>
            <a:endParaRPr/>
          </a:p>
        </p:txBody>
      </p:sp>
      <p:grpSp>
        <p:nvGrpSpPr>
          <p:cNvPr id="246" name="Google Shape;246;p18"/>
          <p:cNvGrpSpPr/>
          <p:nvPr/>
        </p:nvGrpSpPr>
        <p:grpSpPr>
          <a:xfrm>
            <a:off x="5382334" y="4022008"/>
            <a:ext cx="2787156" cy="633697"/>
            <a:chOff x="1732059" y="3926825"/>
            <a:chExt cx="2283660" cy="475358"/>
          </a:xfrm>
        </p:grpSpPr>
        <p:sp>
          <p:nvSpPr>
            <p:cNvPr id="247" name="Google Shape;247;p18"/>
            <p:cNvSpPr/>
            <p:nvPr/>
          </p:nvSpPr>
          <p:spPr>
            <a:xfrm>
              <a:off x="1732059" y="3926825"/>
              <a:ext cx="408094" cy="124602"/>
            </a:xfrm>
            <a:prstGeom prst="rect">
              <a:avLst/>
            </a:prstGeom>
            <a:solidFill>
              <a:srgbClr val="F3438A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Plan</a:t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18"/>
            <p:cNvSpPr/>
            <p:nvPr/>
          </p:nvSpPr>
          <p:spPr>
            <a:xfrm>
              <a:off x="2140153" y="4056680"/>
              <a:ext cx="1403567" cy="100615"/>
            </a:xfrm>
            <a:prstGeom prst="rect">
              <a:avLst/>
            </a:prstGeom>
            <a:solidFill>
              <a:srgbClr val="0B87D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Do</a:t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18"/>
            <p:cNvSpPr/>
            <p:nvPr/>
          </p:nvSpPr>
          <p:spPr>
            <a:xfrm>
              <a:off x="2140153" y="4167953"/>
              <a:ext cx="1403567" cy="112366"/>
            </a:xfrm>
            <a:prstGeom prst="rect">
              <a:avLst/>
            </a:prstGeom>
            <a:solidFill>
              <a:srgbClr val="04C4A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Check</a:t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18"/>
            <p:cNvSpPr/>
            <p:nvPr/>
          </p:nvSpPr>
          <p:spPr>
            <a:xfrm>
              <a:off x="2484107" y="4289817"/>
              <a:ext cx="1531612" cy="112366"/>
            </a:xfrm>
            <a:prstGeom prst="rect">
              <a:avLst/>
            </a:prstGeom>
            <a:solidFill>
              <a:srgbClr val="F29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zh-TW" sz="90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Action</a:t>
              </a:r>
              <a:endParaRPr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251" name="Google Shape;251;p18"/>
          <p:cNvCxnSpPr/>
          <p:nvPr/>
        </p:nvCxnSpPr>
        <p:spPr>
          <a:xfrm>
            <a:off x="4644008" y="3772518"/>
            <a:ext cx="3621197" cy="0"/>
          </a:xfrm>
          <a:prstGeom prst="straightConnector1">
            <a:avLst/>
          </a:prstGeom>
          <a:noFill/>
          <a:ln w="9525" cap="flat" cmpd="sng">
            <a:solidFill>
              <a:srgbClr val="D8D8D8"/>
            </a:solidFill>
            <a:prstDash val="dash"/>
            <a:round/>
            <a:headEnd type="none" w="sm" len="sm"/>
            <a:tailEnd type="none" w="sm" len="sm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">
        <p:cut/>
      </p:transition>
    </mc:Choice>
    <mc:Fallback>
      <p:transition spd="slow" advTm="18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19"/>
          <p:cNvSpPr txBox="1">
            <a:spLocks noGrp="1"/>
          </p:cNvSpPr>
          <p:nvPr>
            <p:ph type="body" idx="1"/>
          </p:nvPr>
        </p:nvSpPr>
        <p:spPr>
          <a:xfrm>
            <a:off x="976700" y="1347625"/>
            <a:ext cx="3419100" cy="35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lvl="0" indent="-177800" algn="l" rtl="0"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zh-TW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定義</a:t>
            </a:r>
            <a:r>
              <a:rPr lang="zh-TW">
                <a:solidFill>
                  <a:srgbClr val="0070C0"/>
                </a:solidFill>
                <a:latin typeface="PMingLiU"/>
                <a:ea typeface="PMingLiU"/>
                <a:cs typeface="PMingLiU"/>
                <a:sym typeface="PMingLiU"/>
              </a:rPr>
              <a:t>：</a:t>
            </a:r>
            <a:endParaRPr>
              <a:solidFill>
                <a:srgbClr val="0070C0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marL="176213" lvl="0" indent="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由各級人員參與訂定</a:t>
            </a:r>
            <a:r>
              <a:rPr lang="zh-TW" sz="18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組織(處)目標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、</a:t>
            </a:r>
            <a:r>
              <a:rPr lang="zh-TW" sz="18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部門(組)目標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與</a:t>
            </a:r>
            <a:r>
              <a:rPr lang="zh-TW" sz="1800">
                <a:solidFill>
                  <a:srgbClr val="C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個人目標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，經由計畫與控制來達成目標的管理方法 。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7800" lvl="0" indent="-177800" algn="l" rtl="0">
              <a:spcBef>
                <a:spcPts val="1000"/>
              </a:spcBef>
              <a:spcAft>
                <a:spcPts val="0"/>
              </a:spcAft>
              <a:buClr>
                <a:srgbClr val="0070C0"/>
              </a:buClr>
              <a:buSzPts val="2000"/>
              <a:buChar char="•"/>
            </a:pPr>
            <a:r>
              <a:rPr lang="zh-TW">
                <a:solidFill>
                  <a:srgbClr val="0070C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特點</a:t>
            </a:r>
            <a:r>
              <a:rPr lang="zh-TW">
                <a:solidFill>
                  <a:srgbClr val="0070C0"/>
                </a:solidFill>
                <a:latin typeface="PMingLiU"/>
                <a:ea typeface="PMingLiU"/>
                <a:cs typeface="PMingLiU"/>
                <a:sym typeface="PMingLiU"/>
              </a:rPr>
              <a:t>：</a:t>
            </a:r>
            <a:endParaRPr>
              <a:solidFill>
                <a:srgbClr val="0070C0"/>
              </a:solidFill>
              <a:latin typeface="PMingLiU"/>
              <a:ea typeface="PMingLiU"/>
              <a:cs typeface="PMingLiU"/>
              <a:sym typeface="PMingLiU"/>
            </a:endParaRPr>
          </a:p>
          <a:p>
            <a:pPr marL="176213" lvl="0" indent="-176213" algn="l" rtl="0">
              <a:spcBef>
                <a:spcPts val="400"/>
              </a:spcBef>
              <a:spcAft>
                <a:spcPts val="0"/>
              </a:spcAft>
              <a:buClr>
                <a:srgbClr val="595959"/>
              </a:buClr>
              <a:buSzPts val="2000"/>
              <a:buNone/>
            </a:pPr>
            <a:r>
              <a:rPr lang="zh-TW">
                <a:latin typeface="PMingLiU"/>
                <a:ea typeface="PMingLiU"/>
                <a:cs typeface="PMingLiU"/>
                <a:sym typeface="PMingLiU"/>
              </a:rPr>
              <a:t>  </a:t>
            </a:r>
            <a:r>
              <a:rPr lang="zh-TW" sz="1800">
                <a:latin typeface="Century Gothic"/>
                <a:ea typeface="Century Gothic"/>
                <a:cs typeface="Century Gothic"/>
                <a:sym typeface="Century Gothic"/>
              </a:rPr>
              <a:t>目標明確、參與決策、規定時限、績效控制及獎勵。</a:t>
            </a:r>
            <a:endParaRPr sz="1800"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177800" lvl="0" indent="0" algn="l" rtl="0">
              <a:spcBef>
                <a:spcPts val="36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</a:pPr>
            <a:endParaRPr sz="1800">
              <a:latin typeface="PMingLiU"/>
              <a:ea typeface="PMingLiU"/>
              <a:cs typeface="PMingLiU"/>
              <a:sym typeface="PMingLiU"/>
            </a:endParaRPr>
          </a:p>
        </p:txBody>
      </p:sp>
      <p:sp>
        <p:nvSpPr>
          <p:cNvPr id="258" name="Google Shape;258;p19"/>
          <p:cNvSpPr txBox="1">
            <a:spLocks noGrp="1"/>
          </p:cNvSpPr>
          <p:nvPr>
            <p:ph type="title"/>
          </p:nvPr>
        </p:nvSpPr>
        <p:spPr>
          <a:xfrm>
            <a:off x="971600" y="267494"/>
            <a:ext cx="7715200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14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Palatino Linotype"/>
              <a:buNone/>
            </a:pPr>
            <a:r>
              <a:rPr lang="zh-TW"/>
              <a:t>目標管理</a:t>
            </a:r>
            <a:r>
              <a:rPr lang="zh-TW" sz="2400"/>
              <a:t>(Management by objectives, </a:t>
            </a:r>
            <a:r>
              <a:rPr lang="zh-TW" sz="2400" b="1"/>
              <a:t>MBO)</a:t>
            </a:r>
            <a:endParaRPr sz="2400"/>
          </a:p>
        </p:txBody>
      </p:sp>
      <p:sp>
        <p:nvSpPr>
          <p:cNvPr id="259" name="Google Shape;259;p19"/>
          <p:cNvSpPr/>
          <p:nvPr/>
        </p:nvSpPr>
        <p:spPr>
          <a:xfrm>
            <a:off x="7573996" y="3828353"/>
            <a:ext cx="230849" cy="23519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53067"/>
                </a:lnTo>
                <a:lnTo>
                  <a:pt x="166705" y="53067"/>
                </a:lnTo>
                <a:lnTo>
                  <a:pt x="166705" y="77871"/>
                </a:lnTo>
              </a:path>
            </a:pathLst>
          </a:custGeom>
          <a:noFill/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19"/>
          <p:cNvSpPr/>
          <p:nvPr/>
        </p:nvSpPr>
        <p:spPr>
          <a:xfrm>
            <a:off x="7250048" y="3828353"/>
            <a:ext cx="230849" cy="23519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66705" y="0"/>
                </a:moveTo>
                <a:lnTo>
                  <a:pt x="166705" y="53067"/>
                </a:lnTo>
                <a:lnTo>
                  <a:pt x="0" y="53067"/>
                </a:lnTo>
                <a:lnTo>
                  <a:pt x="0" y="77871"/>
                </a:lnTo>
              </a:path>
            </a:pathLst>
          </a:custGeom>
          <a:noFill/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19"/>
          <p:cNvSpPr/>
          <p:nvPr/>
        </p:nvSpPr>
        <p:spPr>
          <a:xfrm>
            <a:off x="6660077" y="3828353"/>
            <a:ext cx="230849" cy="23519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53067"/>
                </a:lnTo>
                <a:lnTo>
                  <a:pt x="166705" y="53067"/>
                </a:lnTo>
                <a:lnTo>
                  <a:pt x="166705" y="77871"/>
                </a:lnTo>
              </a:path>
            </a:pathLst>
          </a:custGeom>
          <a:noFill/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2" name="Google Shape;262;p19"/>
          <p:cNvSpPr/>
          <p:nvPr/>
        </p:nvSpPr>
        <p:spPr>
          <a:xfrm>
            <a:off x="6337820" y="3828353"/>
            <a:ext cx="230849" cy="23519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66705" y="0"/>
                </a:moveTo>
                <a:lnTo>
                  <a:pt x="166705" y="53067"/>
                </a:lnTo>
                <a:lnTo>
                  <a:pt x="0" y="53067"/>
                </a:lnTo>
                <a:lnTo>
                  <a:pt x="0" y="77871"/>
                </a:lnTo>
              </a:path>
            </a:pathLst>
          </a:custGeom>
          <a:noFill/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9"/>
          <p:cNvSpPr/>
          <p:nvPr/>
        </p:nvSpPr>
        <p:spPr>
          <a:xfrm>
            <a:off x="5736681" y="3828353"/>
            <a:ext cx="230849" cy="23519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0" y="53067"/>
                </a:lnTo>
                <a:lnTo>
                  <a:pt x="166705" y="53067"/>
                </a:lnTo>
                <a:lnTo>
                  <a:pt x="166705" y="77871"/>
                </a:lnTo>
              </a:path>
            </a:pathLst>
          </a:custGeom>
          <a:noFill/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p19"/>
          <p:cNvSpPr/>
          <p:nvPr/>
        </p:nvSpPr>
        <p:spPr>
          <a:xfrm>
            <a:off x="5418793" y="3828353"/>
            <a:ext cx="230849" cy="235191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166705" y="0"/>
                </a:moveTo>
                <a:lnTo>
                  <a:pt x="166705" y="53067"/>
                </a:lnTo>
                <a:lnTo>
                  <a:pt x="0" y="53067"/>
                </a:lnTo>
                <a:lnTo>
                  <a:pt x="0" y="77871"/>
                </a:lnTo>
              </a:path>
            </a:pathLst>
          </a:custGeom>
          <a:noFill/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5" name="Google Shape;265;p19"/>
          <p:cNvSpPr/>
          <p:nvPr/>
        </p:nvSpPr>
        <p:spPr>
          <a:xfrm>
            <a:off x="5768128" y="2000500"/>
            <a:ext cx="1606033" cy="939263"/>
          </a:xfrm>
          <a:prstGeom prst="roundRect">
            <a:avLst>
              <a:gd name="adj" fmla="val 10000"/>
            </a:avLst>
          </a:prstGeom>
          <a:solidFill>
            <a:srgbClr val="6FB9EB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19"/>
          <p:cNvSpPr/>
          <p:nvPr/>
        </p:nvSpPr>
        <p:spPr>
          <a:xfrm>
            <a:off x="5837978" y="2080780"/>
            <a:ext cx="1662100" cy="858983"/>
          </a:xfrm>
          <a:custGeom>
            <a:avLst/>
            <a:gdLst/>
            <a:ahLst/>
            <a:cxnLst/>
            <a:rect l="l" t="t" r="r" b="b"/>
            <a:pathLst>
              <a:path w="1405515" h="955886" extrusionOk="0">
                <a:moveTo>
                  <a:pt x="0" y="95589"/>
                </a:moveTo>
                <a:cubicBezTo>
                  <a:pt x="0" y="42797"/>
                  <a:pt x="42797" y="0"/>
                  <a:pt x="95589" y="0"/>
                </a:cubicBezTo>
                <a:lnTo>
                  <a:pt x="1309926" y="0"/>
                </a:lnTo>
                <a:cubicBezTo>
                  <a:pt x="1362718" y="0"/>
                  <a:pt x="1405515" y="42797"/>
                  <a:pt x="1405515" y="95589"/>
                </a:cubicBezTo>
                <a:lnTo>
                  <a:pt x="1405515" y="860297"/>
                </a:lnTo>
                <a:cubicBezTo>
                  <a:pt x="1405515" y="913089"/>
                  <a:pt x="1362718" y="955886"/>
                  <a:pt x="1309926" y="955886"/>
                </a:cubicBezTo>
                <a:lnTo>
                  <a:pt x="95589" y="955886"/>
                </a:lnTo>
                <a:cubicBezTo>
                  <a:pt x="42797" y="955886"/>
                  <a:pt x="0" y="913089"/>
                  <a:pt x="0" y="860297"/>
                </a:cubicBezTo>
                <a:lnTo>
                  <a:pt x="0" y="95589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28575" cap="flat" cmpd="sng">
            <a:solidFill>
              <a:srgbClr val="6FB9E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4325" tIns="54325" rIns="54325" bIns="543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圖書資訊處</a:t>
            </a:r>
            <a:endParaRPr sz="10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355"/>
              </a:spcBef>
              <a:spcAft>
                <a:spcPts val="0"/>
              </a:spcAft>
              <a:buNone/>
            </a:pPr>
            <a:r>
              <a:rPr lang="zh-TW" sz="101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總目標</a:t>
            </a:r>
            <a:endParaRPr sz="101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19"/>
          <p:cNvSpPr/>
          <p:nvPr/>
        </p:nvSpPr>
        <p:spPr>
          <a:xfrm>
            <a:off x="5381427" y="3240394"/>
            <a:ext cx="577840" cy="513513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19"/>
          <p:cNvSpPr/>
          <p:nvPr/>
        </p:nvSpPr>
        <p:spPr>
          <a:xfrm>
            <a:off x="5423398" y="3295977"/>
            <a:ext cx="634314" cy="513513"/>
          </a:xfrm>
          <a:custGeom>
            <a:avLst/>
            <a:gdLst/>
            <a:ahLst/>
            <a:cxnLst/>
            <a:rect l="l" t="t" r="r" b="b"/>
            <a:pathLst>
              <a:path w="802740" h="333233" extrusionOk="0">
                <a:moveTo>
                  <a:pt x="0" y="33323"/>
                </a:moveTo>
                <a:cubicBezTo>
                  <a:pt x="0" y="14919"/>
                  <a:pt x="14919" y="0"/>
                  <a:pt x="33323" y="0"/>
                </a:cubicBezTo>
                <a:lnTo>
                  <a:pt x="769417" y="0"/>
                </a:lnTo>
                <a:cubicBezTo>
                  <a:pt x="787821" y="0"/>
                  <a:pt x="802740" y="14919"/>
                  <a:pt x="802740" y="33323"/>
                </a:cubicBezTo>
                <a:lnTo>
                  <a:pt x="802740" y="299910"/>
                </a:lnTo>
                <a:cubicBezTo>
                  <a:pt x="802740" y="318314"/>
                  <a:pt x="787821" y="333233"/>
                  <a:pt x="769417" y="333233"/>
                </a:cubicBezTo>
                <a:lnTo>
                  <a:pt x="33323" y="333233"/>
                </a:lnTo>
                <a:cubicBezTo>
                  <a:pt x="14919" y="333233"/>
                  <a:pt x="0" y="318314"/>
                  <a:pt x="0" y="299910"/>
                </a:cubicBezTo>
                <a:lnTo>
                  <a:pt x="0" y="33323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1200" tIns="31200" rIns="31200" bIns="31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圖書服務組</a:t>
            </a:r>
            <a:endParaRPr sz="6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36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組目標</a:t>
            </a:r>
            <a:endParaRPr/>
          </a:p>
        </p:txBody>
      </p:sp>
      <p:sp>
        <p:nvSpPr>
          <p:cNvPr id="269" name="Google Shape;269;p19"/>
          <p:cNvSpPr/>
          <p:nvPr/>
        </p:nvSpPr>
        <p:spPr>
          <a:xfrm>
            <a:off x="5250622" y="3989100"/>
            <a:ext cx="377752" cy="513513"/>
          </a:xfrm>
          <a:prstGeom prst="roundRect">
            <a:avLst>
              <a:gd name="adj" fmla="val 10000"/>
            </a:avLst>
          </a:prstGeom>
          <a:solidFill>
            <a:srgbClr val="D8D8D8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9"/>
          <p:cNvSpPr/>
          <p:nvPr/>
        </p:nvSpPr>
        <p:spPr>
          <a:xfrm>
            <a:off x="5292594" y="4035976"/>
            <a:ext cx="377752" cy="513513"/>
          </a:xfrm>
          <a:custGeom>
            <a:avLst/>
            <a:gdLst/>
            <a:ahLst/>
            <a:cxnLst/>
            <a:rect l="l" t="t" r="r" b="b"/>
            <a:pathLst>
              <a:path w="524776" h="333233" extrusionOk="0">
                <a:moveTo>
                  <a:pt x="0" y="33323"/>
                </a:moveTo>
                <a:cubicBezTo>
                  <a:pt x="0" y="14919"/>
                  <a:pt x="14919" y="0"/>
                  <a:pt x="33323" y="0"/>
                </a:cubicBezTo>
                <a:lnTo>
                  <a:pt x="491453" y="0"/>
                </a:lnTo>
                <a:cubicBezTo>
                  <a:pt x="509857" y="0"/>
                  <a:pt x="524776" y="14919"/>
                  <a:pt x="524776" y="33323"/>
                </a:cubicBezTo>
                <a:lnTo>
                  <a:pt x="524776" y="299910"/>
                </a:lnTo>
                <a:cubicBezTo>
                  <a:pt x="524776" y="318314"/>
                  <a:pt x="509857" y="333233"/>
                  <a:pt x="491453" y="333233"/>
                </a:cubicBezTo>
                <a:lnTo>
                  <a:pt x="33323" y="333233"/>
                </a:lnTo>
                <a:cubicBezTo>
                  <a:pt x="14919" y="333233"/>
                  <a:pt x="0" y="318314"/>
                  <a:pt x="0" y="299910"/>
                </a:cubicBezTo>
                <a:lnTo>
                  <a:pt x="0" y="33323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625" tIns="22625" rIns="22625" bIns="22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人員</a:t>
            </a:r>
            <a:endParaRPr sz="6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36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目標</a:t>
            </a:r>
            <a:endParaRPr/>
          </a:p>
        </p:txBody>
      </p:sp>
      <p:sp>
        <p:nvSpPr>
          <p:cNvPr id="271" name="Google Shape;271;p19"/>
          <p:cNvSpPr/>
          <p:nvPr/>
        </p:nvSpPr>
        <p:spPr>
          <a:xfrm>
            <a:off x="5712320" y="3989100"/>
            <a:ext cx="377752" cy="513513"/>
          </a:xfrm>
          <a:prstGeom prst="roundRect">
            <a:avLst>
              <a:gd name="adj" fmla="val 10000"/>
            </a:avLst>
          </a:prstGeom>
          <a:solidFill>
            <a:srgbClr val="D8D8D8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p19"/>
          <p:cNvSpPr/>
          <p:nvPr/>
        </p:nvSpPr>
        <p:spPr>
          <a:xfrm>
            <a:off x="5754292" y="4035976"/>
            <a:ext cx="377752" cy="513513"/>
          </a:xfrm>
          <a:custGeom>
            <a:avLst/>
            <a:gdLst/>
            <a:ahLst/>
            <a:cxnLst/>
            <a:rect l="l" t="t" r="r" b="b"/>
            <a:pathLst>
              <a:path w="524776" h="333233" extrusionOk="0">
                <a:moveTo>
                  <a:pt x="0" y="33323"/>
                </a:moveTo>
                <a:cubicBezTo>
                  <a:pt x="0" y="14919"/>
                  <a:pt x="14919" y="0"/>
                  <a:pt x="33323" y="0"/>
                </a:cubicBezTo>
                <a:lnTo>
                  <a:pt x="491453" y="0"/>
                </a:lnTo>
                <a:cubicBezTo>
                  <a:pt x="509857" y="0"/>
                  <a:pt x="524776" y="14919"/>
                  <a:pt x="524776" y="33323"/>
                </a:cubicBezTo>
                <a:lnTo>
                  <a:pt x="524776" y="299910"/>
                </a:lnTo>
                <a:cubicBezTo>
                  <a:pt x="524776" y="318314"/>
                  <a:pt x="509857" y="333233"/>
                  <a:pt x="491453" y="333233"/>
                </a:cubicBezTo>
                <a:lnTo>
                  <a:pt x="33323" y="333233"/>
                </a:lnTo>
                <a:cubicBezTo>
                  <a:pt x="14919" y="333233"/>
                  <a:pt x="0" y="318314"/>
                  <a:pt x="0" y="299910"/>
                </a:cubicBezTo>
                <a:lnTo>
                  <a:pt x="0" y="33323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625" tIns="22625" rIns="22625" bIns="22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人員</a:t>
            </a:r>
            <a:endParaRPr sz="6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36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目標</a:t>
            </a:r>
            <a:endParaRPr/>
          </a:p>
        </p:txBody>
      </p:sp>
      <p:sp>
        <p:nvSpPr>
          <p:cNvPr id="273" name="Google Shape;273;p19"/>
          <p:cNvSpPr/>
          <p:nvPr/>
        </p:nvSpPr>
        <p:spPr>
          <a:xfrm>
            <a:off x="6295207" y="3240394"/>
            <a:ext cx="597072" cy="513513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4" name="Google Shape;274;p19"/>
          <p:cNvSpPr/>
          <p:nvPr/>
        </p:nvSpPr>
        <p:spPr>
          <a:xfrm>
            <a:off x="6337179" y="3295977"/>
            <a:ext cx="676289" cy="513513"/>
          </a:xfrm>
          <a:custGeom>
            <a:avLst/>
            <a:gdLst/>
            <a:ahLst/>
            <a:cxnLst/>
            <a:rect l="l" t="t" r="r" b="b"/>
            <a:pathLst>
              <a:path w="829457" h="333233" extrusionOk="0">
                <a:moveTo>
                  <a:pt x="0" y="33323"/>
                </a:moveTo>
                <a:cubicBezTo>
                  <a:pt x="0" y="14919"/>
                  <a:pt x="14919" y="0"/>
                  <a:pt x="33323" y="0"/>
                </a:cubicBezTo>
                <a:lnTo>
                  <a:pt x="796134" y="0"/>
                </a:lnTo>
                <a:cubicBezTo>
                  <a:pt x="814538" y="0"/>
                  <a:pt x="829457" y="14919"/>
                  <a:pt x="829457" y="33323"/>
                </a:cubicBezTo>
                <a:lnTo>
                  <a:pt x="829457" y="299910"/>
                </a:lnTo>
                <a:cubicBezTo>
                  <a:pt x="829457" y="318314"/>
                  <a:pt x="814538" y="333233"/>
                  <a:pt x="796134" y="333233"/>
                </a:cubicBezTo>
                <a:lnTo>
                  <a:pt x="33323" y="333233"/>
                </a:lnTo>
                <a:cubicBezTo>
                  <a:pt x="14919" y="333233"/>
                  <a:pt x="0" y="318314"/>
                  <a:pt x="0" y="299910"/>
                </a:cubicBezTo>
                <a:lnTo>
                  <a:pt x="0" y="33323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1200" tIns="31200" rIns="31200" bIns="31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資訊教育組</a:t>
            </a:r>
            <a:endParaRPr sz="6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36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組目標</a:t>
            </a:r>
            <a:endParaRPr/>
          </a:p>
        </p:txBody>
      </p:sp>
      <p:sp>
        <p:nvSpPr>
          <p:cNvPr id="275" name="Google Shape;275;p19"/>
          <p:cNvSpPr/>
          <p:nvPr/>
        </p:nvSpPr>
        <p:spPr>
          <a:xfrm>
            <a:off x="6174018" y="3989100"/>
            <a:ext cx="377752" cy="513513"/>
          </a:xfrm>
          <a:prstGeom prst="roundRect">
            <a:avLst>
              <a:gd name="adj" fmla="val 10000"/>
            </a:avLst>
          </a:prstGeom>
          <a:solidFill>
            <a:srgbClr val="D8D8D8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9"/>
          <p:cNvSpPr/>
          <p:nvPr/>
        </p:nvSpPr>
        <p:spPr>
          <a:xfrm>
            <a:off x="6215990" y="4035976"/>
            <a:ext cx="377752" cy="513513"/>
          </a:xfrm>
          <a:custGeom>
            <a:avLst/>
            <a:gdLst/>
            <a:ahLst/>
            <a:cxnLst/>
            <a:rect l="l" t="t" r="r" b="b"/>
            <a:pathLst>
              <a:path w="524776" h="333233" extrusionOk="0">
                <a:moveTo>
                  <a:pt x="0" y="33323"/>
                </a:moveTo>
                <a:cubicBezTo>
                  <a:pt x="0" y="14919"/>
                  <a:pt x="14919" y="0"/>
                  <a:pt x="33323" y="0"/>
                </a:cubicBezTo>
                <a:lnTo>
                  <a:pt x="491453" y="0"/>
                </a:lnTo>
                <a:cubicBezTo>
                  <a:pt x="509857" y="0"/>
                  <a:pt x="524776" y="14919"/>
                  <a:pt x="524776" y="33323"/>
                </a:cubicBezTo>
                <a:lnTo>
                  <a:pt x="524776" y="299910"/>
                </a:lnTo>
                <a:cubicBezTo>
                  <a:pt x="524776" y="318314"/>
                  <a:pt x="509857" y="333233"/>
                  <a:pt x="491453" y="333233"/>
                </a:cubicBezTo>
                <a:lnTo>
                  <a:pt x="33323" y="333233"/>
                </a:lnTo>
                <a:cubicBezTo>
                  <a:pt x="14919" y="333233"/>
                  <a:pt x="0" y="318314"/>
                  <a:pt x="0" y="299910"/>
                </a:cubicBezTo>
                <a:lnTo>
                  <a:pt x="0" y="33323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625" tIns="22625" rIns="22625" bIns="22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人員</a:t>
            </a:r>
            <a:endParaRPr sz="6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36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目標</a:t>
            </a:r>
            <a:endParaRPr/>
          </a:p>
        </p:txBody>
      </p:sp>
      <p:sp>
        <p:nvSpPr>
          <p:cNvPr id="277" name="Google Shape;277;p19"/>
          <p:cNvSpPr/>
          <p:nvPr/>
        </p:nvSpPr>
        <p:spPr>
          <a:xfrm>
            <a:off x="6635716" y="3989100"/>
            <a:ext cx="377752" cy="513513"/>
          </a:xfrm>
          <a:prstGeom prst="roundRect">
            <a:avLst>
              <a:gd name="adj" fmla="val 10000"/>
            </a:avLst>
          </a:prstGeom>
          <a:solidFill>
            <a:srgbClr val="D8D8D8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9"/>
          <p:cNvSpPr/>
          <p:nvPr/>
        </p:nvSpPr>
        <p:spPr>
          <a:xfrm>
            <a:off x="6677688" y="4035976"/>
            <a:ext cx="377752" cy="513513"/>
          </a:xfrm>
          <a:custGeom>
            <a:avLst/>
            <a:gdLst/>
            <a:ahLst/>
            <a:cxnLst/>
            <a:rect l="l" t="t" r="r" b="b"/>
            <a:pathLst>
              <a:path w="524776" h="333233" extrusionOk="0">
                <a:moveTo>
                  <a:pt x="0" y="33323"/>
                </a:moveTo>
                <a:cubicBezTo>
                  <a:pt x="0" y="14919"/>
                  <a:pt x="14919" y="0"/>
                  <a:pt x="33323" y="0"/>
                </a:cubicBezTo>
                <a:lnTo>
                  <a:pt x="491453" y="0"/>
                </a:lnTo>
                <a:cubicBezTo>
                  <a:pt x="509857" y="0"/>
                  <a:pt x="524776" y="14919"/>
                  <a:pt x="524776" y="33323"/>
                </a:cubicBezTo>
                <a:lnTo>
                  <a:pt x="524776" y="299910"/>
                </a:lnTo>
                <a:cubicBezTo>
                  <a:pt x="524776" y="318314"/>
                  <a:pt x="509857" y="333233"/>
                  <a:pt x="491453" y="333233"/>
                </a:cubicBezTo>
                <a:lnTo>
                  <a:pt x="33323" y="333233"/>
                </a:lnTo>
                <a:cubicBezTo>
                  <a:pt x="14919" y="333233"/>
                  <a:pt x="0" y="318314"/>
                  <a:pt x="0" y="299910"/>
                </a:cubicBezTo>
                <a:lnTo>
                  <a:pt x="0" y="33323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625" tIns="22625" rIns="22625" bIns="22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人員</a:t>
            </a:r>
            <a:endParaRPr sz="6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36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目標</a:t>
            </a:r>
            <a:endParaRPr/>
          </a:p>
        </p:txBody>
      </p:sp>
      <p:sp>
        <p:nvSpPr>
          <p:cNvPr id="279" name="Google Shape;279;p19"/>
          <p:cNvSpPr/>
          <p:nvPr/>
        </p:nvSpPr>
        <p:spPr>
          <a:xfrm>
            <a:off x="7208989" y="3240394"/>
            <a:ext cx="616300" cy="513513"/>
          </a:xfrm>
          <a:prstGeom prst="roundRect">
            <a:avLst>
              <a:gd name="adj" fmla="val 10000"/>
            </a:avLst>
          </a:prstGeom>
          <a:solidFill>
            <a:srgbClr val="92D050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9"/>
          <p:cNvSpPr/>
          <p:nvPr/>
        </p:nvSpPr>
        <p:spPr>
          <a:xfrm>
            <a:off x="7250962" y="3295977"/>
            <a:ext cx="660186" cy="513513"/>
          </a:xfrm>
          <a:custGeom>
            <a:avLst/>
            <a:gdLst/>
            <a:ahLst/>
            <a:cxnLst/>
            <a:rect l="l" t="t" r="r" b="b"/>
            <a:pathLst>
              <a:path w="856168" h="333233" extrusionOk="0">
                <a:moveTo>
                  <a:pt x="0" y="33323"/>
                </a:moveTo>
                <a:cubicBezTo>
                  <a:pt x="0" y="14919"/>
                  <a:pt x="14919" y="0"/>
                  <a:pt x="33323" y="0"/>
                </a:cubicBezTo>
                <a:lnTo>
                  <a:pt x="822845" y="0"/>
                </a:lnTo>
                <a:cubicBezTo>
                  <a:pt x="841249" y="0"/>
                  <a:pt x="856168" y="14919"/>
                  <a:pt x="856168" y="33323"/>
                </a:cubicBezTo>
                <a:lnTo>
                  <a:pt x="856168" y="299910"/>
                </a:lnTo>
                <a:cubicBezTo>
                  <a:pt x="856168" y="318314"/>
                  <a:pt x="841249" y="333233"/>
                  <a:pt x="822845" y="333233"/>
                </a:cubicBezTo>
                <a:lnTo>
                  <a:pt x="33323" y="333233"/>
                </a:lnTo>
                <a:cubicBezTo>
                  <a:pt x="14919" y="333233"/>
                  <a:pt x="0" y="318314"/>
                  <a:pt x="0" y="299910"/>
                </a:cubicBezTo>
                <a:lnTo>
                  <a:pt x="0" y="33323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2857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1200" tIns="31200" rIns="31200" bIns="312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資訊技術組</a:t>
            </a:r>
            <a:endParaRPr sz="6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36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組目標</a:t>
            </a:r>
            <a:endParaRPr/>
          </a:p>
        </p:txBody>
      </p:sp>
      <p:sp>
        <p:nvSpPr>
          <p:cNvPr id="281" name="Google Shape;281;p19"/>
          <p:cNvSpPr/>
          <p:nvPr/>
        </p:nvSpPr>
        <p:spPr>
          <a:xfrm>
            <a:off x="7097414" y="3989100"/>
            <a:ext cx="377752" cy="513513"/>
          </a:xfrm>
          <a:prstGeom prst="roundRect">
            <a:avLst>
              <a:gd name="adj" fmla="val 10000"/>
            </a:avLst>
          </a:prstGeom>
          <a:solidFill>
            <a:srgbClr val="D8D8D8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19"/>
          <p:cNvSpPr/>
          <p:nvPr/>
        </p:nvSpPr>
        <p:spPr>
          <a:xfrm>
            <a:off x="7139386" y="4035976"/>
            <a:ext cx="377752" cy="513513"/>
          </a:xfrm>
          <a:custGeom>
            <a:avLst/>
            <a:gdLst/>
            <a:ahLst/>
            <a:cxnLst/>
            <a:rect l="l" t="t" r="r" b="b"/>
            <a:pathLst>
              <a:path w="524776" h="333233" extrusionOk="0">
                <a:moveTo>
                  <a:pt x="0" y="33323"/>
                </a:moveTo>
                <a:cubicBezTo>
                  <a:pt x="0" y="14919"/>
                  <a:pt x="14919" y="0"/>
                  <a:pt x="33323" y="0"/>
                </a:cubicBezTo>
                <a:lnTo>
                  <a:pt x="491453" y="0"/>
                </a:lnTo>
                <a:cubicBezTo>
                  <a:pt x="509857" y="0"/>
                  <a:pt x="524776" y="14919"/>
                  <a:pt x="524776" y="33323"/>
                </a:cubicBezTo>
                <a:lnTo>
                  <a:pt x="524776" y="299910"/>
                </a:lnTo>
                <a:cubicBezTo>
                  <a:pt x="524776" y="318314"/>
                  <a:pt x="509857" y="333233"/>
                  <a:pt x="491453" y="333233"/>
                </a:cubicBezTo>
                <a:lnTo>
                  <a:pt x="33323" y="333233"/>
                </a:lnTo>
                <a:cubicBezTo>
                  <a:pt x="14919" y="333233"/>
                  <a:pt x="0" y="318314"/>
                  <a:pt x="0" y="299910"/>
                </a:cubicBezTo>
                <a:lnTo>
                  <a:pt x="0" y="33323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625" tIns="22625" rIns="22625" bIns="22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人員</a:t>
            </a:r>
            <a:endParaRPr sz="6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36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目標</a:t>
            </a: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7559112" y="3989100"/>
            <a:ext cx="377752" cy="513513"/>
          </a:xfrm>
          <a:prstGeom prst="roundRect">
            <a:avLst>
              <a:gd name="adj" fmla="val 10000"/>
            </a:avLst>
          </a:prstGeom>
          <a:solidFill>
            <a:srgbClr val="D8D8D8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7601084" y="4035976"/>
            <a:ext cx="377752" cy="513513"/>
          </a:xfrm>
          <a:custGeom>
            <a:avLst/>
            <a:gdLst/>
            <a:ahLst/>
            <a:cxnLst/>
            <a:rect l="l" t="t" r="r" b="b"/>
            <a:pathLst>
              <a:path w="524776" h="333233" extrusionOk="0">
                <a:moveTo>
                  <a:pt x="0" y="33323"/>
                </a:moveTo>
                <a:cubicBezTo>
                  <a:pt x="0" y="14919"/>
                  <a:pt x="14919" y="0"/>
                  <a:pt x="33323" y="0"/>
                </a:cubicBezTo>
                <a:lnTo>
                  <a:pt x="491453" y="0"/>
                </a:lnTo>
                <a:cubicBezTo>
                  <a:pt x="509857" y="0"/>
                  <a:pt x="524776" y="14919"/>
                  <a:pt x="524776" y="33323"/>
                </a:cubicBezTo>
                <a:lnTo>
                  <a:pt x="524776" y="299910"/>
                </a:lnTo>
                <a:cubicBezTo>
                  <a:pt x="524776" y="318314"/>
                  <a:pt x="509857" y="333233"/>
                  <a:pt x="491453" y="333233"/>
                </a:cubicBezTo>
                <a:lnTo>
                  <a:pt x="33323" y="333233"/>
                </a:lnTo>
                <a:cubicBezTo>
                  <a:pt x="14919" y="333233"/>
                  <a:pt x="0" y="318314"/>
                  <a:pt x="0" y="299910"/>
                </a:cubicBezTo>
                <a:lnTo>
                  <a:pt x="0" y="33323"/>
                </a:lnTo>
                <a:close/>
              </a:path>
            </a:pathLst>
          </a:custGeom>
          <a:solidFill>
            <a:schemeClr val="lt1">
              <a:alpha val="89803"/>
            </a:schemeClr>
          </a:solidFill>
          <a:ln w="28575" cap="flat" cmpd="sng">
            <a:solidFill>
              <a:srgbClr val="58D07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22625" tIns="22625" rIns="22625" bIns="2262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人員</a:t>
            </a:r>
            <a:endParaRPr sz="675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236"/>
              </a:spcBef>
              <a:spcAft>
                <a:spcPts val="0"/>
              </a:spcAft>
              <a:buNone/>
            </a:pPr>
            <a:r>
              <a:rPr lang="zh-TW" sz="675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目標</a:t>
            </a:r>
            <a:endParaRPr/>
          </a:p>
        </p:txBody>
      </p:sp>
      <p:sp>
        <p:nvSpPr>
          <p:cNvPr id="285" name="Google Shape;285;p19"/>
          <p:cNvSpPr txBox="1"/>
          <p:nvPr/>
        </p:nvSpPr>
        <p:spPr>
          <a:xfrm>
            <a:off x="7866193" y="2710242"/>
            <a:ext cx="1120923" cy="2539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績效管理</a:t>
            </a:r>
            <a:endParaRPr sz="105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19"/>
          <p:cNvSpPr/>
          <p:nvPr/>
        </p:nvSpPr>
        <p:spPr>
          <a:xfrm>
            <a:off x="4825197" y="2715766"/>
            <a:ext cx="1057854" cy="409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sz="105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知識管理</a:t>
            </a:r>
            <a:endParaRPr sz="1050" b="1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19"/>
          <p:cNvSpPr txBox="1"/>
          <p:nvPr/>
        </p:nvSpPr>
        <p:spPr>
          <a:xfrm>
            <a:off x="5782849" y="1347613"/>
            <a:ext cx="1734289" cy="4176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</a:pPr>
            <a:r>
              <a:rPr lang="zh-TW" sz="1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目標管理架構</a:t>
            </a:r>
            <a:endParaRPr/>
          </a:p>
        </p:txBody>
      </p:sp>
      <p:pic>
        <p:nvPicPr>
          <p:cNvPr id="288" name="Google Shape;288;p19" descr="C:\Users\user\Desktop\處長簡報 - 創意與實踐\知識管理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44010" y="2001822"/>
            <a:ext cx="878101" cy="6419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9"/>
          <p:cNvPicPr preferRelativeResize="0"/>
          <p:nvPr/>
        </p:nvPicPr>
        <p:blipFill rotWithShape="1">
          <a:blip r:embed="rId4">
            <a:alphaModFix/>
          </a:blip>
          <a:srcRect l="18233" r="19793"/>
          <a:stretch/>
        </p:blipFill>
        <p:spPr>
          <a:xfrm>
            <a:off x="7765748" y="1897072"/>
            <a:ext cx="876549" cy="829653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19"/>
          <p:cNvSpPr/>
          <p:nvPr/>
        </p:nvSpPr>
        <p:spPr>
          <a:xfrm>
            <a:off x="5723402" y="3143419"/>
            <a:ext cx="1898073" cy="86591"/>
          </a:xfrm>
          <a:custGeom>
            <a:avLst/>
            <a:gdLst/>
            <a:ahLst/>
            <a:cxnLst/>
            <a:rect l="l" t="t" r="r" b="b"/>
            <a:pathLst>
              <a:path w="1898073" h="86591" extrusionOk="0">
                <a:moveTo>
                  <a:pt x="0" y="79663"/>
                </a:moveTo>
                <a:lnTo>
                  <a:pt x="0" y="0"/>
                </a:lnTo>
                <a:lnTo>
                  <a:pt x="1898073" y="0"/>
                </a:lnTo>
                <a:lnTo>
                  <a:pt x="1898073" y="86591"/>
                </a:lnTo>
              </a:path>
            </a:pathLst>
          </a:custGeom>
          <a:noFill/>
          <a:ln w="28575" cap="flat" cmpd="sng">
            <a:solidFill>
              <a:srgbClr val="2384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91" name="Google Shape;291;p19"/>
          <p:cNvSpPr/>
          <p:nvPr/>
        </p:nvSpPr>
        <p:spPr>
          <a:xfrm>
            <a:off x="6675708" y="2991019"/>
            <a:ext cx="0" cy="155863"/>
          </a:xfrm>
          <a:custGeom>
            <a:avLst/>
            <a:gdLst/>
            <a:ahLst/>
            <a:cxnLst/>
            <a:rect l="l" t="t" r="r" b="b"/>
            <a:pathLst>
              <a:path w="120000" h="155863" extrusionOk="0">
                <a:moveTo>
                  <a:pt x="0" y="155863"/>
                </a:moveTo>
                <a:lnTo>
                  <a:pt x="0" y="155863"/>
                </a:lnTo>
                <a:lnTo>
                  <a:pt x="0" y="0"/>
                </a:lnTo>
              </a:path>
            </a:pathLst>
          </a:custGeom>
          <a:noFill/>
          <a:ln w="28575" cap="flat" cmpd="sng">
            <a:solidFill>
              <a:srgbClr val="2384B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cxnSp>
        <p:nvCxnSpPr>
          <p:cNvPr id="292" name="Google Shape;292;p19"/>
          <p:cNvCxnSpPr/>
          <p:nvPr/>
        </p:nvCxnSpPr>
        <p:spPr>
          <a:xfrm rot="10800000">
            <a:off x="5570500" y="2449725"/>
            <a:ext cx="487200" cy="10800"/>
          </a:xfrm>
          <a:prstGeom prst="straightConnector1">
            <a:avLst/>
          </a:prstGeom>
          <a:noFill/>
          <a:ln w="28575" cap="flat" cmpd="sng">
            <a:solidFill>
              <a:srgbClr val="A2CF22"/>
            </a:solidFill>
            <a:prstDash val="solid"/>
            <a:round/>
            <a:headEnd type="stealth" w="med" len="med"/>
            <a:tailEnd type="stealth" w="med" len="med"/>
          </a:ln>
        </p:spPr>
      </p:cxnSp>
      <p:cxnSp>
        <p:nvCxnSpPr>
          <p:cNvPr id="293" name="Google Shape;293;p19"/>
          <p:cNvCxnSpPr/>
          <p:nvPr/>
        </p:nvCxnSpPr>
        <p:spPr>
          <a:xfrm rot="10800000">
            <a:off x="7237063" y="2448963"/>
            <a:ext cx="487200" cy="10800"/>
          </a:xfrm>
          <a:prstGeom prst="straightConnector1">
            <a:avLst/>
          </a:prstGeom>
          <a:noFill/>
          <a:ln w="28575" cap="flat" cmpd="sng">
            <a:solidFill>
              <a:srgbClr val="A2CF22"/>
            </a:solidFill>
            <a:prstDash val="solid"/>
            <a:round/>
            <a:headEnd type="stealth" w="med" len="med"/>
            <a:tailEnd type="stealth" w="med" len="med"/>
          </a:ln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9">
        <p:cut/>
      </p:transition>
    </mc:Choice>
    <mc:Fallback>
      <p:transition spd="slow" advTm="219">
        <p:cut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高階主管">
  <a:themeElements>
    <a:clrScheme name="波形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3243</Words>
  <Application>Microsoft Office PowerPoint</Application>
  <PresentationFormat>如螢幕大小 (16:9)</PresentationFormat>
  <Paragraphs>498</Paragraphs>
  <Slides>46</Slides>
  <Notes>46</Notes>
  <HiddenSlides>0</HiddenSlides>
  <MMClips>0</MMClips>
  <ScaleCrop>false</ScaleCrop>
  <HeadingPairs>
    <vt:vector size="6" baseType="variant">
      <vt:variant>
        <vt:lpstr>使用字型</vt:lpstr>
      </vt:variant>
      <vt:variant>
        <vt:i4>11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46</vt:i4>
      </vt:variant>
    </vt:vector>
  </HeadingPairs>
  <TitlesOfParts>
    <vt:vector size="58" baseType="lpstr">
      <vt:lpstr>Microsoft JhengHei</vt:lpstr>
      <vt:lpstr>Noto Sans Symbols</vt:lpstr>
      <vt:lpstr>Courier New</vt:lpstr>
      <vt:lpstr>Palatino Linotype</vt:lpstr>
      <vt:lpstr>Microsoft YaHei</vt:lpstr>
      <vt:lpstr>Calibri</vt:lpstr>
      <vt:lpstr>Arial</vt:lpstr>
      <vt:lpstr>DFKai-SB</vt:lpstr>
      <vt:lpstr>Arimo</vt:lpstr>
      <vt:lpstr>Century Gothic</vt:lpstr>
      <vt:lpstr>PMingLiU</vt:lpstr>
      <vt:lpstr>高階主管</vt:lpstr>
      <vt:lpstr>PowerPoint 簡報</vt:lpstr>
      <vt:lpstr>01    正修科大簡介 02    三大管理理論的整合運用  03    四大經營策略的實施 04    主要活動介紹 05    結語 </vt:lpstr>
      <vt:lpstr>PowerPoint 簡報</vt:lpstr>
      <vt:lpstr>正修科大環境介紹</vt:lpstr>
      <vt:lpstr>正修科大經營績效</vt:lpstr>
      <vt:lpstr>圖書資訊處組織架構圖</vt:lpstr>
      <vt:lpstr>PowerPoint 簡報</vt:lpstr>
      <vt:lpstr>三大管理理論的整合運用</vt:lpstr>
      <vt:lpstr>目標管理(Management by objectives, MBO)</vt:lpstr>
      <vt:lpstr>目標管理(Management by objectives, MBO)</vt:lpstr>
      <vt:lpstr>目標管理(Management by objectives, MBO)</vt:lpstr>
      <vt:lpstr>知識管理(Knowledge management, KM)</vt:lpstr>
      <vt:lpstr>知識管理(Knowledge management, KM)</vt:lpstr>
      <vt:lpstr>知識庫架構</vt:lpstr>
      <vt:lpstr>績效管理(performance management) </vt:lpstr>
      <vt:lpstr>績效指標</vt:lpstr>
      <vt:lpstr>績效指標的管理工具-Power BI </vt:lpstr>
      <vt:lpstr>圖書館館藏資源使用率</vt:lpstr>
      <vt:lpstr>PowerPoint 簡報</vt:lpstr>
      <vt:lpstr>策略1 運用科技工具</vt:lpstr>
      <vt:lpstr>正修 LINE Bot</vt:lpstr>
      <vt:lpstr>人臉辨識</vt:lpstr>
      <vt:lpstr>環景導覽</vt:lpstr>
      <vt:lpstr>圖書徵集線上書店</vt:lpstr>
      <vt:lpstr>線上教育訓練課程</vt:lpstr>
      <vt:lpstr>新閱讀平台</vt:lpstr>
      <vt:lpstr>策略2 跨單位合作</vt:lpstr>
      <vt:lpstr>策略2 跨單位合作</vt:lpstr>
      <vt:lpstr>策略2 跨單位合作</vt:lpstr>
      <vt:lpstr>策略3 推廣策略</vt:lpstr>
      <vt:lpstr>籌辦大型活動</vt:lpstr>
      <vt:lpstr>組合系列活動</vt:lpstr>
      <vt:lpstr>辦理人氣活動</vt:lpstr>
      <vt:lpstr>PowerPoint 簡報</vt:lpstr>
      <vt:lpstr>策略4 多管道行銷</vt:lpstr>
      <vt:lpstr>PowerPoint 簡報</vt:lpstr>
      <vt:lpstr>主要活動介紹-是目標值也是績效指標</vt:lpstr>
      <vt:lpstr>藝文月活動- 111學年</vt:lpstr>
      <vt:lpstr>藝文月活動- 110學年</vt:lpstr>
      <vt:lpstr>藝文月活動- 109學年</vt:lpstr>
      <vt:lpstr>藝文月活動- 108學年</vt:lpstr>
      <vt:lpstr>藝文月活動- 107學年</vt:lpstr>
      <vt:lpstr>藝文月活動- 106學年</vt:lpstr>
      <vt:lpstr>PowerPoint 簡報</vt:lpstr>
      <vt:lpstr>結語-圖書館的經營與管理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6</cp:revision>
  <dcterms:created xsi:type="dcterms:W3CDTF">2022-01-27T02:27:03Z</dcterms:created>
  <dcterms:modified xsi:type="dcterms:W3CDTF">2023-04-25T09:09:08Z</dcterms:modified>
</cp:coreProperties>
</file>