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61"/>
  </p:notesMasterIdLst>
  <p:sldIdLst>
    <p:sldId id="374" r:id="rId2"/>
    <p:sldId id="392" r:id="rId3"/>
    <p:sldId id="359" r:id="rId4"/>
    <p:sldId id="1347" r:id="rId5"/>
    <p:sldId id="393" r:id="rId6"/>
    <p:sldId id="263" r:id="rId7"/>
    <p:sldId id="1355" r:id="rId8"/>
    <p:sldId id="1354" r:id="rId9"/>
    <p:sldId id="265" r:id="rId10"/>
    <p:sldId id="266" r:id="rId11"/>
    <p:sldId id="267" r:id="rId12"/>
    <p:sldId id="268" r:id="rId13"/>
    <p:sldId id="1340" r:id="rId14"/>
    <p:sldId id="389" r:id="rId15"/>
    <p:sldId id="695" r:id="rId16"/>
    <p:sldId id="696" r:id="rId17"/>
    <p:sldId id="698" r:id="rId18"/>
    <p:sldId id="580" r:id="rId19"/>
    <p:sldId id="701" r:id="rId20"/>
    <p:sldId id="1348" r:id="rId21"/>
    <p:sldId id="1356" r:id="rId22"/>
    <p:sldId id="1125" r:id="rId23"/>
    <p:sldId id="1092" r:id="rId24"/>
    <p:sldId id="1093" r:id="rId25"/>
    <p:sldId id="1013" r:id="rId26"/>
    <p:sldId id="687" r:id="rId27"/>
    <p:sldId id="825" r:id="rId28"/>
    <p:sldId id="1349" r:id="rId29"/>
    <p:sldId id="1341" r:id="rId30"/>
    <p:sldId id="1342" r:id="rId31"/>
    <p:sldId id="1330" r:id="rId32"/>
    <p:sldId id="521" r:id="rId33"/>
    <p:sldId id="1113" r:id="rId34"/>
    <p:sldId id="1108" r:id="rId35"/>
    <p:sldId id="1346" r:id="rId36"/>
    <p:sldId id="1332" r:id="rId37"/>
    <p:sldId id="1333" r:id="rId38"/>
    <p:sldId id="1119" r:id="rId39"/>
    <p:sldId id="1097" r:id="rId40"/>
    <p:sldId id="1115" r:id="rId41"/>
    <p:sldId id="1116" r:id="rId42"/>
    <p:sldId id="989" r:id="rId43"/>
    <p:sldId id="987" r:id="rId44"/>
    <p:sldId id="1114" r:id="rId45"/>
    <p:sldId id="1134" r:id="rId46"/>
    <p:sldId id="375" r:id="rId47"/>
    <p:sldId id="1344" r:id="rId48"/>
    <p:sldId id="1336" r:id="rId49"/>
    <p:sldId id="518" r:id="rId50"/>
    <p:sldId id="519" r:id="rId51"/>
    <p:sldId id="520" r:id="rId52"/>
    <p:sldId id="1181" r:id="rId53"/>
    <p:sldId id="908" r:id="rId54"/>
    <p:sldId id="1334" r:id="rId55"/>
    <p:sldId id="1335" r:id="rId56"/>
    <p:sldId id="1351" r:id="rId57"/>
    <p:sldId id="1350" r:id="rId58"/>
    <p:sldId id="1352" r:id="rId59"/>
    <p:sldId id="386" r:id="rId60"/>
  </p:sldIdLst>
  <p:sldSz cx="9144000" cy="6858000" type="screen4x3"/>
  <p:notesSz cx="6797675" cy="992822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0" autoAdjust="0"/>
    <p:restoredTop sz="88547" autoAdjust="0"/>
  </p:normalViewPr>
  <p:slideViewPr>
    <p:cSldViewPr snapToGrid="0">
      <p:cViewPr varScale="1">
        <p:scale>
          <a:sx n="74" d="100"/>
          <a:sy n="74" d="100"/>
        </p:scale>
        <p:origin x="1334" y="67"/>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D:\&#39208;&#21512;\&#39208;&#38555;2021\&#39208;&#38555;&#21512;&#20316;&#26381;&#21209;\&#25991;&#29563;&#20659;&#36958;&#26989;&#21209;&#32317;&#32113;&#35336;(01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zh-TW" altLang="en-US" sz="1400" b="1" dirty="0">
                <a:solidFill>
                  <a:schemeClr val="bg1"/>
                </a:solidFill>
                <a:latin typeface="微軟正黑體" panose="020B0604030504040204" pitchFamily="34" charset="-120"/>
                <a:ea typeface="微軟正黑體" panose="020B0604030504040204" pitchFamily="34" charset="-120"/>
              </a:rPr>
              <a:t>姊妹館文獻申請</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篇</a:t>
            </a:r>
            <a:r>
              <a:rPr lang="en-US" altLang="zh-TW" sz="1400" b="1" dirty="0">
                <a:solidFill>
                  <a:schemeClr val="bg1"/>
                </a:solidFill>
                <a:latin typeface="微軟正黑體" panose="020B0604030504040204" pitchFamily="34" charset="-120"/>
                <a:ea typeface="微軟正黑體" panose="020B0604030504040204" pitchFamily="34" charset="-120"/>
              </a:rPr>
              <a:t>)</a:t>
            </a:r>
          </a:p>
        </c:rich>
      </c:tx>
      <c:layout>
        <c:manualLayout>
          <c:xMode val="edge"/>
          <c:yMode val="edge"/>
          <c:x val="0.30715301318267402"/>
          <c:y val="3.3124673969744403E-2"/>
        </c:manualLayout>
      </c:layout>
      <c:overlay val="0"/>
      <c:spPr>
        <a:solidFill>
          <a:schemeClr val="accent6"/>
        </a:solidFill>
        <a:ln>
          <a:solidFill>
            <a:schemeClr val="accent6"/>
          </a:solidFill>
        </a:ln>
        <a:effectLst/>
      </c:spPr>
    </c:title>
    <c:autoTitleDeleted val="0"/>
    <c:plotArea>
      <c:layout/>
      <c:barChart>
        <c:barDir val="col"/>
        <c:grouping val="clustered"/>
        <c:varyColors val="0"/>
        <c:ser>
          <c:idx val="0"/>
          <c:order val="0"/>
          <c:tx>
            <c:strRef>
              <c:f>'103-109文獻傳遞業務總統計'!$U$70</c:f>
              <c:strCache>
                <c:ptCount val="1"/>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'103-109文獻傳遞業務總統計'!$Q$85:$Q$89</c:f>
              <c:strCache>
                <c:ptCount val="5"/>
                <c:pt idx="0">
                  <c:v>106學年度</c:v>
                </c:pt>
                <c:pt idx="1">
                  <c:v>107學年度</c:v>
                </c:pt>
                <c:pt idx="2">
                  <c:v>108學年度</c:v>
                </c:pt>
                <c:pt idx="3">
                  <c:v>109學年度
</c:v>
                </c:pt>
                <c:pt idx="4">
                  <c:v>110學年度
(2022.01.21)</c:v>
                </c:pt>
              </c:strCache>
            </c:strRef>
          </c:cat>
          <c:val>
            <c:numRef>
              <c:f>'103-109文獻傳遞業務總統計'!$U$85:$U$89</c:f>
              <c:numCache>
                <c:formatCode>General</c:formatCode>
                <c:ptCount val="5"/>
                <c:pt idx="0">
                  <c:v>216</c:v>
                </c:pt>
                <c:pt idx="1">
                  <c:v>213</c:v>
                </c:pt>
                <c:pt idx="2">
                  <c:v>266</c:v>
                </c:pt>
                <c:pt idx="3">
                  <c:v>243</c:v>
                </c:pt>
                <c:pt idx="4">
                  <c:v>10</c:v>
                </c:pt>
              </c:numCache>
            </c:numRef>
          </c:val>
          <c:extLst>
            <c:ext xmlns:c16="http://schemas.microsoft.com/office/drawing/2014/chart" uri="{C3380CC4-5D6E-409C-BE32-E72D297353CC}">
              <c16:uniqueId val="{00000000-6563-4AF9-A36D-737B460E519D}"/>
            </c:ext>
          </c:extLst>
        </c:ser>
        <c:dLbls>
          <c:showLegendKey val="0"/>
          <c:showVal val="0"/>
          <c:showCatName val="0"/>
          <c:showSerName val="0"/>
          <c:showPercent val="0"/>
          <c:showBubbleSize val="0"/>
        </c:dLbls>
        <c:gapWidth val="219"/>
        <c:overlap val="-27"/>
        <c:axId val="1851505056"/>
        <c:axId val="1866037408"/>
      </c:barChart>
      <c:catAx>
        <c:axId val="1851505056"/>
        <c:scaling>
          <c:orientation val="minMax"/>
        </c:scaling>
        <c:delete val="0"/>
        <c:axPos val="b"/>
        <c:numFmt formatCode="General" sourceLinked="0"/>
        <c:majorTickMark val="none"/>
        <c:minorTickMark val="none"/>
        <c:tickLblPos val="nextTo"/>
        <c:txPr>
          <a:bodyPr rot="-60000000" vert="horz"/>
          <a:lstStyle/>
          <a:p>
            <a:pPr>
              <a:defRPr sz="900"/>
            </a:pPr>
            <a:endParaRPr lang="zh-TW"/>
          </a:p>
        </c:txPr>
        <c:crossAx val="1866037408"/>
        <c:crosses val="autoZero"/>
        <c:auto val="1"/>
        <c:lblAlgn val="ctr"/>
        <c:lblOffset val="100"/>
        <c:noMultiLvlLbl val="0"/>
      </c:catAx>
      <c:valAx>
        <c:axId val="1866037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1851505056"/>
        <c:crosses val="autoZero"/>
        <c:crossBetween val="between"/>
      </c:valAx>
      <c:spPr>
        <a:noFill/>
        <a:ln>
          <a:noFill/>
        </a:ln>
        <a:effectLst/>
      </c:spPr>
    </c:plotArea>
    <c:plotVisOnly val="1"/>
    <c:dispBlanksAs val="gap"/>
    <c:showDLblsOverMax val="0"/>
  </c:chart>
  <c:spPr>
    <a:noFill/>
    <a:ln>
      <a:solidFill>
        <a:schemeClr val="accent6">
          <a:lumMod val="60000"/>
          <a:lumOff val="40000"/>
        </a:schemeClr>
      </a:solidFill>
    </a:ln>
    <a:effectLst/>
  </c:spPr>
  <c:txPr>
    <a:bodyPr/>
    <a:lstStyle/>
    <a:p>
      <a:pPr>
        <a:defRPr/>
      </a:pPr>
      <a:endParaRPr lang="zh-TW"/>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 Id="rId4" Type="http://schemas.openxmlformats.org/officeDocument/2006/relationships/image" Target="../media/image10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 Id="rId4" Type="http://schemas.openxmlformats.org/officeDocument/2006/relationships/image" Target="../media/image100.jpe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14BDF-BEC4-4D62-9B0F-424D9D7EDF1E}" type="doc">
      <dgm:prSet loTypeId="urn:microsoft.com/office/officeart/2005/8/layout/orgChart1" loCatId="hierarchy" qsTypeId="urn:microsoft.com/office/officeart/2005/8/quickstyle/simple2" qsCatId="simple" csTypeId="urn:microsoft.com/office/officeart/2005/8/colors/accent5_2" csCatId="accent5" phldr="1"/>
      <dgm:spPr/>
      <dgm:t>
        <a:bodyPr/>
        <a:lstStyle/>
        <a:p>
          <a:endParaRPr lang="zh-TW" altLang="en-US"/>
        </a:p>
      </dgm:t>
    </dgm:pt>
    <dgm:pt modelId="{7E9B30A7-606A-4CFA-9E84-94B83E5D11AF}">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校長</a:t>
          </a:r>
        </a:p>
      </dgm:t>
    </dgm:pt>
    <dgm:pt modelId="{DDBC4E97-5C9C-40AF-9BA4-AB57C313574D}" type="parTrans" cxnId="{0F9ADD47-743E-49BF-931A-BCDCB6EE0BF0}">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1AF3517-602B-4EE3-AB68-C0BACC86E139}" type="sibTrans" cxnId="{0F9ADD47-743E-49BF-931A-BCDCB6EE0BF0}">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2BA89D28-BC0A-435B-94EA-33F1920AC4B5}">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副校長</a:t>
          </a:r>
        </a:p>
      </dgm:t>
    </dgm:pt>
    <dgm:pt modelId="{EEB58D51-72FF-4877-BD09-360A2865E4FC}" type="parTrans" cxnId="{F61D49BE-1EB9-4DCE-8579-00FF84AAD494}">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2977AFB-F6A2-4A69-9680-8660903A7DC4}" type="sibTrans" cxnId="{F61D49BE-1EB9-4DCE-8579-00FF84AAD494}">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A315C7A-5A9A-404E-ABAE-7F78F67D4822}">
      <dgm:prSet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館長</a:t>
          </a:r>
        </a:p>
      </dgm:t>
    </dgm:pt>
    <dgm:pt modelId="{E0EC7F37-32F2-4A24-820A-8FD039FF4A53}" type="parTrans" cxnId="{87DF4F3B-BA81-4473-BB99-910FB3F0A0BC}">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5A2E5F-A2CC-43B8-B43C-29BDFA8E3311}" type="sibTrans" cxnId="{87DF4F3B-BA81-4473-BB99-910FB3F0A0BC}">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CBA4E4C-2EF0-4368-95A7-701172CB7C42}">
      <dgm:prSet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讀服組</a:t>
          </a:r>
        </a:p>
      </dgm:t>
    </dgm:pt>
    <dgm:pt modelId="{16BB1679-226F-400D-ADAB-FA8147B6B166}" type="parTrans" cxnId="{B7F28ECC-78E8-4899-9E38-8DC90B7BAE50}">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8618B3A-D0BB-4C05-8352-99093C6ED4B0}" type="sibTrans" cxnId="{B7F28ECC-78E8-4899-9E38-8DC90B7BAE50}">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6A146718-3112-48AA-B3A8-ED842E49FB1B}" type="asst">
      <dgm:prSet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圖委會</a:t>
          </a:r>
        </a:p>
      </dgm:t>
    </dgm:pt>
    <dgm:pt modelId="{382A44C4-76D3-4641-88F4-C5763A5C7043}" type="sibTrans" cxnId="{72428AA6-E25F-4647-90E4-CB4416FA6287}">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E7B92D5-B250-44BD-B296-85BAC6D7E6EA}" type="parTrans" cxnId="{72428AA6-E25F-4647-90E4-CB4416FA6287}">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25CE48A8-C179-4471-9B23-3CFD54187BF0}" type="asst">
      <dgm:prSet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副館長  </a:t>
          </a:r>
        </a:p>
      </dgm:t>
    </dgm:pt>
    <dgm:pt modelId="{1CCD5069-7E19-4798-8594-221D126EE386}" type="parTrans" cxnId="{9211B26B-4216-4DF5-8B51-D830EFD28688}">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1DA71A2-C992-4906-8967-77F4A8FBD092}" type="sibTrans" cxnId="{9211B26B-4216-4DF5-8B51-D830EFD28688}">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68663D02-9517-42D8-8CEC-6210EFAB764D}">
      <dgm:prSet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技服組</a:t>
          </a:r>
        </a:p>
      </dgm:t>
    </dgm:pt>
    <dgm:pt modelId="{8FFBAEC7-65A7-448F-9D24-3F9B271F6901}" type="parTrans" cxnId="{38B77649-2228-4BE5-B618-DE88F597C8B6}">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BEC8A93-A410-4F4D-9408-731E025964FC}" type="sibTrans" cxnId="{38B77649-2228-4BE5-B618-DE88F597C8B6}">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A7EED5D-E375-4622-BCD1-35A0ED73AE74}">
      <dgm:prSet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知服組</a:t>
          </a:r>
        </a:p>
      </dgm:t>
    </dgm:pt>
    <dgm:pt modelId="{DBBA9A2F-22E8-456E-AAE8-C46D282DF71D}" type="parTrans" cxnId="{9373EFEF-1E67-4424-B01D-1D84E2D3F9E1}">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A49115-118C-4481-8998-A6FE652AAFDF}" type="sibTrans" cxnId="{9373EFEF-1E67-4424-B01D-1D84E2D3F9E1}">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7E500A8-6151-47D3-9E5A-B0C8B385A6B6}">
      <dgm:prSet custT="1"/>
      <dgm:spPr/>
      <dgm:t>
        <a:bodyPr/>
        <a:lstStyle/>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助理館員</a:t>
          </a:r>
        </a:p>
      </dgm:t>
    </dgm:pt>
    <dgm:pt modelId="{4E0284EB-BEC4-4E39-827A-57FA4B35544C}" type="sibTrans" cxnId="{8BF50A50-9045-4121-BBCE-860E9F3FF4FA}">
      <dgm:prSet/>
      <dgm:spPr/>
      <dgm:t>
        <a:bodyPr/>
        <a:lstStyle/>
        <a:p>
          <a:endParaRPr lang="zh-TW" altLang="en-US" sz="2400">
            <a:effectLst>
              <a:outerShdw blurRad="38100" dist="38100" dir="2700000" algn="tl">
                <a:srgbClr val="000000">
                  <a:alpha val="43137"/>
                </a:srgbClr>
              </a:outerShdw>
            </a:effectLst>
          </a:endParaRPr>
        </a:p>
      </dgm:t>
    </dgm:pt>
    <dgm:pt modelId="{AE165812-0A44-4FA3-9A76-E6FBBEF58537}" type="parTrans" cxnId="{8BF50A50-9045-4121-BBCE-860E9F3FF4FA}">
      <dgm:prSet/>
      <dgm:spPr/>
      <dgm:t>
        <a:bodyPr/>
        <a:lstStyle/>
        <a:p>
          <a:endParaRPr lang="zh-TW" altLang="en-US" sz="2400">
            <a:effectLst>
              <a:outerShdw blurRad="38100" dist="38100" dir="2700000" algn="tl">
                <a:srgbClr val="000000">
                  <a:alpha val="43137"/>
                </a:srgbClr>
              </a:outerShdw>
            </a:effectLst>
          </a:endParaRPr>
        </a:p>
      </dgm:t>
    </dgm:pt>
    <dgm:pt modelId="{86A805FA-0D70-4583-B4C3-021BC1029186}">
      <dgm:prSet custT="1"/>
      <dgm:spPr/>
      <dgm:t>
        <a:bodyPr/>
        <a:lstStyle/>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助理館員</a:t>
          </a:r>
        </a:p>
      </dgm:t>
    </dgm:pt>
    <dgm:pt modelId="{E0F16189-F147-41EB-B8B1-353ABB979B3E}" type="sibTrans" cxnId="{AB8960AE-D024-4796-8014-B26041E3A0DD}">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5DF34AB-BAAD-4AB6-883F-839618068FD5}" type="parTrans" cxnId="{AB8960AE-D024-4796-8014-B26041E3A0DD}">
      <dgm:prSet/>
      <dgm:spPr/>
      <dgm:t>
        <a:bodyPr/>
        <a:lstStyle/>
        <a:p>
          <a:endParaRPr lang="zh-TW" altLang="en-US" sz="24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A18A152-798C-4759-8FF0-E085A6AA81F5}">
      <dgm:prSet custT="1"/>
      <dgm:spPr/>
      <dgm:t>
        <a:bodyPr/>
        <a:lstStyle/>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助理館員</a:t>
          </a:r>
        </a:p>
      </dgm:t>
    </dgm:pt>
    <dgm:pt modelId="{4353EFC6-EEA7-44E1-AD4C-115188ECD106}" type="sibTrans" cxnId="{058735CB-D894-47A1-9F1A-1C8D3AB313C8}">
      <dgm:prSet/>
      <dgm:spPr/>
      <dgm:t>
        <a:bodyPr/>
        <a:lstStyle/>
        <a:p>
          <a:endParaRPr lang="zh-TW" altLang="en-US" sz="2400">
            <a:effectLst>
              <a:outerShdw blurRad="38100" dist="38100" dir="2700000" algn="tl">
                <a:srgbClr val="000000">
                  <a:alpha val="43137"/>
                </a:srgbClr>
              </a:outerShdw>
            </a:effectLst>
          </a:endParaRPr>
        </a:p>
      </dgm:t>
    </dgm:pt>
    <dgm:pt modelId="{979DACB4-FD11-49F1-9B84-040B1BF5E80C}" type="parTrans" cxnId="{058735CB-D894-47A1-9F1A-1C8D3AB313C8}">
      <dgm:prSet/>
      <dgm:spPr/>
      <dgm:t>
        <a:bodyPr/>
        <a:lstStyle/>
        <a:p>
          <a:endParaRPr lang="zh-TW" altLang="en-US" sz="2400">
            <a:effectLst>
              <a:outerShdw blurRad="38100" dist="38100" dir="2700000" algn="tl">
                <a:srgbClr val="000000">
                  <a:alpha val="43137"/>
                </a:srgbClr>
              </a:outerShdw>
            </a:effectLst>
          </a:endParaRPr>
        </a:p>
      </dgm:t>
    </dgm:pt>
    <dgm:pt modelId="{26827B45-E112-4584-BD4F-FEAB8F24FB9F}" type="pres">
      <dgm:prSet presAssocID="{46214BDF-BEC4-4D62-9B0F-424D9D7EDF1E}" presName="hierChild1" presStyleCnt="0">
        <dgm:presLayoutVars>
          <dgm:orgChart val="1"/>
          <dgm:chPref val="1"/>
          <dgm:dir/>
          <dgm:animOne val="branch"/>
          <dgm:animLvl val="lvl"/>
          <dgm:resizeHandles/>
        </dgm:presLayoutVars>
      </dgm:prSet>
      <dgm:spPr/>
      <dgm:t>
        <a:bodyPr/>
        <a:lstStyle/>
        <a:p>
          <a:endParaRPr lang="zh-TW" altLang="en-US"/>
        </a:p>
      </dgm:t>
    </dgm:pt>
    <dgm:pt modelId="{30FF8723-B8AD-4156-95DA-B116891AE0F3}" type="pres">
      <dgm:prSet presAssocID="{7E9B30A7-606A-4CFA-9E84-94B83E5D11AF}" presName="hierRoot1" presStyleCnt="0">
        <dgm:presLayoutVars>
          <dgm:hierBranch val="init"/>
        </dgm:presLayoutVars>
      </dgm:prSet>
      <dgm:spPr/>
    </dgm:pt>
    <dgm:pt modelId="{AAE8C96E-85A6-4B47-B0C0-3E359790A5C1}" type="pres">
      <dgm:prSet presAssocID="{7E9B30A7-606A-4CFA-9E84-94B83E5D11AF}" presName="rootComposite1" presStyleCnt="0"/>
      <dgm:spPr/>
    </dgm:pt>
    <dgm:pt modelId="{DE69B76C-04EC-4124-A866-E56B000D76D5}" type="pres">
      <dgm:prSet presAssocID="{7E9B30A7-606A-4CFA-9E84-94B83E5D11AF}" presName="rootText1" presStyleLbl="node0" presStyleIdx="0" presStyleCnt="1" custLinFactNeighborX="1855" custLinFactNeighborY="39784">
        <dgm:presLayoutVars>
          <dgm:chPref val="3"/>
        </dgm:presLayoutVars>
      </dgm:prSet>
      <dgm:spPr/>
      <dgm:t>
        <a:bodyPr/>
        <a:lstStyle/>
        <a:p>
          <a:endParaRPr lang="zh-TW" altLang="en-US"/>
        </a:p>
      </dgm:t>
    </dgm:pt>
    <dgm:pt modelId="{8F8A0932-04A9-4D36-8CB8-BEB18B974ECC}" type="pres">
      <dgm:prSet presAssocID="{7E9B30A7-606A-4CFA-9E84-94B83E5D11AF}" presName="rootConnector1" presStyleLbl="node1" presStyleIdx="0" presStyleCnt="0"/>
      <dgm:spPr/>
      <dgm:t>
        <a:bodyPr/>
        <a:lstStyle/>
        <a:p>
          <a:endParaRPr lang="zh-TW" altLang="en-US"/>
        </a:p>
      </dgm:t>
    </dgm:pt>
    <dgm:pt modelId="{3D4F0A0A-3F65-4AAD-8586-88A2E8A68A66}" type="pres">
      <dgm:prSet presAssocID="{7E9B30A7-606A-4CFA-9E84-94B83E5D11AF}" presName="hierChild2" presStyleCnt="0"/>
      <dgm:spPr/>
    </dgm:pt>
    <dgm:pt modelId="{1833D6AE-4232-4AE9-BC15-73A056DAA38F}" type="pres">
      <dgm:prSet presAssocID="{EEB58D51-72FF-4877-BD09-360A2865E4FC}" presName="Name37" presStyleLbl="parChTrans1D2" presStyleIdx="0" presStyleCnt="1"/>
      <dgm:spPr/>
      <dgm:t>
        <a:bodyPr/>
        <a:lstStyle/>
        <a:p>
          <a:endParaRPr lang="zh-TW" altLang="en-US"/>
        </a:p>
      </dgm:t>
    </dgm:pt>
    <dgm:pt modelId="{388B1726-E44F-4C4E-8928-AE95A4DC9100}" type="pres">
      <dgm:prSet presAssocID="{2BA89D28-BC0A-435B-94EA-33F1920AC4B5}" presName="hierRoot2" presStyleCnt="0">
        <dgm:presLayoutVars>
          <dgm:hierBranch val="init"/>
        </dgm:presLayoutVars>
      </dgm:prSet>
      <dgm:spPr/>
    </dgm:pt>
    <dgm:pt modelId="{D95D3423-8ECF-46A1-91CC-FEFE49EC7847}" type="pres">
      <dgm:prSet presAssocID="{2BA89D28-BC0A-435B-94EA-33F1920AC4B5}" presName="rootComposite" presStyleCnt="0"/>
      <dgm:spPr/>
    </dgm:pt>
    <dgm:pt modelId="{A6A70FAA-17A0-46F0-98F8-E421F834A34A}" type="pres">
      <dgm:prSet presAssocID="{2BA89D28-BC0A-435B-94EA-33F1920AC4B5}" presName="rootText" presStyleLbl="node2" presStyleIdx="0" presStyleCnt="1" custLinFactNeighborX="1855" custLinFactNeighborY="34204">
        <dgm:presLayoutVars>
          <dgm:chPref val="3"/>
        </dgm:presLayoutVars>
      </dgm:prSet>
      <dgm:spPr/>
      <dgm:t>
        <a:bodyPr/>
        <a:lstStyle/>
        <a:p>
          <a:endParaRPr lang="zh-TW" altLang="en-US"/>
        </a:p>
      </dgm:t>
    </dgm:pt>
    <dgm:pt modelId="{FC79AD18-B05E-4652-9CA6-DBDBB67CBC2D}" type="pres">
      <dgm:prSet presAssocID="{2BA89D28-BC0A-435B-94EA-33F1920AC4B5}" presName="rootConnector" presStyleLbl="node2" presStyleIdx="0" presStyleCnt="1"/>
      <dgm:spPr/>
      <dgm:t>
        <a:bodyPr/>
        <a:lstStyle/>
        <a:p>
          <a:endParaRPr lang="zh-TW" altLang="en-US"/>
        </a:p>
      </dgm:t>
    </dgm:pt>
    <dgm:pt modelId="{A6DC7F98-0643-4247-842D-3A994B294221}" type="pres">
      <dgm:prSet presAssocID="{2BA89D28-BC0A-435B-94EA-33F1920AC4B5}" presName="hierChild4" presStyleCnt="0"/>
      <dgm:spPr/>
    </dgm:pt>
    <dgm:pt modelId="{4D481354-DB54-416E-BE94-9604DD48B11D}" type="pres">
      <dgm:prSet presAssocID="{E0EC7F37-32F2-4A24-820A-8FD039FF4A53}" presName="Name37" presStyleLbl="parChTrans1D3" presStyleIdx="0" presStyleCnt="2"/>
      <dgm:spPr/>
      <dgm:t>
        <a:bodyPr/>
        <a:lstStyle/>
        <a:p>
          <a:endParaRPr lang="zh-TW" altLang="en-US"/>
        </a:p>
      </dgm:t>
    </dgm:pt>
    <dgm:pt modelId="{4CD2C34D-8E3D-4389-A8AC-9100BC2D4A51}" type="pres">
      <dgm:prSet presAssocID="{AA315C7A-5A9A-404E-ABAE-7F78F67D4822}" presName="hierRoot2" presStyleCnt="0">
        <dgm:presLayoutVars>
          <dgm:hierBranch val="init"/>
        </dgm:presLayoutVars>
      </dgm:prSet>
      <dgm:spPr/>
    </dgm:pt>
    <dgm:pt modelId="{A896B037-D202-4703-87CF-A747915CE764}" type="pres">
      <dgm:prSet presAssocID="{AA315C7A-5A9A-404E-ABAE-7F78F67D4822}" presName="rootComposite" presStyleCnt="0"/>
      <dgm:spPr/>
    </dgm:pt>
    <dgm:pt modelId="{7460E5E7-0FFB-451B-8724-F0730E3413AD}" type="pres">
      <dgm:prSet presAssocID="{AA315C7A-5A9A-404E-ABAE-7F78F67D4822}" presName="rootText" presStyleLbl="node3" presStyleIdx="0" presStyleCnt="1" custLinFactNeighborX="1855" custLinFactNeighborY="-67861">
        <dgm:presLayoutVars>
          <dgm:chPref val="3"/>
        </dgm:presLayoutVars>
      </dgm:prSet>
      <dgm:spPr/>
      <dgm:t>
        <a:bodyPr/>
        <a:lstStyle/>
        <a:p>
          <a:endParaRPr lang="zh-TW" altLang="en-US"/>
        </a:p>
      </dgm:t>
    </dgm:pt>
    <dgm:pt modelId="{91DD1B42-5E90-4FDA-AF36-061E5E44AE57}" type="pres">
      <dgm:prSet presAssocID="{AA315C7A-5A9A-404E-ABAE-7F78F67D4822}" presName="rootConnector" presStyleLbl="node3" presStyleIdx="0" presStyleCnt="1"/>
      <dgm:spPr/>
      <dgm:t>
        <a:bodyPr/>
        <a:lstStyle/>
        <a:p>
          <a:endParaRPr lang="zh-TW" altLang="en-US"/>
        </a:p>
      </dgm:t>
    </dgm:pt>
    <dgm:pt modelId="{AADCBA96-FA55-4883-9612-E1D935FCC3FF}" type="pres">
      <dgm:prSet presAssocID="{AA315C7A-5A9A-404E-ABAE-7F78F67D4822}" presName="hierChild4" presStyleCnt="0"/>
      <dgm:spPr/>
    </dgm:pt>
    <dgm:pt modelId="{FC3C9145-DDFA-4D2B-ACEA-89FE457DD6B5}" type="pres">
      <dgm:prSet presAssocID="{8FFBAEC7-65A7-448F-9D24-3F9B271F6901}" presName="Name37" presStyleLbl="parChTrans1D4" presStyleIdx="0" presStyleCnt="7"/>
      <dgm:spPr/>
      <dgm:t>
        <a:bodyPr/>
        <a:lstStyle/>
        <a:p>
          <a:endParaRPr lang="zh-TW" altLang="en-US"/>
        </a:p>
      </dgm:t>
    </dgm:pt>
    <dgm:pt modelId="{964025D3-6AFB-46BC-8BFC-BEBFB58E0D86}" type="pres">
      <dgm:prSet presAssocID="{68663D02-9517-42D8-8CEC-6210EFAB764D}" presName="hierRoot2" presStyleCnt="0">
        <dgm:presLayoutVars>
          <dgm:hierBranch val="init"/>
        </dgm:presLayoutVars>
      </dgm:prSet>
      <dgm:spPr/>
    </dgm:pt>
    <dgm:pt modelId="{9A02ED44-EF42-46F4-80D0-DD1356C3AFC1}" type="pres">
      <dgm:prSet presAssocID="{68663D02-9517-42D8-8CEC-6210EFAB764D}" presName="rootComposite" presStyleCnt="0"/>
      <dgm:spPr/>
    </dgm:pt>
    <dgm:pt modelId="{88EE64DD-2189-458B-9C20-D66177A487C2}" type="pres">
      <dgm:prSet presAssocID="{68663D02-9517-42D8-8CEC-6210EFAB764D}" presName="rootText" presStyleLbl="node4" presStyleIdx="0" presStyleCnt="6" custLinFactX="-13664" custLinFactNeighborX="-100000" custLinFactNeighborY="-45691">
        <dgm:presLayoutVars>
          <dgm:chPref val="3"/>
        </dgm:presLayoutVars>
      </dgm:prSet>
      <dgm:spPr/>
      <dgm:t>
        <a:bodyPr/>
        <a:lstStyle/>
        <a:p>
          <a:endParaRPr lang="zh-TW" altLang="en-US"/>
        </a:p>
      </dgm:t>
    </dgm:pt>
    <dgm:pt modelId="{BE60C64E-A178-4CA3-80D1-AC2EFE355D3B}" type="pres">
      <dgm:prSet presAssocID="{68663D02-9517-42D8-8CEC-6210EFAB764D}" presName="rootConnector" presStyleLbl="node4" presStyleIdx="0" presStyleCnt="6"/>
      <dgm:spPr/>
      <dgm:t>
        <a:bodyPr/>
        <a:lstStyle/>
        <a:p>
          <a:endParaRPr lang="zh-TW" altLang="en-US"/>
        </a:p>
      </dgm:t>
    </dgm:pt>
    <dgm:pt modelId="{9398790E-F871-4B56-9371-E3C677878CF3}" type="pres">
      <dgm:prSet presAssocID="{68663D02-9517-42D8-8CEC-6210EFAB764D}" presName="hierChild4" presStyleCnt="0"/>
      <dgm:spPr/>
    </dgm:pt>
    <dgm:pt modelId="{8B97502D-2CBE-4E00-88A5-1811ECE5DC5E}" type="pres">
      <dgm:prSet presAssocID="{979DACB4-FD11-49F1-9B84-040B1BF5E80C}" presName="Name37" presStyleLbl="parChTrans1D4" presStyleIdx="1" presStyleCnt="7"/>
      <dgm:spPr/>
      <dgm:t>
        <a:bodyPr/>
        <a:lstStyle/>
        <a:p>
          <a:endParaRPr lang="zh-TW" altLang="en-US"/>
        </a:p>
      </dgm:t>
    </dgm:pt>
    <dgm:pt modelId="{BE4AFFA9-7647-4C44-92B0-81F41A3A3237}" type="pres">
      <dgm:prSet presAssocID="{FA18A152-798C-4759-8FF0-E085A6AA81F5}" presName="hierRoot2" presStyleCnt="0">
        <dgm:presLayoutVars>
          <dgm:hierBranch val="init"/>
        </dgm:presLayoutVars>
      </dgm:prSet>
      <dgm:spPr/>
    </dgm:pt>
    <dgm:pt modelId="{BB21AC28-ED4A-4C8E-AF1D-FF8D3804EC12}" type="pres">
      <dgm:prSet presAssocID="{FA18A152-798C-4759-8FF0-E085A6AA81F5}" presName="rootComposite" presStyleCnt="0"/>
      <dgm:spPr/>
    </dgm:pt>
    <dgm:pt modelId="{B69E5709-43C4-4278-87CB-B4DCA69EDA64}" type="pres">
      <dgm:prSet presAssocID="{FA18A152-798C-4759-8FF0-E085A6AA81F5}" presName="rootText" presStyleLbl="node4" presStyleIdx="1" presStyleCnt="6" custScaleX="117637" custScaleY="96214" custLinFactX="-5433" custLinFactNeighborX="-100000" custLinFactNeighborY="-54767">
        <dgm:presLayoutVars>
          <dgm:chPref val="3"/>
        </dgm:presLayoutVars>
      </dgm:prSet>
      <dgm:spPr/>
      <dgm:t>
        <a:bodyPr/>
        <a:lstStyle/>
        <a:p>
          <a:endParaRPr lang="zh-TW" altLang="en-US"/>
        </a:p>
      </dgm:t>
    </dgm:pt>
    <dgm:pt modelId="{EA966584-1202-4AE9-9A3A-4FCCEFE64818}" type="pres">
      <dgm:prSet presAssocID="{FA18A152-798C-4759-8FF0-E085A6AA81F5}" presName="rootConnector" presStyleLbl="node4" presStyleIdx="1" presStyleCnt="6"/>
      <dgm:spPr/>
      <dgm:t>
        <a:bodyPr/>
        <a:lstStyle/>
        <a:p>
          <a:endParaRPr lang="zh-TW" altLang="en-US"/>
        </a:p>
      </dgm:t>
    </dgm:pt>
    <dgm:pt modelId="{93545697-CF59-4FD3-9642-2385AEB9DB3B}" type="pres">
      <dgm:prSet presAssocID="{FA18A152-798C-4759-8FF0-E085A6AA81F5}" presName="hierChild4" presStyleCnt="0"/>
      <dgm:spPr/>
    </dgm:pt>
    <dgm:pt modelId="{A1786587-17C2-4559-8A83-123B8A4529D3}" type="pres">
      <dgm:prSet presAssocID="{FA18A152-798C-4759-8FF0-E085A6AA81F5}" presName="hierChild5" presStyleCnt="0"/>
      <dgm:spPr/>
    </dgm:pt>
    <dgm:pt modelId="{6707641D-260D-4EEC-A81D-563817A8C75D}" type="pres">
      <dgm:prSet presAssocID="{68663D02-9517-42D8-8CEC-6210EFAB764D}" presName="hierChild5" presStyleCnt="0"/>
      <dgm:spPr/>
    </dgm:pt>
    <dgm:pt modelId="{3F97F11C-4842-4B89-8B4D-C5278477821E}" type="pres">
      <dgm:prSet presAssocID="{16BB1679-226F-400D-ADAB-FA8147B6B166}" presName="Name37" presStyleLbl="parChTrans1D4" presStyleIdx="2" presStyleCnt="7"/>
      <dgm:spPr/>
      <dgm:t>
        <a:bodyPr/>
        <a:lstStyle/>
        <a:p>
          <a:endParaRPr lang="zh-TW" altLang="en-US"/>
        </a:p>
      </dgm:t>
    </dgm:pt>
    <dgm:pt modelId="{6DEEE07B-FEC4-43DC-BB85-3E0BFDAB1154}" type="pres">
      <dgm:prSet presAssocID="{ECBA4E4C-2EF0-4368-95A7-701172CB7C42}" presName="hierRoot2" presStyleCnt="0">
        <dgm:presLayoutVars>
          <dgm:hierBranch val="init"/>
        </dgm:presLayoutVars>
      </dgm:prSet>
      <dgm:spPr/>
    </dgm:pt>
    <dgm:pt modelId="{9A715BFD-6189-4142-903B-E8458501E3E2}" type="pres">
      <dgm:prSet presAssocID="{ECBA4E4C-2EF0-4368-95A7-701172CB7C42}" presName="rootComposite" presStyleCnt="0"/>
      <dgm:spPr/>
    </dgm:pt>
    <dgm:pt modelId="{163B177E-030D-425E-BB61-6F488D97BAB6}" type="pres">
      <dgm:prSet presAssocID="{ECBA4E4C-2EF0-4368-95A7-701172CB7C42}" presName="rootText" presStyleLbl="node4" presStyleIdx="2" presStyleCnt="6" custLinFactNeighborX="-36299" custLinFactNeighborY="-45691">
        <dgm:presLayoutVars>
          <dgm:chPref val="3"/>
        </dgm:presLayoutVars>
      </dgm:prSet>
      <dgm:spPr/>
      <dgm:t>
        <a:bodyPr/>
        <a:lstStyle/>
        <a:p>
          <a:endParaRPr lang="zh-TW" altLang="en-US"/>
        </a:p>
      </dgm:t>
    </dgm:pt>
    <dgm:pt modelId="{AD5EBF57-0B44-4350-8E7D-181A7A4B56E1}" type="pres">
      <dgm:prSet presAssocID="{ECBA4E4C-2EF0-4368-95A7-701172CB7C42}" presName="rootConnector" presStyleLbl="node4" presStyleIdx="2" presStyleCnt="6"/>
      <dgm:spPr/>
      <dgm:t>
        <a:bodyPr/>
        <a:lstStyle/>
        <a:p>
          <a:endParaRPr lang="zh-TW" altLang="en-US"/>
        </a:p>
      </dgm:t>
    </dgm:pt>
    <dgm:pt modelId="{538609ED-6E0B-460B-BCDD-DCD3DA09BCCB}" type="pres">
      <dgm:prSet presAssocID="{ECBA4E4C-2EF0-4368-95A7-701172CB7C42}" presName="hierChild4" presStyleCnt="0"/>
      <dgm:spPr/>
    </dgm:pt>
    <dgm:pt modelId="{51F5ADB7-97C9-49CD-B5E8-8E35DD8BE79C}" type="pres">
      <dgm:prSet presAssocID="{75DF34AB-BAAD-4AB6-883F-839618068FD5}" presName="Name37" presStyleLbl="parChTrans1D4" presStyleIdx="3" presStyleCnt="7"/>
      <dgm:spPr/>
      <dgm:t>
        <a:bodyPr/>
        <a:lstStyle/>
        <a:p>
          <a:endParaRPr lang="zh-TW" altLang="en-US"/>
        </a:p>
      </dgm:t>
    </dgm:pt>
    <dgm:pt modelId="{9F52FB7C-D844-44F5-887D-1FDE3B4E0ED1}" type="pres">
      <dgm:prSet presAssocID="{86A805FA-0D70-4583-B4C3-021BC1029186}" presName="hierRoot2" presStyleCnt="0">
        <dgm:presLayoutVars>
          <dgm:hierBranch val="init"/>
        </dgm:presLayoutVars>
      </dgm:prSet>
      <dgm:spPr/>
    </dgm:pt>
    <dgm:pt modelId="{FDD53310-A0D5-4369-AC3A-55A89E3DC0C7}" type="pres">
      <dgm:prSet presAssocID="{86A805FA-0D70-4583-B4C3-021BC1029186}" presName="rootComposite" presStyleCnt="0"/>
      <dgm:spPr/>
    </dgm:pt>
    <dgm:pt modelId="{21CD1733-A5D7-4C59-AB2D-A66E3AF774E2}" type="pres">
      <dgm:prSet presAssocID="{86A805FA-0D70-4583-B4C3-021BC1029186}" presName="rootText" presStyleLbl="node4" presStyleIdx="3" presStyleCnt="6" custLinFactNeighborX="-21318" custLinFactNeighborY="-50769">
        <dgm:presLayoutVars>
          <dgm:chPref val="3"/>
        </dgm:presLayoutVars>
      </dgm:prSet>
      <dgm:spPr/>
      <dgm:t>
        <a:bodyPr/>
        <a:lstStyle/>
        <a:p>
          <a:endParaRPr lang="zh-TW" altLang="en-US"/>
        </a:p>
      </dgm:t>
    </dgm:pt>
    <dgm:pt modelId="{6B90AA82-E149-4E30-9FC7-5CE5CA8CC0FA}" type="pres">
      <dgm:prSet presAssocID="{86A805FA-0D70-4583-B4C3-021BC1029186}" presName="rootConnector" presStyleLbl="node4" presStyleIdx="3" presStyleCnt="6"/>
      <dgm:spPr/>
      <dgm:t>
        <a:bodyPr/>
        <a:lstStyle/>
        <a:p>
          <a:endParaRPr lang="zh-TW" altLang="en-US"/>
        </a:p>
      </dgm:t>
    </dgm:pt>
    <dgm:pt modelId="{21DF77D7-9258-452D-947D-37A887167FA1}" type="pres">
      <dgm:prSet presAssocID="{86A805FA-0D70-4583-B4C3-021BC1029186}" presName="hierChild4" presStyleCnt="0"/>
      <dgm:spPr/>
    </dgm:pt>
    <dgm:pt modelId="{C9BE3C1A-DB2C-4333-B69A-4A02C471A623}" type="pres">
      <dgm:prSet presAssocID="{86A805FA-0D70-4583-B4C3-021BC1029186}" presName="hierChild5" presStyleCnt="0"/>
      <dgm:spPr/>
    </dgm:pt>
    <dgm:pt modelId="{1E8927E3-921A-4C06-A6BE-0CE0D17EEB29}" type="pres">
      <dgm:prSet presAssocID="{ECBA4E4C-2EF0-4368-95A7-701172CB7C42}" presName="hierChild5" presStyleCnt="0"/>
      <dgm:spPr/>
    </dgm:pt>
    <dgm:pt modelId="{5E23489A-D4F1-4928-8822-62133C9F9BE7}" type="pres">
      <dgm:prSet presAssocID="{DBBA9A2F-22E8-456E-AAE8-C46D282DF71D}" presName="Name37" presStyleLbl="parChTrans1D4" presStyleIdx="4" presStyleCnt="7"/>
      <dgm:spPr/>
      <dgm:t>
        <a:bodyPr/>
        <a:lstStyle/>
        <a:p>
          <a:endParaRPr lang="zh-TW" altLang="en-US"/>
        </a:p>
      </dgm:t>
    </dgm:pt>
    <dgm:pt modelId="{82A6BE26-2E85-4A74-8435-B3A2CA384BC6}" type="pres">
      <dgm:prSet presAssocID="{CA7EED5D-E375-4622-BCD1-35A0ED73AE74}" presName="hierRoot2" presStyleCnt="0">
        <dgm:presLayoutVars>
          <dgm:hierBranch val="init"/>
        </dgm:presLayoutVars>
      </dgm:prSet>
      <dgm:spPr/>
    </dgm:pt>
    <dgm:pt modelId="{77147FB2-12CB-4750-94B7-D35B11118A73}" type="pres">
      <dgm:prSet presAssocID="{CA7EED5D-E375-4622-BCD1-35A0ED73AE74}" presName="rootComposite" presStyleCnt="0"/>
      <dgm:spPr/>
    </dgm:pt>
    <dgm:pt modelId="{B34A03FA-59CB-4753-BAE1-CA20650CC706}" type="pres">
      <dgm:prSet presAssocID="{CA7EED5D-E375-4622-BCD1-35A0ED73AE74}" presName="rootText" presStyleLbl="node4" presStyleIdx="4" presStyleCnt="6" custLinFactNeighborX="64240" custLinFactNeighborY="-45691">
        <dgm:presLayoutVars>
          <dgm:chPref val="3"/>
        </dgm:presLayoutVars>
      </dgm:prSet>
      <dgm:spPr/>
      <dgm:t>
        <a:bodyPr/>
        <a:lstStyle/>
        <a:p>
          <a:endParaRPr lang="zh-TW" altLang="en-US"/>
        </a:p>
      </dgm:t>
    </dgm:pt>
    <dgm:pt modelId="{FCB1F69F-00CF-4AB6-B961-8CFACFF5701F}" type="pres">
      <dgm:prSet presAssocID="{CA7EED5D-E375-4622-BCD1-35A0ED73AE74}" presName="rootConnector" presStyleLbl="node4" presStyleIdx="4" presStyleCnt="6"/>
      <dgm:spPr/>
      <dgm:t>
        <a:bodyPr/>
        <a:lstStyle/>
        <a:p>
          <a:endParaRPr lang="zh-TW" altLang="en-US"/>
        </a:p>
      </dgm:t>
    </dgm:pt>
    <dgm:pt modelId="{69F1128E-297E-4F40-B661-CF8910142145}" type="pres">
      <dgm:prSet presAssocID="{CA7EED5D-E375-4622-BCD1-35A0ED73AE74}" presName="hierChild4" presStyleCnt="0"/>
      <dgm:spPr/>
    </dgm:pt>
    <dgm:pt modelId="{9E08223A-EA65-4D6D-A1FD-D7DE683D4FB8}" type="pres">
      <dgm:prSet presAssocID="{AE165812-0A44-4FA3-9A76-E6FBBEF58537}" presName="Name37" presStyleLbl="parChTrans1D4" presStyleIdx="5" presStyleCnt="7"/>
      <dgm:spPr/>
      <dgm:t>
        <a:bodyPr/>
        <a:lstStyle/>
        <a:p>
          <a:endParaRPr lang="zh-TW" altLang="en-US"/>
        </a:p>
      </dgm:t>
    </dgm:pt>
    <dgm:pt modelId="{08A0A158-0901-4052-B5FE-6088788EAC3B}" type="pres">
      <dgm:prSet presAssocID="{E7E500A8-6151-47D3-9E5A-B0C8B385A6B6}" presName="hierRoot2" presStyleCnt="0">
        <dgm:presLayoutVars>
          <dgm:hierBranch val="init"/>
        </dgm:presLayoutVars>
      </dgm:prSet>
      <dgm:spPr/>
    </dgm:pt>
    <dgm:pt modelId="{733D243E-5668-496D-9A0D-BA9FA027B5EF}" type="pres">
      <dgm:prSet presAssocID="{E7E500A8-6151-47D3-9E5A-B0C8B385A6B6}" presName="rootComposite" presStyleCnt="0"/>
      <dgm:spPr/>
    </dgm:pt>
    <dgm:pt modelId="{FB25FA92-FC90-4E1E-9E8F-AF0B9BF626B4}" type="pres">
      <dgm:prSet presAssocID="{E7E500A8-6151-47D3-9E5A-B0C8B385A6B6}" presName="rootText" presStyleLbl="node4" presStyleIdx="5" presStyleCnt="6" custLinFactNeighborX="77559" custLinFactNeighborY="-50769">
        <dgm:presLayoutVars>
          <dgm:chPref val="3"/>
        </dgm:presLayoutVars>
      </dgm:prSet>
      <dgm:spPr/>
      <dgm:t>
        <a:bodyPr/>
        <a:lstStyle/>
        <a:p>
          <a:endParaRPr lang="zh-TW" altLang="en-US"/>
        </a:p>
      </dgm:t>
    </dgm:pt>
    <dgm:pt modelId="{55B5444C-9974-4866-9EAF-746E290CC35D}" type="pres">
      <dgm:prSet presAssocID="{E7E500A8-6151-47D3-9E5A-B0C8B385A6B6}" presName="rootConnector" presStyleLbl="node4" presStyleIdx="5" presStyleCnt="6"/>
      <dgm:spPr/>
      <dgm:t>
        <a:bodyPr/>
        <a:lstStyle/>
        <a:p>
          <a:endParaRPr lang="zh-TW" altLang="en-US"/>
        </a:p>
      </dgm:t>
    </dgm:pt>
    <dgm:pt modelId="{259CCF58-5FD3-46B4-B570-8C4AD1157804}" type="pres">
      <dgm:prSet presAssocID="{E7E500A8-6151-47D3-9E5A-B0C8B385A6B6}" presName="hierChild4" presStyleCnt="0"/>
      <dgm:spPr/>
    </dgm:pt>
    <dgm:pt modelId="{A4A26340-DD86-4DA2-B2C0-877B405DD49B}" type="pres">
      <dgm:prSet presAssocID="{E7E500A8-6151-47D3-9E5A-B0C8B385A6B6}" presName="hierChild5" presStyleCnt="0"/>
      <dgm:spPr/>
    </dgm:pt>
    <dgm:pt modelId="{2D41CFC6-8455-48F1-B301-36ECE6EF9D21}" type="pres">
      <dgm:prSet presAssocID="{CA7EED5D-E375-4622-BCD1-35A0ED73AE74}" presName="hierChild5" presStyleCnt="0"/>
      <dgm:spPr/>
    </dgm:pt>
    <dgm:pt modelId="{0299EFD4-D3C1-4131-9D96-98EF9B4222CD}" type="pres">
      <dgm:prSet presAssocID="{AA315C7A-5A9A-404E-ABAE-7F78F67D4822}" presName="hierChild5" presStyleCnt="0"/>
      <dgm:spPr/>
    </dgm:pt>
    <dgm:pt modelId="{048FB237-1BE3-4B2E-99F4-A100318AF16D}" type="pres">
      <dgm:prSet presAssocID="{1CCD5069-7E19-4798-8594-221D126EE386}" presName="Name111" presStyleLbl="parChTrans1D4" presStyleIdx="6" presStyleCnt="7"/>
      <dgm:spPr/>
      <dgm:t>
        <a:bodyPr/>
        <a:lstStyle/>
        <a:p>
          <a:endParaRPr lang="zh-TW" altLang="en-US"/>
        </a:p>
      </dgm:t>
    </dgm:pt>
    <dgm:pt modelId="{296CEE41-6124-44D9-ACED-F3E072953099}" type="pres">
      <dgm:prSet presAssocID="{25CE48A8-C179-4471-9B23-3CFD54187BF0}" presName="hierRoot3" presStyleCnt="0">
        <dgm:presLayoutVars>
          <dgm:hierBranch val="init"/>
        </dgm:presLayoutVars>
      </dgm:prSet>
      <dgm:spPr/>
    </dgm:pt>
    <dgm:pt modelId="{E6A5CF6B-A68A-4FBE-8E31-D4D865106CA5}" type="pres">
      <dgm:prSet presAssocID="{25CE48A8-C179-4471-9B23-3CFD54187BF0}" presName="rootComposite3" presStyleCnt="0"/>
      <dgm:spPr/>
    </dgm:pt>
    <dgm:pt modelId="{2FD314CA-D517-4EFD-ADB1-585AD5070274}" type="pres">
      <dgm:prSet presAssocID="{25CE48A8-C179-4471-9B23-3CFD54187BF0}" presName="rootText3" presStyleLbl="asst3" presStyleIdx="0" presStyleCnt="1" custLinFactX="71516" custLinFactY="-700" custLinFactNeighborX="100000" custLinFactNeighborY="-100000">
        <dgm:presLayoutVars>
          <dgm:chPref val="3"/>
        </dgm:presLayoutVars>
      </dgm:prSet>
      <dgm:spPr/>
      <dgm:t>
        <a:bodyPr/>
        <a:lstStyle/>
        <a:p>
          <a:endParaRPr lang="zh-TW" altLang="en-US"/>
        </a:p>
      </dgm:t>
    </dgm:pt>
    <dgm:pt modelId="{60DF926E-DE57-40A4-8768-87D803B52A4C}" type="pres">
      <dgm:prSet presAssocID="{25CE48A8-C179-4471-9B23-3CFD54187BF0}" presName="rootConnector3" presStyleLbl="asst3" presStyleIdx="0" presStyleCnt="1"/>
      <dgm:spPr/>
      <dgm:t>
        <a:bodyPr/>
        <a:lstStyle/>
        <a:p>
          <a:endParaRPr lang="zh-TW" altLang="en-US"/>
        </a:p>
      </dgm:t>
    </dgm:pt>
    <dgm:pt modelId="{428F1332-B0EF-485A-BA6D-48791F9E53CA}" type="pres">
      <dgm:prSet presAssocID="{25CE48A8-C179-4471-9B23-3CFD54187BF0}" presName="hierChild6" presStyleCnt="0"/>
      <dgm:spPr/>
    </dgm:pt>
    <dgm:pt modelId="{A081A07B-C9D9-4A58-834D-68661D0B74F7}" type="pres">
      <dgm:prSet presAssocID="{25CE48A8-C179-4471-9B23-3CFD54187BF0}" presName="hierChild7" presStyleCnt="0"/>
      <dgm:spPr/>
    </dgm:pt>
    <dgm:pt modelId="{9CE6C999-5BD2-4AE3-A4F7-46DA552E54A7}" type="pres">
      <dgm:prSet presAssocID="{2BA89D28-BC0A-435B-94EA-33F1920AC4B5}" presName="hierChild5" presStyleCnt="0"/>
      <dgm:spPr/>
    </dgm:pt>
    <dgm:pt modelId="{4149004C-AE05-4C90-8F9F-79B4B2173B2C}" type="pres">
      <dgm:prSet presAssocID="{EE7B92D5-B250-44BD-B296-85BAC6D7E6EA}" presName="Name111" presStyleLbl="parChTrans1D3" presStyleIdx="1" presStyleCnt="2"/>
      <dgm:spPr/>
      <dgm:t>
        <a:bodyPr/>
        <a:lstStyle/>
        <a:p>
          <a:endParaRPr lang="zh-TW" altLang="en-US"/>
        </a:p>
      </dgm:t>
    </dgm:pt>
    <dgm:pt modelId="{8C9A1D35-D2A8-4BE0-86A1-F4910916E7C8}" type="pres">
      <dgm:prSet presAssocID="{6A146718-3112-48AA-B3A8-ED842E49FB1B}" presName="hierRoot3" presStyleCnt="0">
        <dgm:presLayoutVars>
          <dgm:hierBranch val="init"/>
        </dgm:presLayoutVars>
      </dgm:prSet>
      <dgm:spPr/>
    </dgm:pt>
    <dgm:pt modelId="{92F64A41-EB46-41A0-BA7F-D34FA3D2923A}" type="pres">
      <dgm:prSet presAssocID="{6A146718-3112-48AA-B3A8-ED842E49FB1B}" presName="rootComposite3" presStyleCnt="0"/>
      <dgm:spPr/>
    </dgm:pt>
    <dgm:pt modelId="{8305BFE4-8936-4B86-B5D4-931E43E82585}" type="pres">
      <dgm:prSet presAssocID="{6A146718-3112-48AA-B3A8-ED842E49FB1B}" presName="rootText3" presStyleLbl="asst2" presStyleIdx="0" presStyleCnt="1" custLinFactX="-10419" custLinFactNeighborX="-100000" custLinFactNeighborY="2422">
        <dgm:presLayoutVars>
          <dgm:chPref val="3"/>
        </dgm:presLayoutVars>
      </dgm:prSet>
      <dgm:spPr/>
      <dgm:t>
        <a:bodyPr/>
        <a:lstStyle/>
        <a:p>
          <a:endParaRPr lang="zh-TW" altLang="en-US"/>
        </a:p>
      </dgm:t>
    </dgm:pt>
    <dgm:pt modelId="{72DA8585-ED26-4E13-8998-744786888900}" type="pres">
      <dgm:prSet presAssocID="{6A146718-3112-48AA-B3A8-ED842E49FB1B}" presName="rootConnector3" presStyleLbl="asst2" presStyleIdx="0" presStyleCnt="1"/>
      <dgm:spPr/>
      <dgm:t>
        <a:bodyPr/>
        <a:lstStyle/>
        <a:p>
          <a:endParaRPr lang="zh-TW" altLang="en-US"/>
        </a:p>
      </dgm:t>
    </dgm:pt>
    <dgm:pt modelId="{65907601-BA33-4C0B-9534-D288AFCFB32C}" type="pres">
      <dgm:prSet presAssocID="{6A146718-3112-48AA-B3A8-ED842E49FB1B}" presName="hierChild6" presStyleCnt="0"/>
      <dgm:spPr/>
    </dgm:pt>
    <dgm:pt modelId="{0024F897-4F8B-4F99-BA06-2F183C085BE4}" type="pres">
      <dgm:prSet presAssocID="{6A146718-3112-48AA-B3A8-ED842E49FB1B}" presName="hierChild7" presStyleCnt="0"/>
      <dgm:spPr/>
    </dgm:pt>
    <dgm:pt modelId="{876FC724-17FD-4563-B629-0F395B191C62}" type="pres">
      <dgm:prSet presAssocID="{7E9B30A7-606A-4CFA-9E84-94B83E5D11AF}" presName="hierChild3" presStyleCnt="0"/>
      <dgm:spPr/>
    </dgm:pt>
  </dgm:ptLst>
  <dgm:cxnLst>
    <dgm:cxn modelId="{33C23BDF-1438-48EE-9BDE-20939DE98CA5}" type="presOf" srcId="{7E9B30A7-606A-4CFA-9E84-94B83E5D11AF}" destId="{8F8A0932-04A9-4D36-8CB8-BEB18B974ECC}" srcOrd="1" destOrd="0" presId="urn:microsoft.com/office/officeart/2005/8/layout/orgChart1"/>
    <dgm:cxn modelId="{41877252-0D50-49B1-9E95-7DC14B81A575}" type="presOf" srcId="{AA315C7A-5A9A-404E-ABAE-7F78F67D4822}" destId="{91DD1B42-5E90-4FDA-AF36-061E5E44AE57}" srcOrd="1" destOrd="0" presId="urn:microsoft.com/office/officeart/2005/8/layout/orgChart1"/>
    <dgm:cxn modelId="{D2032DF4-961D-4D55-9FE1-A1CACB2D8DF6}" type="presOf" srcId="{6A146718-3112-48AA-B3A8-ED842E49FB1B}" destId="{8305BFE4-8936-4B86-B5D4-931E43E82585}" srcOrd="0" destOrd="0" presId="urn:microsoft.com/office/officeart/2005/8/layout/orgChart1"/>
    <dgm:cxn modelId="{87DF4F3B-BA81-4473-BB99-910FB3F0A0BC}" srcId="{2BA89D28-BC0A-435B-94EA-33F1920AC4B5}" destId="{AA315C7A-5A9A-404E-ABAE-7F78F67D4822}" srcOrd="0" destOrd="0" parTransId="{E0EC7F37-32F2-4A24-820A-8FD039FF4A53}" sibTransId="{425A2E5F-A2CC-43B8-B43C-29BDFA8E3311}"/>
    <dgm:cxn modelId="{0190683E-1941-4514-86E2-4B99C7EBF6EB}" type="presOf" srcId="{ECBA4E4C-2EF0-4368-95A7-701172CB7C42}" destId="{AD5EBF57-0B44-4350-8E7D-181A7A4B56E1}" srcOrd="1" destOrd="0" presId="urn:microsoft.com/office/officeart/2005/8/layout/orgChart1"/>
    <dgm:cxn modelId="{8BF50A50-9045-4121-BBCE-860E9F3FF4FA}" srcId="{CA7EED5D-E375-4622-BCD1-35A0ED73AE74}" destId="{E7E500A8-6151-47D3-9E5A-B0C8B385A6B6}" srcOrd="0" destOrd="0" parTransId="{AE165812-0A44-4FA3-9A76-E6FBBEF58537}" sibTransId="{4E0284EB-BEC4-4E39-827A-57FA4B35544C}"/>
    <dgm:cxn modelId="{0F9ADD47-743E-49BF-931A-BCDCB6EE0BF0}" srcId="{46214BDF-BEC4-4D62-9B0F-424D9D7EDF1E}" destId="{7E9B30A7-606A-4CFA-9E84-94B83E5D11AF}" srcOrd="0" destOrd="0" parTransId="{DDBC4E97-5C9C-40AF-9BA4-AB57C313574D}" sibTransId="{A1AF3517-602B-4EE3-AB68-C0BACC86E139}"/>
    <dgm:cxn modelId="{2105ABB5-DA69-4D73-B776-6856C82E502F}" type="presOf" srcId="{2BA89D28-BC0A-435B-94EA-33F1920AC4B5}" destId="{A6A70FAA-17A0-46F0-98F8-E421F834A34A}" srcOrd="0" destOrd="0" presId="urn:microsoft.com/office/officeart/2005/8/layout/orgChart1"/>
    <dgm:cxn modelId="{70E6BC51-88B6-4DAD-9612-A2993D273A7C}" type="presOf" srcId="{86A805FA-0D70-4583-B4C3-021BC1029186}" destId="{6B90AA82-E149-4E30-9FC7-5CE5CA8CC0FA}" srcOrd="1" destOrd="0" presId="urn:microsoft.com/office/officeart/2005/8/layout/orgChart1"/>
    <dgm:cxn modelId="{4707172F-6DDC-41BB-8E68-8FF2A14435FF}" type="presOf" srcId="{EE7B92D5-B250-44BD-B296-85BAC6D7E6EA}" destId="{4149004C-AE05-4C90-8F9F-79B4B2173B2C}" srcOrd="0" destOrd="0" presId="urn:microsoft.com/office/officeart/2005/8/layout/orgChart1"/>
    <dgm:cxn modelId="{27DBE573-4441-4398-A69A-AF41A1DCE9AF}" type="presOf" srcId="{46214BDF-BEC4-4D62-9B0F-424D9D7EDF1E}" destId="{26827B45-E112-4584-BD4F-FEAB8F24FB9F}" srcOrd="0" destOrd="0" presId="urn:microsoft.com/office/officeart/2005/8/layout/orgChart1"/>
    <dgm:cxn modelId="{AED75D61-E02A-472D-B6B0-6741CF47A5D4}" type="presOf" srcId="{ECBA4E4C-2EF0-4368-95A7-701172CB7C42}" destId="{163B177E-030D-425E-BB61-6F488D97BAB6}" srcOrd="0" destOrd="0" presId="urn:microsoft.com/office/officeart/2005/8/layout/orgChart1"/>
    <dgm:cxn modelId="{40F12233-ABDC-4F5B-96B1-509589BDFE9F}" type="presOf" srcId="{E7E500A8-6151-47D3-9E5A-B0C8B385A6B6}" destId="{55B5444C-9974-4866-9EAF-746E290CC35D}" srcOrd="1" destOrd="0" presId="urn:microsoft.com/office/officeart/2005/8/layout/orgChart1"/>
    <dgm:cxn modelId="{C1899BB3-4E9A-4C5B-BAEF-124B2AE94D6B}" type="presOf" srcId="{E7E500A8-6151-47D3-9E5A-B0C8B385A6B6}" destId="{FB25FA92-FC90-4E1E-9E8F-AF0B9BF626B4}" srcOrd="0" destOrd="0" presId="urn:microsoft.com/office/officeart/2005/8/layout/orgChart1"/>
    <dgm:cxn modelId="{2B515B9E-2816-476D-9C40-C81B7D932891}" type="presOf" srcId="{2BA89D28-BC0A-435B-94EA-33F1920AC4B5}" destId="{FC79AD18-B05E-4652-9CA6-DBDBB67CBC2D}" srcOrd="1" destOrd="0" presId="urn:microsoft.com/office/officeart/2005/8/layout/orgChart1"/>
    <dgm:cxn modelId="{EFB01F8F-FF61-419D-A540-B52686494056}" type="presOf" srcId="{FA18A152-798C-4759-8FF0-E085A6AA81F5}" destId="{B69E5709-43C4-4278-87CB-B4DCA69EDA64}" srcOrd="0" destOrd="0" presId="urn:microsoft.com/office/officeart/2005/8/layout/orgChart1"/>
    <dgm:cxn modelId="{20707B72-DB5A-475E-90F0-ED3DD0C25337}" type="presOf" srcId="{FA18A152-798C-4759-8FF0-E085A6AA81F5}" destId="{EA966584-1202-4AE9-9A3A-4FCCEFE64818}" srcOrd="1" destOrd="0" presId="urn:microsoft.com/office/officeart/2005/8/layout/orgChart1"/>
    <dgm:cxn modelId="{5AEA3483-E951-4DE3-A9A9-1EDE8BAAB046}" type="presOf" srcId="{DBBA9A2F-22E8-456E-AAE8-C46D282DF71D}" destId="{5E23489A-D4F1-4928-8822-62133C9F9BE7}" srcOrd="0" destOrd="0" presId="urn:microsoft.com/office/officeart/2005/8/layout/orgChart1"/>
    <dgm:cxn modelId="{42FD3B15-FDED-4235-B07B-EBF992EEB078}" type="presOf" srcId="{979DACB4-FD11-49F1-9B84-040B1BF5E80C}" destId="{8B97502D-2CBE-4E00-88A5-1811ECE5DC5E}" srcOrd="0" destOrd="0" presId="urn:microsoft.com/office/officeart/2005/8/layout/orgChart1"/>
    <dgm:cxn modelId="{F9E7DB6A-C606-452C-9D86-00F224739996}" type="presOf" srcId="{6A146718-3112-48AA-B3A8-ED842E49FB1B}" destId="{72DA8585-ED26-4E13-8998-744786888900}" srcOrd="1" destOrd="0" presId="urn:microsoft.com/office/officeart/2005/8/layout/orgChart1"/>
    <dgm:cxn modelId="{EAC5F16C-9D29-4644-935C-41763086BECB}" type="presOf" srcId="{75DF34AB-BAAD-4AB6-883F-839618068FD5}" destId="{51F5ADB7-97C9-49CD-B5E8-8E35DD8BE79C}" srcOrd="0" destOrd="0" presId="urn:microsoft.com/office/officeart/2005/8/layout/orgChart1"/>
    <dgm:cxn modelId="{D2F3ABB3-CD57-4DA2-9D5B-85EF344374B6}" type="presOf" srcId="{EEB58D51-72FF-4877-BD09-360A2865E4FC}" destId="{1833D6AE-4232-4AE9-BC15-73A056DAA38F}" srcOrd="0" destOrd="0" presId="urn:microsoft.com/office/officeart/2005/8/layout/orgChart1"/>
    <dgm:cxn modelId="{027C768E-180C-4DC4-A225-F8D10D8C2F63}" type="presOf" srcId="{E0EC7F37-32F2-4A24-820A-8FD039FF4A53}" destId="{4D481354-DB54-416E-BE94-9604DD48B11D}" srcOrd="0" destOrd="0" presId="urn:microsoft.com/office/officeart/2005/8/layout/orgChart1"/>
    <dgm:cxn modelId="{1C2BCD3B-2C3E-4FC0-98E0-636C944ECB20}" type="presOf" srcId="{86A805FA-0D70-4583-B4C3-021BC1029186}" destId="{21CD1733-A5D7-4C59-AB2D-A66E3AF774E2}" srcOrd="0" destOrd="0" presId="urn:microsoft.com/office/officeart/2005/8/layout/orgChart1"/>
    <dgm:cxn modelId="{D4E516C4-7BCE-44C0-9005-32B01D1424CB}" type="presOf" srcId="{CA7EED5D-E375-4622-BCD1-35A0ED73AE74}" destId="{B34A03FA-59CB-4753-BAE1-CA20650CC706}" srcOrd="0" destOrd="0" presId="urn:microsoft.com/office/officeart/2005/8/layout/orgChart1"/>
    <dgm:cxn modelId="{EFBC0CBD-F69C-4865-9CCD-EF966F47D72F}" type="presOf" srcId="{7E9B30A7-606A-4CFA-9E84-94B83E5D11AF}" destId="{DE69B76C-04EC-4124-A866-E56B000D76D5}" srcOrd="0" destOrd="0" presId="urn:microsoft.com/office/officeart/2005/8/layout/orgChart1"/>
    <dgm:cxn modelId="{72428AA6-E25F-4647-90E4-CB4416FA6287}" srcId="{2BA89D28-BC0A-435B-94EA-33F1920AC4B5}" destId="{6A146718-3112-48AA-B3A8-ED842E49FB1B}" srcOrd="1" destOrd="0" parTransId="{EE7B92D5-B250-44BD-B296-85BAC6D7E6EA}" sibTransId="{382A44C4-76D3-4641-88F4-C5763A5C7043}"/>
    <dgm:cxn modelId="{F61D49BE-1EB9-4DCE-8579-00FF84AAD494}" srcId="{7E9B30A7-606A-4CFA-9E84-94B83E5D11AF}" destId="{2BA89D28-BC0A-435B-94EA-33F1920AC4B5}" srcOrd="0" destOrd="0" parTransId="{EEB58D51-72FF-4877-BD09-360A2865E4FC}" sibTransId="{52977AFB-F6A2-4A69-9680-8660903A7DC4}"/>
    <dgm:cxn modelId="{AB8960AE-D024-4796-8014-B26041E3A0DD}" srcId="{ECBA4E4C-2EF0-4368-95A7-701172CB7C42}" destId="{86A805FA-0D70-4583-B4C3-021BC1029186}" srcOrd="0" destOrd="0" parTransId="{75DF34AB-BAAD-4AB6-883F-839618068FD5}" sibTransId="{E0F16189-F147-41EB-B8B1-353ABB979B3E}"/>
    <dgm:cxn modelId="{1FFB3A85-ED49-4EB6-A83F-3D1E799B1906}" type="presOf" srcId="{25CE48A8-C179-4471-9B23-3CFD54187BF0}" destId="{2FD314CA-D517-4EFD-ADB1-585AD5070274}" srcOrd="0" destOrd="0" presId="urn:microsoft.com/office/officeart/2005/8/layout/orgChart1"/>
    <dgm:cxn modelId="{9373EFEF-1E67-4424-B01D-1D84E2D3F9E1}" srcId="{AA315C7A-5A9A-404E-ABAE-7F78F67D4822}" destId="{CA7EED5D-E375-4622-BCD1-35A0ED73AE74}" srcOrd="2" destOrd="0" parTransId="{DBBA9A2F-22E8-456E-AAE8-C46D282DF71D}" sibTransId="{18A49115-118C-4481-8998-A6FE652AAFDF}"/>
    <dgm:cxn modelId="{9211B26B-4216-4DF5-8B51-D830EFD28688}" srcId="{AA315C7A-5A9A-404E-ABAE-7F78F67D4822}" destId="{25CE48A8-C179-4471-9B23-3CFD54187BF0}" srcOrd="3" destOrd="0" parTransId="{1CCD5069-7E19-4798-8594-221D126EE386}" sibTransId="{E1DA71A2-C992-4906-8967-77F4A8FBD092}"/>
    <dgm:cxn modelId="{29856314-6479-4EB5-9ADB-A90568DBFC1C}" type="presOf" srcId="{16BB1679-226F-400D-ADAB-FA8147B6B166}" destId="{3F97F11C-4842-4B89-8B4D-C5278477821E}" srcOrd="0" destOrd="0" presId="urn:microsoft.com/office/officeart/2005/8/layout/orgChart1"/>
    <dgm:cxn modelId="{6131D188-D4F2-4E67-8487-3C1FAADA384E}" type="presOf" srcId="{AE165812-0A44-4FA3-9A76-E6FBBEF58537}" destId="{9E08223A-EA65-4D6D-A1FD-D7DE683D4FB8}" srcOrd="0" destOrd="0" presId="urn:microsoft.com/office/officeart/2005/8/layout/orgChart1"/>
    <dgm:cxn modelId="{898BE9D4-3CC1-4628-A85B-67F35B99477D}" type="presOf" srcId="{68663D02-9517-42D8-8CEC-6210EFAB764D}" destId="{BE60C64E-A178-4CA3-80D1-AC2EFE355D3B}" srcOrd="1" destOrd="0" presId="urn:microsoft.com/office/officeart/2005/8/layout/orgChart1"/>
    <dgm:cxn modelId="{B7F28ECC-78E8-4899-9E38-8DC90B7BAE50}" srcId="{AA315C7A-5A9A-404E-ABAE-7F78F67D4822}" destId="{ECBA4E4C-2EF0-4368-95A7-701172CB7C42}" srcOrd="1" destOrd="0" parTransId="{16BB1679-226F-400D-ADAB-FA8147B6B166}" sibTransId="{78618B3A-D0BB-4C05-8352-99093C6ED4B0}"/>
    <dgm:cxn modelId="{38B77649-2228-4BE5-B618-DE88F597C8B6}" srcId="{AA315C7A-5A9A-404E-ABAE-7F78F67D4822}" destId="{68663D02-9517-42D8-8CEC-6210EFAB764D}" srcOrd="0" destOrd="0" parTransId="{8FFBAEC7-65A7-448F-9D24-3F9B271F6901}" sibTransId="{1BEC8A93-A410-4F4D-9408-731E025964FC}"/>
    <dgm:cxn modelId="{819F5CD1-F5F9-437E-9827-E2B6AF10241B}" type="presOf" srcId="{AA315C7A-5A9A-404E-ABAE-7F78F67D4822}" destId="{7460E5E7-0FFB-451B-8724-F0730E3413AD}" srcOrd="0" destOrd="0" presId="urn:microsoft.com/office/officeart/2005/8/layout/orgChart1"/>
    <dgm:cxn modelId="{3C451B73-7296-41EF-A849-B692C0246DAB}" type="presOf" srcId="{68663D02-9517-42D8-8CEC-6210EFAB764D}" destId="{88EE64DD-2189-458B-9C20-D66177A487C2}" srcOrd="0" destOrd="0" presId="urn:microsoft.com/office/officeart/2005/8/layout/orgChart1"/>
    <dgm:cxn modelId="{A2256295-D0BF-4E24-B57C-7DBF19B18A2A}" type="presOf" srcId="{8FFBAEC7-65A7-448F-9D24-3F9B271F6901}" destId="{FC3C9145-DDFA-4D2B-ACEA-89FE457DD6B5}" srcOrd="0" destOrd="0" presId="urn:microsoft.com/office/officeart/2005/8/layout/orgChart1"/>
    <dgm:cxn modelId="{B94AD8DC-D612-4400-9CFC-23779BE96E6E}" type="presOf" srcId="{1CCD5069-7E19-4798-8594-221D126EE386}" destId="{048FB237-1BE3-4B2E-99F4-A100318AF16D}" srcOrd="0" destOrd="0" presId="urn:microsoft.com/office/officeart/2005/8/layout/orgChart1"/>
    <dgm:cxn modelId="{D6A79094-AA8E-48E8-97B1-D983D5B53A56}" type="presOf" srcId="{CA7EED5D-E375-4622-BCD1-35A0ED73AE74}" destId="{FCB1F69F-00CF-4AB6-B961-8CFACFF5701F}" srcOrd="1" destOrd="0" presId="urn:microsoft.com/office/officeart/2005/8/layout/orgChart1"/>
    <dgm:cxn modelId="{A0767094-970F-419A-BD38-FCA683AED4A7}" type="presOf" srcId="{25CE48A8-C179-4471-9B23-3CFD54187BF0}" destId="{60DF926E-DE57-40A4-8768-87D803B52A4C}" srcOrd="1" destOrd="0" presId="urn:microsoft.com/office/officeart/2005/8/layout/orgChart1"/>
    <dgm:cxn modelId="{058735CB-D894-47A1-9F1A-1C8D3AB313C8}" srcId="{68663D02-9517-42D8-8CEC-6210EFAB764D}" destId="{FA18A152-798C-4759-8FF0-E085A6AA81F5}" srcOrd="0" destOrd="0" parTransId="{979DACB4-FD11-49F1-9B84-040B1BF5E80C}" sibTransId="{4353EFC6-EEA7-44E1-AD4C-115188ECD106}"/>
    <dgm:cxn modelId="{DF919CE8-A99C-4512-88B8-765DB07C031C}" type="presParOf" srcId="{26827B45-E112-4584-BD4F-FEAB8F24FB9F}" destId="{30FF8723-B8AD-4156-95DA-B116891AE0F3}" srcOrd="0" destOrd="0" presId="urn:microsoft.com/office/officeart/2005/8/layout/orgChart1"/>
    <dgm:cxn modelId="{458FADBA-FE08-43F1-8C8E-4E5DC474DA4E}" type="presParOf" srcId="{30FF8723-B8AD-4156-95DA-B116891AE0F3}" destId="{AAE8C96E-85A6-4B47-B0C0-3E359790A5C1}" srcOrd="0" destOrd="0" presId="urn:microsoft.com/office/officeart/2005/8/layout/orgChart1"/>
    <dgm:cxn modelId="{9B99A80F-D03E-41AA-8736-73EE391CC72D}" type="presParOf" srcId="{AAE8C96E-85A6-4B47-B0C0-3E359790A5C1}" destId="{DE69B76C-04EC-4124-A866-E56B000D76D5}" srcOrd="0" destOrd="0" presId="urn:microsoft.com/office/officeart/2005/8/layout/orgChart1"/>
    <dgm:cxn modelId="{140507CB-7E1B-46BB-A108-8B9D50D48C83}" type="presParOf" srcId="{AAE8C96E-85A6-4B47-B0C0-3E359790A5C1}" destId="{8F8A0932-04A9-4D36-8CB8-BEB18B974ECC}" srcOrd="1" destOrd="0" presId="urn:microsoft.com/office/officeart/2005/8/layout/orgChart1"/>
    <dgm:cxn modelId="{E2938AD5-96B9-415B-8103-CA7D339C4412}" type="presParOf" srcId="{30FF8723-B8AD-4156-95DA-B116891AE0F3}" destId="{3D4F0A0A-3F65-4AAD-8586-88A2E8A68A66}" srcOrd="1" destOrd="0" presId="urn:microsoft.com/office/officeart/2005/8/layout/orgChart1"/>
    <dgm:cxn modelId="{B4414894-F6E1-469B-BA15-9E187ABB20A9}" type="presParOf" srcId="{3D4F0A0A-3F65-4AAD-8586-88A2E8A68A66}" destId="{1833D6AE-4232-4AE9-BC15-73A056DAA38F}" srcOrd="0" destOrd="0" presId="urn:microsoft.com/office/officeart/2005/8/layout/orgChart1"/>
    <dgm:cxn modelId="{77102D03-D463-41FF-835D-6DCA21625511}" type="presParOf" srcId="{3D4F0A0A-3F65-4AAD-8586-88A2E8A68A66}" destId="{388B1726-E44F-4C4E-8928-AE95A4DC9100}" srcOrd="1" destOrd="0" presId="urn:microsoft.com/office/officeart/2005/8/layout/orgChart1"/>
    <dgm:cxn modelId="{5698C269-C50A-4875-814A-31729E9105B4}" type="presParOf" srcId="{388B1726-E44F-4C4E-8928-AE95A4DC9100}" destId="{D95D3423-8ECF-46A1-91CC-FEFE49EC7847}" srcOrd="0" destOrd="0" presId="urn:microsoft.com/office/officeart/2005/8/layout/orgChart1"/>
    <dgm:cxn modelId="{635AFB56-3398-43DC-94AA-4BB196B301A3}" type="presParOf" srcId="{D95D3423-8ECF-46A1-91CC-FEFE49EC7847}" destId="{A6A70FAA-17A0-46F0-98F8-E421F834A34A}" srcOrd="0" destOrd="0" presId="urn:microsoft.com/office/officeart/2005/8/layout/orgChart1"/>
    <dgm:cxn modelId="{6B8B79A6-279F-430B-9C2A-69539B277D6C}" type="presParOf" srcId="{D95D3423-8ECF-46A1-91CC-FEFE49EC7847}" destId="{FC79AD18-B05E-4652-9CA6-DBDBB67CBC2D}" srcOrd="1" destOrd="0" presId="urn:microsoft.com/office/officeart/2005/8/layout/orgChart1"/>
    <dgm:cxn modelId="{DF3588F8-AF63-4163-9158-63AE0D2CE346}" type="presParOf" srcId="{388B1726-E44F-4C4E-8928-AE95A4DC9100}" destId="{A6DC7F98-0643-4247-842D-3A994B294221}" srcOrd="1" destOrd="0" presId="urn:microsoft.com/office/officeart/2005/8/layout/orgChart1"/>
    <dgm:cxn modelId="{AA5ACDDF-FC89-4C1F-AA0C-F95DA76E7BE7}" type="presParOf" srcId="{A6DC7F98-0643-4247-842D-3A994B294221}" destId="{4D481354-DB54-416E-BE94-9604DD48B11D}" srcOrd="0" destOrd="0" presId="urn:microsoft.com/office/officeart/2005/8/layout/orgChart1"/>
    <dgm:cxn modelId="{2BF6CA86-0A8C-43C8-9ED1-3A1E9032459F}" type="presParOf" srcId="{A6DC7F98-0643-4247-842D-3A994B294221}" destId="{4CD2C34D-8E3D-4389-A8AC-9100BC2D4A51}" srcOrd="1" destOrd="0" presId="urn:microsoft.com/office/officeart/2005/8/layout/orgChart1"/>
    <dgm:cxn modelId="{F4586511-513D-4F28-9616-27F96841DEE9}" type="presParOf" srcId="{4CD2C34D-8E3D-4389-A8AC-9100BC2D4A51}" destId="{A896B037-D202-4703-87CF-A747915CE764}" srcOrd="0" destOrd="0" presId="urn:microsoft.com/office/officeart/2005/8/layout/orgChart1"/>
    <dgm:cxn modelId="{CF3BF426-780C-46CF-B5B5-3554C2683888}" type="presParOf" srcId="{A896B037-D202-4703-87CF-A747915CE764}" destId="{7460E5E7-0FFB-451B-8724-F0730E3413AD}" srcOrd="0" destOrd="0" presId="urn:microsoft.com/office/officeart/2005/8/layout/orgChart1"/>
    <dgm:cxn modelId="{5426F1BB-17C7-455F-ACC5-056ECF699247}" type="presParOf" srcId="{A896B037-D202-4703-87CF-A747915CE764}" destId="{91DD1B42-5E90-4FDA-AF36-061E5E44AE57}" srcOrd="1" destOrd="0" presId="urn:microsoft.com/office/officeart/2005/8/layout/orgChart1"/>
    <dgm:cxn modelId="{6573CA7D-F03B-4326-A13F-68D96BCBB44B}" type="presParOf" srcId="{4CD2C34D-8E3D-4389-A8AC-9100BC2D4A51}" destId="{AADCBA96-FA55-4883-9612-E1D935FCC3FF}" srcOrd="1" destOrd="0" presId="urn:microsoft.com/office/officeart/2005/8/layout/orgChart1"/>
    <dgm:cxn modelId="{0471F478-2E08-43A8-8045-FFF4EE66A2F2}" type="presParOf" srcId="{AADCBA96-FA55-4883-9612-E1D935FCC3FF}" destId="{FC3C9145-DDFA-4D2B-ACEA-89FE457DD6B5}" srcOrd="0" destOrd="0" presId="urn:microsoft.com/office/officeart/2005/8/layout/orgChart1"/>
    <dgm:cxn modelId="{53E50FD3-F501-4AAE-8B94-4159B7FD8F66}" type="presParOf" srcId="{AADCBA96-FA55-4883-9612-E1D935FCC3FF}" destId="{964025D3-6AFB-46BC-8BFC-BEBFB58E0D86}" srcOrd="1" destOrd="0" presId="urn:microsoft.com/office/officeart/2005/8/layout/orgChart1"/>
    <dgm:cxn modelId="{35B90A58-5F2E-4310-A92B-A47ECECBA7E4}" type="presParOf" srcId="{964025D3-6AFB-46BC-8BFC-BEBFB58E0D86}" destId="{9A02ED44-EF42-46F4-80D0-DD1356C3AFC1}" srcOrd="0" destOrd="0" presId="urn:microsoft.com/office/officeart/2005/8/layout/orgChart1"/>
    <dgm:cxn modelId="{134768DF-01DC-4420-9BA1-6BEC753A04A7}" type="presParOf" srcId="{9A02ED44-EF42-46F4-80D0-DD1356C3AFC1}" destId="{88EE64DD-2189-458B-9C20-D66177A487C2}" srcOrd="0" destOrd="0" presId="urn:microsoft.com/office/officeart/2005/8/layout/orgChart1"/>
    <dgm:cxn modelId="{CB8A032E-4CF1-48D9-B174-2A9C42A7BF2F}" type="presParOf" srcId="{9A02ED44-EF42-46F4-80D0-DD1356C3AFC1}" destId="{BE60C64E-A178-4CA3-80D1-AC2EFE355D3B}" srcOrd="1" destOrd="0" presId="urn:microsoft.com/office/officeart/2005/8/layout/orgChart1"/>
    <dgm:cxn modelId="{AC1636F4-573F-46F7-9E0E-E1B553196E1D}" type="presParOf" srcId="{964025D3-6AFB-46BC-8BFC-BEBFB58E0D86}" destId="{9398790E-F871-4B56-9371-E3C677878CF3}" srcOrd="1" destOrd="0" presId="urn:microsoft.com/office/officeart/2005/8/layout/orgChart1"/>
    <dgm:cxn modelId="{19AD6DF7-2956-411D-B549-59B7F5DB0446}" type="presParOf" srcId="{9398790E-F871-4B56-9371-E3C677878CF3}" destId="{8B97502D-2CBE-4E00-88A5-1811ECE5DC5E}" srcOrd="0" destOrd="0" presId="urn:microsoft.com/office/officeart/2005/8/layout/orgChart1"/>
    <dgm:cxn modelId="{A4CDA93D-C1F4-4699-91FB-09B8997F94D7}" type="presParOf" srcId="{9398790E-F871-4B56-9371-E3C677878CF3}" destId="{BE4AFFA9-7647-4C44-92B0-81F41A3A3237}" srcOrd="1" destOrd="0" presId="urn:microsoft.com/office/officeart/2005/8/layout/orgChart1"/>
    <dgm:cxn modelId="{0D75EC72-3E70-400D-9097-00674A235532}" type="presParOf" srcId="{BE4AFFA9-7647-4C44-92B0-81F41A3A3237}" destId="{BB21AC28-ED4A-4C8E-AF1D-FF8D3804EC12}" srcOrd="0" destOrd="0" presId="urn:microsoft.com/office/officeart/2005/8/layout/orgChart1"/>
    <dgm:cxn modelId="{F97F9D70-EFF3-483E-9AD2-A03900697262}" type="presParOf" srcId="{BB21AC28-ED4A-4C8E-AF1D-FF8D3804EC12}" destId="{B69E5709-43C4-4278-87CB-B4DCA69EDA64}" srcOrd="0" destOrd="0" presId="urn:microsoft.com/office/officeart/2005/8/layout/orgChart1"/>
    <dgm:cxn modelId="{2DE1F9AF-E86D-4FAC-8ACA-2577348308A0}" type="presParOf" srcId="{BB21AC28-ED4A-4C8E-AF1D-FF8D3804EC12}" destId="{EA966584-1202-4AE9-9A3A-4FCCEFE64818}" srcOrd="1" destOrd="0" presId="urn:microsoft.com/office/officeart/2005/8/layout/orgChart1"/>
    <dgm:cxn modelId="{893944C6-55B1-41C3-A5A4-E9667217B5E1}" type="presParOf" srcId="{BE4AFFA9-7647-4C44-92B0-81F41A3A3237}" destId="{93545697-CF59-4FD3-9642-2385AEB9DB3B}" srcOrd="1" destOrd="0" presId="urn:microsoft.com/office/officeart/2005/8/layout/orgChart1"/>
    <dgm:cxn modelId="{AA6A2576-5777-4972-90E6-22EA248FDC21}" type="presParOf" srcId="{BE4AFFA9-7647-4C44-92B0-81F41A3A3237}" destId="{A1786587-17C2-4559-8A83-123B8A4529D3}" srcOrd="2" destOrd="0" presId="urn:microsoft.com/office/officeart/2005/8/layout/orgChart1"/>
    <dgm:cxn modelId="{8D4C8FA1-A620-4C2C-9DEA-1FDD87032238}" type="presParOf" srcId="{964025D3-6AFB-46BC-8BFC-BEBFB58E0D86}" destId="{6707641D-260D-4EEC-A81D-563817A8C75D}" srcOrd="2" destOrd="0" presId="urn:microsoft.com/office/officeart/2005/8/layout/orgChart1"/>
    <dgm:cxn modelId="{463CEFC3-D74D-4567-B152-496BD4E0D926}" type="presParOf" srcId="{AADCBA96-FA55-4883-9612-E1D935FCC3FF}" destId="{3F97F11C-4842-4B89-8B4D-C5278477821E}" srcOrd="2" destOrd="0" presId="urn:microsoft.com/office/officeart/2005/8/layout/orgChart1"/>
    <dgm:cxn modelId="{B80F90DA-7BDA-4F98-97E7-AF9F4568F0F5}" type="presParOf" srcId="{AADCBA96-FA55-4883-9612-E1D935FCC3FF}" destId="{6DEEE07B-FEC4-43DC-BB85-3E0BFDAB1154}" srcOrd="3" destOrd="0" presId="urn:microsoft.com/office/officeart/2005/8/layout/orgChart1"/>
    <dgm:cxn modelId="{05C20C55-7CC8-4C03-A03C-4E437BA997D8}" type="presParOf" srcId="{6DEEE07B-FEC4-43DC-BB85-3E0BFDAB1154}" destId="{9A715BFD-6189-4142-903B-E8458501E3E2}" srcOrd="0" destOrd="0" presId="urn:microsoft.com/office/officeart/2005/8/layout/orgChart1"/>
    <dgm:cxn modelId="{A525B440-9D39-4992-A66F-BBA8E938B8D3}" type="presParOf" srcId="{9A715BFD-6189-4142-903B-E8458501E3E2}" destId="{163B177E-030D-425E-BB61-6F488D97BAB6}" srcOrd="0" destOrd="0" presId="urn:microsoft.com/office/officeart/2005/8/layout/orgChart1"/>
    <dgm:cxn modelId="{26589CD4-95A0-4566-99AD-C688C2EE4207}" type="presParOf" srcId="{9A715BFD-6189-4142-903B-E8458501E3E2}" destId="{AD5EBF57-0B44-4350-8E7D-181A7A4B56E1}" srcOrd="1" destOrd="0" presId="urn:microsoft.com/office/officeart/2005/8/layout/orgChart1"/>
    <dgm:cxn modelId="{1D6D42BD-4299-460C-9E56-ACC7C883D3C0}" type="presParOf" srcId="{6DEEE07B-FEC4-43DC-BB85-3E0BFDAB1154}" destId="{538609ED-6E0B-460B-BCDD-DCD3DA09BCCB}" srcOrd="1" destOrd="0" presId="urn:microsoft.com/office/officeart/2005/8/layout/orgChart1"/>
    <dgm:cxn modelId="{E68C03EA-3A5E-4A8C-BC8E-A20DF146B5F3}" type="presParOf" srcId="{538609ED-6E0B-460B-BCDD-DCD3DA09BCCB}" destId="{51F5ADB7-97C9-49CD-B5E8-8E35DD8BE79C}" srcOrd="0" destOrd="0" presId="urn:microsoft.com/office/officeart/2005/8/layout/orgChart1"/>
    <dgm:cxn modelId="{201C5056-DA7B-4147-9D19-076B778C04A9}" type="presParOf" srcId="{538609ED-6E0B-460B-BCDD-DCD3DA09BCCB}" destId="{9F52FB7C-D844-44F5-887D-1FDE3B4E0ED1}" srcOrd="1" destOrd="0" presId="urn:microsoft.com/office/officeart/2005/8/layout/orgChart1"/>
    <dgm:cxn modelId="{D650B4B0-75A2-4EA6-89FF-217173C420F6}" type="presParOf" srcId="{9F52FB7C-D844-44F5-887D-1FDE3B4E0ED1}" destId="{FDD53310-A0D5-4369-AC3A-55A89E3DC0C7}" srcOrd="0" destOrd="0" presId="urn:microsoft.com/office/officeart/2005/8/layout/orgChart1"/>
    <dgm:cxn modelId="{69247A6A-B987-420C-A442-F76787E0AED4}" type="presParOf" srcId="{FDD53310-A0D5-4369-AC3A-55A89E3DC0C7}" destId="{21CD1733-A5D7-4C59-AB2D-A66E3AF774E2}" srcOrd="0" destOrd="0" presId="urn:microsoft.com/office/officeart/2005/8/layout/orgChart1"/>
    <dgm:cxn modelId="{624DE6F0-8F30-46C8-A395-C2B4B41C8DA8}" type="presParOf" srcId="{FDD53310-A0D5-4369-AC3A-55A89E3DC0C7}" destId="{6B90AA82-E149-4E30-9FC7-5CE5CA8CC0FA}" srcOrd="1" destOrd="0" presId="urn:microsoft.com/office/officeart/2005/8/layout/orgChart1"/>
    <dgm:cxn modelId="{2593B445-78A4-4FF7-A977-CEFA9897385F}" type="presParOf" srcId="{9F52FB7C-D844-44F5-887D-1FDE3B4E0ED1}" destId="{21DF77D7-9258-452D-947D-37A887167FA1}" srcOrd="1" destOrd="0" presId="urn:microsoft.com/office/officeart/2005/8/layout/orgChart1"/>
    <dgm:cxn modelId="{BD4498AD-90F9-472D-AFC3-CAAB9E3E4719}" type="presParOf" srcId="{9F52FB7C-D844-44F5-887D-1FDE3B4E0ED1}" destId="{C9BE3C1A-DB2C-4333-B69A-4A02C471A623}" srcOrd="2" destOrd="0" presId="urn:microsoft.com/office/officeart/2005/8/layout/orgChart1"/>
    <dgm:cxn modelId="{311881D5-DAD5-4B70-85C7-14D43B85AB45}" type="presParOf" srcId="{6DEEE07B-FEC4-43DC-BB85-3E0BFDAB1154}" destId="{1E8927E3-921A-4C06-A6BE-0CE0D17EEB29}" srcOrd="2" destOrd="0" presId="urn:microsoft.com/office/officeart/2005/8/layout/orgChart1"/>
    <dgm:cxn modelId="{2171423E-FAEE-4DBA-ACBB-79FA339A376C}" type="presParOf" srcId="{AADCBA96-FA55-4883-9612-E1D935FCC3FF}" destId="{5E23489A-D4F1-4928-8822-62133C9F9BE7}" srcOrd="4" destOrd="0" presId="urn:microsoft.com/office/officeart/2005/8/layout/orgChart1"/>
    <dgm:cxn modelId="{33A3F949-B01F-4BA3-9997-75A873DB08E8}" type="presParOf" srcId="{AADCBA96-FA55-4883-9612-E1D935FCC3FF}" destId="{82A6BE26-2E85-4A74-8435-B3A2CA384BC6}" srcOrd="5" destOrd="0" presId="urn:microsoft.com/office/officeart/2005/8/layout/orgChart1"/>
    <dgm:cxn modelId="{4324EE8C-E490-4D30-8BA2-8908FBE2C09E}" type="presParOf" srcId="{82A6BE26-2E85-4A74-8435-B3A2CA384BC6}" destId="{77147FB2-12CB-4750-94B7-D35B11118A73}" srcOrd="0" destOrd="0" presId="urn:microsoft.com/office/officeart/2005/8/layout/orgChart1"/>
    <dgm:cxn modelId="{5F1580F2-9B88-4F6A-A434-C9ED291AE3F8}" type="presParOf" srcId="{77147FB2-12CB-4750-94B7-D35B11118A73}" destId="{B34A03FA-59CB-4753-BAE1-CA20650CC706}" srcOrd="0" destOrd="0" presId="urn:microsoft.com/office/officeart/2005/8/layout/orgChart1"/>
    <dgm:cxn modelId="{53BD697D-C880-4A51-89F6-5CD8FE5949C6}" type="presParOf" srcId="{77147FB2-12CB-4750-94B7-D35B11118A73}" destId="{FCB1F69F-00CF-4AB6-B961-8CFACFF5701F}" srcOrd="1" destOrd="0" presId="urn:microsoft.com/office/officeart/2005/8/layout/orgChart1"/>
    <dgm:cxn modelId="{863C4248-BBB9-44B1-B295-6372082FF5D9}" type="presParOf" srcId="{82A6BE26-2E85-4A74-8435-B3A2CA384BC6}" destId="{69F1128E-297E-4F40-B661-CF8910142145}" srcOrd="1" destOrd="0" presId="urn:microsoft.com/office/officeart/2005/8/layout/orgChart1"/>
    <dgm:cxn modelId="{F9E41AB4-BFFE-4A95-93AB-D47CE7D81DF5}" type="presParOf" srcId="{69F1128E-297E-4F40-B661-CF8910142145}" destId="{9E08223A-EA65-4D6D-A1FD-D7DE683D4FB8}" srcOrd="0" destOrd="0" presId="urn:microsoft.com/office/officeart/2005/8/layout/orgChart1"/>
    <dgm:cxn modelId="{2D1F1697-F8D0-48D1-82D6-C13742745AD0}" type="presParOf" srcId="{69F1128E-297E-4F40-B661-CF8910142145}" destId="{08A0A158-0901-4052-B5FE-6088788EAC3B}" srcOrd="1" destOrd="0" presId="urn:microsoft.com/office/officeart/2005/8/layout/orgChart1"/>
    <dgm:cxn modelId="{C2E79009-AEE3-4819-9EE1-1B5F2ABDBE21}" type="presParOf" srcId="{08A0A158-0901-4052-B5FE-6088788EAC3B}" destId="{733D243E-5668-496D-9A0D-BA9FA027B5EF}" srcOrd="0" destOrd="0" presId="urn:microsoft.com/office/officeart/2005/8/layout/orgChart1"/>
    <dgm:cxn modelId="{CA32FDBA-BA91-4F53-A7BA-1DAEF653AE61}" type="presParOf" srcId="{733D243E-5668-496D-9A0D-BA9FA027B5EF}" destId="{FB25FA92-FC90-4E1E-9E8F-AF0B9BF626B4}" srcOrd="0" destOrd="0" presId="urn:microsoft.com/office/officeart/2005/8/layout/orgChart1"/>
    <dgm:cxn modelId="{36A13CF7-69D5-4878-9875-8E7E34FA0288}" type="presParOf" srcId="{733D243E-5668-496D-9A0D-BA9FA027B5EF}" destId="{55B5444C-9974-4866-9EAF-746E290CC35D}" srcOrd="1" destOrd="0" presId="urn:microsoft.com/office/officeart/2005/8/layout/orgChart1"/>
    <dgm:cxn modelId="{FABE6062-6993-4F43-8D8B-6C3A68202FD7}" type="presParOf" srcId="{08A0A158-0901-4052-B5FE-6088788EAC3B}" destId="{259CCF58-5FD3-46B4-B570-8C4AD1157804}" srcOrd="1" destOrd="0" presId="urn:microsoft.com/office/officeart/2005/8/layout/orgChart1"/>
    <dgm:cxn modelId="{899524CD-BF0A-442B-B204-C1657325AA14}" type="presParOf" srcId="{08A0A158-0901-4052-B5FE-6088788EAC3B}" destId="{A4A26340-DD86-4DA2-B2C0-877B405DD49B}" srcOrd="2" destOrd="0" presId="urn:microsoft.com/office/officeart/2005/8/layout/orgChart1"/>
    <dgm:cxn modelId="{5DD47168-4FB4-4CAC-BB68-4A8E597A105F}" type="presParOf" srcId="{82A6BE26-2E85-4A74-8435-B3A2CA384BC6}" destId="{2D41CFC6-8455-48F1-B301-36ECE6EF9D21}" srcOrd="2" destOrd="0" presId="urn:microsoft.com/office/officeart/2005/8/layout/orgChart1"/>
    <dgm:cxn modelId="{296FA8B1-E97E-4B0A-BD83-8313B45B6952}" type="presParOf" srcId="{4CD2C34D-8E3D-4389-A8AC-9100BC2D4A51}" destId="{0299EFD4-D3C1-4131-9D96-98EF9B4222CD}" srcOrd="2" destOrd="0" presId="urn:microsoft.com/office/officeart/2005/8/layout/orgChart1"/>
    <dgm:cxn modelId="{607BFBC8-D26B-4A42-81A7-6E192F1A748B}" type="presParOf" srcId="{0299EFD4-D3C1-4131-9D96-98EF9B4222CD}" destId="{048FB237-1BE3-4B2E-99F4-A100318AF16D}" srcOrd="0" destOrd="0" presId="urn:microsoft.com/office/officeart/2005/8/layout/orgChart1"/>
    <dgm:cxn modelId="{069ED48F-61AB-4FE3-872B-CD959609261B}" type="presParOf" srcId="{0299EFD4-D3C1-4131-9D96-98EF9B4222CD}" destId="{296CEE41-6124-44D9-ACED-F3E072953099}" srcOrd="1" destOrd="0" presId="urn:microsoft.com/office/officeart/2005/8/layout/orgChart1"/>
    <dgm:cxn modelId="{B9A9E967-3665-4118-9A00-346494F03847}" type="presParOf" srcId="{296CEE41-6124-44D9-ACED-F3E072953099}" destId="{E6A5CF6B-A68A-4FBE-8E31-D4D865106CA5}" srcOrd="0" destOrd="0" presId="urn:microsoft.com/office/officeart/2005/8/layout/orgChart1"/>
    <dgm:cxn modelId="{B719FE0C-6990-4619-9F15-3EEC8DA1F731}" type="presParOf" srcId="{E6A5CF6B-A68A-4FBE-8E31-D4D865106CA5}" destId="{2FD314CA-D517-4EFD-ADB1-585AD5070274}" srcOrd="0" destOrd="0" presId="urn:microsoft.com/office/officeart/2005/8/layout/orgChart1"/>
    <dgm:cxn modelId="{BB9C43EA-3E34-4948-9B06-2343801F04E5}" type="presParOf" srcId="{E6A5CF6B-A68A-4FBE-8E31-D4D865106CA5}" destId="{60DF926E-DE57-40A4-8768-87D803B52A4C}" srcOrd="1" destOrd="0" presId="urn:microsoft.com/office/officeart/2005/8/layout/orgChart1"/>
    <dgm:cxn modelId="{B6747AA4-4348-4AA5-8CE6-BBCFC3EA5CC5}" type="presParOf" srcId="{296CEE41-6124-44D9-ACED-F3E072953099}" destId="{428F1332-B0EF-485A-BA6D-48791F9E53CA}" srcOrd="1" destOrd="0" presId="urn:microsoft.com/office/officeart/2005/8/layout/orgChart1"/>
    <dgm:cxn modelId="{464EEE64-FA6C-4781-8264-4750A2ADBCDB}" type="presParOf" srcId="{296CEE41-6124-44D9-ACED-F3E072953099}" destId="{A081A07B-C9D9-4A58-834D-68661D0B74F7}" srcOrd="2" destOrd="0" presId="urn:microsoft.com/office/officeart/2005/8/layout/orgChart1"/>
    <dgm:cxn modelId="{F7B935A7-EA0E-4773-94CD-2518A503FFEC}" type="presParOf" srcId="{388B1726-E44F-4C4E-8928-AE95A4DC9100}" destId="{9CE6C999-5BD2-4AE3-A4F7-46DA552E54A7}" srcOrd="2" destOrd="0" presId="urn:microsoft.com/office/officeart/2005/8/layout/orgChart1"/>
    <dgm:cxn modelId="{5B526778-48E5-4947-B012-1E18AC2FD49E}" type="presParOf" srcId="{9CE6C999-5BD2-4AE3-A4F7-46DA552E54A7}" destId="{4149004C-AE05-4C90-8F9F-79B4B2173B2C}" srcOrd="0" destOrd="0" presId="urn:microsoft.com/office/officeart/2005/8/layout/orgChart1"/>
    <dgm:cxn modelId="{DA6DAE63-B7CA-4F89-B413-35DF0FAEF877}" type="presParOf" srcId="{9CE6C999-5BD2-4AE3-A4F7-46DA552E54A7}" destId="{8C9A1D35-D2A8-4BE0-86A1-F4910916E7C8}" srcOrd="1" destOrd="0" presId="urn:microsoft.com/office/officeart/2005/8/layout/orgChart1"/>
    <dgm:cxn modelId="{DE400701-8A29-4D6E-A111-AF1430E3D30E}" type="presParOf" srcId="{8C9A1D35-D2A8-4BE0-86A1-F4910916E7C8}" destId="{92F64A41-EB46-41A0-BA7F-D34FA3D2923A}" srcOrd="0" destOrd="0" presId="urn:microsoft.com/office/officeart/2005/8/layout/orgChart1"/>
    <dgm:cxn modelId="{DCB999C7-559B-4BA3-A57C-9A6977D85987}" type="presParOf" srcId="{92F64A41-EB46-41A0-BA7F-D34FA3D2923A}" destId="{8305BFE4-8936-4B86-B5D4-931E43E82585}" srcOrd="0" destOrd="0" presId="urn:microsoft.com/office/officeart/2005/8/layout/orgChart1"/>
    <dgm:cxn modelId="{CE67EE64-1A27-4036-9D53-EA4DD32AF113}" type="presParOf" srcId="{92F64A41-EB46-41A0-BA7F-D34FA3D2923A}" destId="{72DA8585-ED26-4E13-8998-744786888900}" srcOrd="1" destOrd="0" presId="urn:microsoft.com/office/officeart/2005/8/layout/orgChart1"/>
    <dgm:cxn modelId="{AE2A7F5C-B247-4FB7-A0B2-178FCCCEF258}" type="presParOf" srcId="{8C9A1D35-D2A8-4BE0-86A1-F4910916E7C8}" destId="{65907601-BA33-4C0B-9534-D288AFCFB32C}" srcOrd="1" destOrd="0" presId="urn:microsoft.com/office/officeart/2005/8/layout/orgChart1"/>
    <dgm:cxn modelId="{20C5FD3C-8E0D-425E-B54F-861C6594F4F3}" type="presParOf" srcId="{8C9A1D35-D2A8-4BE0-86A1-F4910916E7C8}" destId="{0024F897-4F8B-4F99-BA06-2F183C085BE4}" srcOrd="2" destOrd="0" presId="urn:microsoft.com/office/officeart/2005/8/layout/orgChart1"/>
    <dgm:cxn modelId="{06D45A2F-DD40-4B2F-AC03-520630BD583C}" type="presParOf" srcId="{30FF8723-B8AD-4156-95DA-B116891AE0F3}" destId="{876FC724-17FD-4563-B629-0F395B191C62}"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BC9065-B22E-4951-ABEC-674E5136533C}" type="doc">
      <dgm:prSet loTypeId="urn:microsoft.com/office/officeart/2008/layout/LinedList" loCatId="hierarchy" qsTypeId="urn:microsoft.com/office/officeart/2005/8/quickstyle/simple2" qsCatId="simple" csTypeId="urn:microsoft.com/office/officeart/2005/8/colors/accent1_2" csCatId="accent1" phldr="1"/>
      <dgm:spPr/>
      <dgm:t>
        <a:bodyPr/>
        <a:lstStyle/>
        <a:p>
          <a:endParaRPr lang="zh-TW" altLang="en-US"/>
        </a:p>
      </dgm:t>
    </dgm:pt>
    <dgm:pt modelId="{4E15FDA9-D21F-428D-BC8E-0D841F310BB9}">
      <dgm:prSet phldrT="[文字]" custT="1"/>
      <dgm:spPr/>
      <dgm:t>
        <a:bodyPr/>
        <a:lstStyle/>
        <a:p>
          <a:r>
            <a:rPr lang="zh-TW" altLang="en-US" sz="3200" b="1" dirty="0">
              <a:effectLst/>
              <a:latin typeface="微軟正黑體" panose="020B0604030504040204" pitchFamily="34" charset="-120"/>
              <a:ea typeface="微軟正黑體" panose="020B0604030504040204" pitchFamily="34" charset="-120"/>
            </a:rPr>
            <a:t>讀者服務組</a:t>
          </a:r>
        </a:p>
      </dgm:t>
    </dgm:pt>
    <dgm:pt modelId="{BA3FB87A-8314-4D9F-966A-256F3ECEAEFA}" type="parTrans" cxnId="{BE07EC2E-1BDB-4CDC-AAEF-AF05B8BF3F28}">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6CAEBC09-FA00-4B47-B047-E9922CF6BBD1}" type="sibTrans" cxnId="{BE07EC2E-1BDB-4CDC-AAEF-AF05B8BF3F28}">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5569550-3BBF-42B1-AF37-A7FA9EF58BB4}">
      <dgm:prSet phldrT="[文字]" custT="1"/>
      <dgm:spPr/>
      <dgm:t>
        <a:bodyPr/>
        <a:lstStyle/>
        <a:p>
          <a:r>
            <a:rPr lang="zh-TW" altLang="en-US" sz="3200" b="1" dirty="0">
              <a:effectLst/>
              <a:latin typeface="微軟正黑體" panose="020B0604030504040204" pitchFamily="34" charset="-120"/>
              <a:ea typeface="微軟正黑體" panose="020B0604030504040204" pitchFamily="34" charset="-120"/>
            </a:rPr>
            <a:t>技術服務組</a:t>
          </a:r>
        </a:p>
      </dgm:t>
    </dgm:pt>
    <dgm:pt modelId="{A68E5607-B210-460E-9BA0-488054B3B0FF}" type="parTrans" cxnId="{548935DE-3C73-428B-855D-FF5ED692778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56C22F4-20C2-4AD8-B397-6978E35CE76B}" type="sibTrans" cxnId="{548935DE-3C73-428B-855D-FF5ED692778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3616D3-4590-4123-8799-89B796698206}">
      <dgm:prSet phldrT="[文字]" custT="1"/>
      <dgm:spPr/>
      <dgm:t>
        <a:bodyPr/>
        <a:lstStyle/>
        <a:p>
          <a:r>
            <a:rPr lang="zh-TW" altLang="en-US" sz="3200" b="1" dirty="0">
              <a:effectLst/>
              <a:latin typeface="微軟正黑體" panose="020B0604030504040204" pitchFamily="34" charset="-120"/>
              <a:ea typeface="微軟正黑體" panose="020B0604030504040204" pitchFamily="34" charset="-120"/>
            </a:rPr>
            <a:t>知識服務組</a:t>
          </a:r>
        </a:p>
      </dgm:t>
    </dgm:pt>
    <dgm:pt modelId="{B2CE1FCD-339D-4DD0-AEC1-3779AD45B2E1}" type="parTrans" cxnId="{42363059-A9B8-4169-9BCE-EE118C61340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B6CC26-9E95-4515-8647-F70EE17941F4}" type="sibTrans" cxnId="{42363059-A9B8-4169-9BCE-EE118C61340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2BC9446-A719-4CC2-ABF5-136102EB98B4}">
      <dgm:prSet phldrT="[文字]"/>
      <dgm:spPr/>
      <dgm:t>
        <a:bodyPr vert="eaVert" anchor="ctr"/>
        <a:lstStyle/>
        <a:p>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CCAC7BA-6D68-48B2-B059-650C6685C562}" type="sibTrans" cxnId="{E145F0F5-EACE-41A0-A8C8-9BC30935B557}">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CD30929-288C-4F0D-BDB4-773D56D7938A}" type="parTrans" cxnId="{E145F0F5-EACE-41A0-A8C8-9BC30935B557}">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6D672E7-A9E5-400B-A313-3DDA3DE1751B}" type="pres">
      <dgm:prSet presAssocID="{02BC9065-B22E-4951-ABEC-674E5136533C}" presName="vert0" presStyleCnt="0">
        <dgm:presLayoutVars>
          <dgm:dir/>
          <dgm:animOne val="branch"/>
          <dgm:animLvl val="lvl"/>
        </dgm:presLayoutVars>
      </dgm:prSet>
      <dgm:spPr/>
      <dgm:t>
        <a:bodyPr/>
        <a:lstStyle/>
        <a:p>
          <a:endParaRPr lang="zh-TW" altLang="en-US"/>
        </a:p>
      </dgm:t>
    </dgm:pt>
    <dgm:pt modelId="{0AF53A55-5E38-4FB7-A94D-8F4FF1F7EC36}" type="pres">
      <dgm:prSet presAssocID="{E2BC9446-A719-4CC2-ABF5-136102EB98B4}" presName="thickLine" presStyleLbl="alignNode1" presStyleIdx="0" presStyleCnt="1"/>
      <dgm:spPr>
        <a:ln>
          <a:noFill/>
        </a:ln>
      </dgm:spPr>
    </dgm:pt>
    <dgm:pt modelId="{0471144C-774A-4D62-A17D-1FACC3D545F9}" type="pres">
      <dgm:prSet presAssocID="{E2BC9446-A719-4CC2-ABF5-136102EB98B4}" presName="horz1" presStyleCnt="0"/>
      <dgm:spPr/>
    </dgm:pt>
    <dgm:pt modelId="{F9438F73-4418-4761-853E-82AABCC1A4A0}" type="pres">
      <dgm:prSet presAssocID="{E2BC9446-A719-4CC2-ABF5-136102EB98B4}" presName="tx1" presStyleLbl="revTx" presStyleIdx="0" presStyleCnt="4"/>
      <dgm:spPr/>
      <dgm:t>
        <a:bodyPr/>
        <a:lstStyle/>
        <a:p>
          <a:endParaRPr lang="zh-TW" altLang="en-US"/>
        </a:p>
      </dgm:t>
    </dgm:pt>
    <dgm:pt modelId="{25460454-021C-4FE0-8165-D9BB770771E2}" type="pres">
      <dgm:prSet presAssocID="{E2BC9446-A719-4CC2-ABF5-136102EB98B4}" presName="vert1" presStyleCnt="0"/>
      <dgm:spPr/>
    </dgm:pt>
    <dgm:pt modelId="{EFE89D34-3E8A-4B59-B98D-C0F0B7F01285}" type="pres">
      <dgm:prSet presAssocID="{4E15FDA9-D21F-428D-BC8E-0D841F310BB9}" presName="vertSpace2a" presStyleCnt="0"/>
      <dgm:spPr/>
    </dgm:pt>
    <dgm:pt modelId="{25B85FD2-A80A-4A9C-A48D-B00CF4709AEC}" type="pres">
      <dgm:prSet presAssocID="{4E15FDA9-D21F-428D-BC8E-0D841F310BB9}" presName="horz2" presStyleCnt="0"/>
      <dgm:spPr/>
    </dgm:pt>
    <dgm:pt modelId="{011976FA-CE8C-4571-A590-DE5B59F2CE42}" type="pres">
      <dgm:prSet presAssocID="{4E15FDA9-D21F-428D-BC8E-0D841F310BB9}" presName="horzSpace2" presStyleCnt="0"/>
      <dgm:spPr/>
    </dgm:pt>
    <dgm:pt modelId="{86E03B35-9774-4F73-91DF-89DDFA030A1E}" type="pres">
      <dgm:prSet presAssocID="{4E15FDA9-D21F-428D-BC8E-0D841F310BB9}" presName="tx2" presStyleLbl="revTx" presStyleIdx="1" presStyleCnt="4"/>
      <dgm:spPr/>
      <dgm:t>
        <a:bodyPr/>
        <a:lstStyle/>
        <a:p>
          <a:endParaRPr lang="zh-TW" altLang="en-US"/>
        </a:p>
      </dgm:t>
    </dgm:pt>
    <dgm:pt modelId="{10E283D0-904A-4905-9864-89841B570C0D}" type="pres">
      <dgm:prSet presAssocID="{4E15FDA9-D21F-428D-BC8E-0D841F310BB9}" presName="vert2" presStyleCnt="0"/>
      <dgm:spPr/>
    </dgm:pt>
    <dgm:pt modelId="{55715B5B-1D84-4873-AB94-E2B6E251BD1D}" type="pres">
      <dgm:prSet presAssocID="{4E15FDA9-D21F-428D-BC8E-0D841F310BB9}" presName="thinLine2b" presStyleLbl="callout" presStyleIdx="0" presStyleCnt="3"/>
      <dgm:spPr/>
    </dgm:pt>
    <dgm:pt modelId="{25C54761-7C60-44EC-AA75-D0B38BD02CB1}" type="pres">
      <dgm:prSet presAssocID="{4E15FDA9-D21F-428D-BC8E-0D841F310BB9}" presName="vertSpace2b" presStyleCnt="0"/>
      <dgm:spPr/>
    </dgm:pt>
    <dgm:pt modelId="{ECA9903A-FF2B-465D-9C07-85837B8FC470}" type="pres">
      <dgm:prSet presAssocID="{45569550-3BBF-42B1-AF37-A7FA9EF58BB4}" presName="horz2" presStyleCnt="0"/>
      <dgm:spPr/>
    </dgm:pt>
    <dgm:pt modelId="{4BB5554A-4828-4301-A590-B1943DB23654}" type="pres">
      <dgm:prSet presAssocID="{45569550-3BBF-42B1-AF37-A7FA9EF58BB4}" presName="horzSpace2" presStyleCnt="0"/>
      <dgm:spPr/>
    </dgm:pt>
    <dgm:pt modelId="{5B017AB2-0BEB-4CC4-9A99-A54D857510A2}" type="pres">
      <dgm:prSet presAssocID="{45569550-3BBF-42B1-AF37-A7FA9EF58BB4}" presName="tx2" presStyleLbl="revTx" presStyleIdx="2" presStyleCnt="4"/>
      <dgm:spPr/>
      <dgm:t>
        <a:bodyPr/>
        <a:lstStyle/>
        <a:p>
          <a:endParaRPr lang="zh-TW" altLang="en-US"/>
        </a:p>
      </dgm:t>
    </dgm:pt>
    <dgm:pt modelId="{68483D24-B5E7-4B6C-BDF5-726AFDFC83EE}" type="pres">
      <dgm:prSet presAssocID="{45569550-3BBF-42B1-AF37-A7FA9EF58BB4}" presName="vert2" presStyleCnt="0"/>
      <dgm:spPr/>
    </dgm:pt>
    <dgm:pt modelId="{232F7C13-6683-449C-BE72-D7600D90D146}" type="pres">
      <dgm:prSet presAssocID="{45569550-3BBF-42B1-AF37-A7FA9EF58BB4}" presName="thinLine2b" presStyleLbl="callout" presStyleIdx="1" presStyleCnt="3"/>
      <dgm:spPr/>
    </dgm:pt>
    <dgm:pt modelId="{84BB057C-0D60-4797-85AE-D07768C7C833}" type="pres">
      <dgm:prSet presAssocID="{45569550-3BBF-42B1-AF37-A7FA9EF58BB4}" presName="vertSpace2b" presStyleCnt="0"/>
      <dgm:spPr/>
    </dgm:pt>
    <dgm:pt modelId="{AC7619DB-ACF3-4AB9-A447-0ECE69953472}" type="pres">
      <dgm:prSet presAssocID="{3A3616D3-4590-4123-8799-89B796698206}" presName="horz2" presStyleCnt="0"/>
      <dgm:spPr/>
    </dgm:pt>
    <dgm:pt modelId="{94F501C5-9F36-4A6A-A495-BE77A5F9EF0B}" type="pres">
      <dgm:prSet presAssocID="{3A3616D3-4590-4123-8799-89B796698206}" presName="horzSpace2" presStyleCnt="0"/>
      <dgm:spPr/>
    </dgm:pt>
    <dgm:pt modelId="{5DDD2B66-2777-4173-87B6-B3AFD61BB614}" type="pres">
      <dgm:prSet presAssocID="{3A3616D3-4590-4123-8799-89B796698206}" presName="tx2" presStyleLbl="revTx" presStyleIdx="3" presStyleCnt="4"/>
      <dgm:spPr/>
      <dgm:t>
        <a:bodyPr/>
        <a:lstStyle/>
        <a:p>
          <a:endParaRPr lang="zh-TW" altLang="en-US"/>
        </a:p>
      </dgm:t>
    </dgm:pt>
    <dgm:pt modelId="{B817F63C-2A8C-4E49-AD4F-B65DFB07356E}" type="pres">
      <dgm:prSet presAssocID="{3A3616D3-4590-4123-8799-89B796698206}" presName="vert2" presStyleCnt="0"/>
      <dgm:spPr/>
    </dgm:pt>
    <dgm:pt modelId="{0049D860-5D2C-43FF-8A30-62B9EA817C72}" type="pres">
      <dgm:prSet presAssocID="{3A3616D3-4590-4123-8799-89B796698206}" presName="thinLine2b" presStyleLbl="callout" presStyleIdx="2" presStyleCnt="3"/>
      <dgm:spPr/>
    </dgm:pt>
    <dgm:pt modelId="{773F098D-8112-4D31-8464-648EC48EB3BE}" type="pres">
      <dgm:prSet presAssocID="{3A3616D3-4590-4123-8799-89B796698206}" presName="vertSpace2b" presStyleCnt="0"/>
      <dgm:spPr/>
    </dgm:pt>
  </dgm:ptLst>
  <dgm:cxnLst>
    <dgm:cxn modelId="{E145F0F5-EACE-41A0-A8C8-9BC30935B557}" srcId="{02BC9065-B22E-4951-ABEC-674E5136533C}" destId="{E2BC9446-A719-4CC2-ABF5-136102EB98B4}" srcOrd="0" destOrd="0" parTransId="{4CD30929-288C-4F0D-BDB4-773D56D7938A}" sibTransId="{1CCAC7BA-6D68-48B2-B059-650C6685C562}"/>
    <dgm:cxn modelId="{51338625-B3BD-47A2-91E8-61F2B18764B0}" type="presOf" srcId="{E2BC9446-A719-4CC2-ABF5-136102EB98B4}" destId="{F9438F73-4418-4761-853E-82AABCC1A4A0}" srcOrd="0" destOrd="0" presId="urn:microsoft.com/office/officeart/2008/layout/LinedList"/>
    <dgm:cxn modelId="{BE07EC2E-1BDB-4CDC-AAEF-AF05B8BF3F28}" srcId="{E2BC9446-A719-4CC2-ABF5-136102EB98B4}" destId="{4E15FDA9-D21F-428D-BC8E-0D841F310BB9}" srcOrd="0" destOrd="0" parTransId="{BA3FB87A-8314-4D9F-966A-256F3ECEAEFA}" sibTransId="{6CAEBC09-FA00-4B47-B047-E9922CF6BBD1}"/>
    <dgm:cxn modelId="{42363059-A9B8-4169-9BCE-EE118C613401}" srcId="{E2BC9446-A719-4CC2-ABF5-136102EB98B4}" destId="{3A3616D3-4590-4123-8799-89B796698206}" srcOrd="2" destOrd="0" parTransId="{B2CE1FCD-339D-4DD0-AEC1-3779AD45B2E1}" sibTransId="{16B6CC26-9E95-4515-8647-F70EE17941F4}"/>
    <dgm:cxn modelId="{0272C2EF-28B7-45FD-9898-F8950057E115}" type="presOf" srcId="{45569550-3BBF-42B1-AF37-A7FA9EF58BB4}" destId="{5B017AB2-0BEB-4CC4-9A99-A54D857510A2}" srcOrd="0" destOrd="0" presId="urn:microsoft.com/office/officeart/2008/layout/LinedList"/>
    <dgm:cxn modelId="{548935DE-3C73-428B-855D-FF5ED692778D}" srcId="{E2BC9446-A719-4CC2-ABF5-136102EB98B4}" destId="{45569550-3BBF-42B1-AF37-A7FA9EF58BB4}" srcOrd="1" destOrd="0" parTransId="{A68E5607-B210-460E-9BA0-488054B3B0FF}" sibTransId="{456C22F4-20C2-4AD8-B397-6978E35CE76B}"/>
    <dgm:cxn modelId="{9D509597-A673-414A-8633-A37B964826C3}" type="presOf" srcId="{02BC9065-B22E-4951-ABEC-674E5136533C}" destId="{36D672E7-A9E5-400B-A313-3DDA3DE1751B}" srcOrd="0" destOrd="0" presId="urn:microsoft.com/office/officeart/2008/layout/LinedList"/>
    <dgm:cxn modelId="{359029B5-9470-4332-9E8B-4A56B6570D99}" type="presOf" srcId="{4E15FDA9-D21F-428D-BC8E-0D841F310BB9}" destId="{86E03B35-9774-4F73-91DF-89DDFA030A1E}" srcOrd="0" destOrd="0" presId="urn:microsoft.com/office/officeart/2008/layout/LinedList"/>
    <dgm:cxn modelId="{99A17C32-4140-4154-A728-65883A944828}" type="presOf" srcId="{3A3616D3-4590-4123-8799-89B796698206}" destId="{5DDD2B66-2777-4173-87B6-B3AFD61BB614}" srcOrd="0" destOrd="0" presId="urn:microsoft.com/office/officeart/2008/layout/LinedList"/>
    <dgm:cxn modelId="{9899DA96-27FB-43DE-BFF9-72174E3A3ECC}" type="presParOf" srcId="{36D672E7-A9E5-400B-A313-3DDA3DE1751B}" destId="{0AF53A55-5E38-4FB7-A94D-8F4FF1F7EC36}" srcOrd="0" destOrd="0" presId="urn:microsoft.com/office/officeart/2008/layout/LinedList"/>
    <dgm:cxn modelId="{0863F7D7-F4AA-4A3D-B5AA-DF0AFB1298E6}" type="presParOf" srcId="{36D672E7-A9E5-400B-A313-3DDA3DE1751B}" destId="{0471144C-774A-4D62-A17D-1FACC3D545F9}" srcOrd="1" destOrd="0" presId="urn:microsoft.com/office/officeart/2008/layout/LinedList"/>
    <dgm:cxn modelId="{E7F09C47-3E75-439E-BE46-9908885B8276}" type="presParOf" srcId="{0471144C-774A-4D62-A17D-1FACC3D545F9}" destId="{F9438F73-4418-4761-853E-82AABCC1A4A0}" srcOrd="0" destOrd="0" presId="urn:microsoft.com/office/officeart/2008/layout/LinedList"/>
    <dgm:cxn modelId="{DE684783-5713-4F02-93DC-BCAD3D622316}" type="presParOf" srcId="{0471144C-774A-4D62-A17D-1FACC3D545F9}" destId="{25460454-021C-4FE0-8165-D9BB770771E2}" srcOrd="1" destOrd="0" presId="urn:microsoft.com/office/officeart/2008/layout/LinedList"/>
    <dgm:cxn modelId="{D271E88D-686D-4278-B090-BEC09554AF32}" type="presParOf" srcId="{25460454-021C-4FE0-8165-D9BB770771E2}" destId="{EFE89D34-3E8A-4B59-B98D-C0F0B7F01285}" srcOrd="0" destOrd="0" presId="urn:microsoft.com/office/officeart/2008/layout/LinedList"/>
    <dgm:cxn modelId="{310D46A0-DE01-48BF-930E-09E451FAD7A1}" type="presParOf" srcId="{25460454-021C-4FE0-8165-D9BB770771E2}" destId="{25B85FD2-A80A-4A9C-A48D-B00CF4709AEC}" srcOrd="1" destOrd="0" presId="urn:microsoft.com/office/officeart/2008/layout/LinedList"/>
    <dgm:cxn modelId="{989087E2-3290-4998-9028-D86F93B9E3F2}" type="presParOf" srcId="{25B85FD2-A80A-4A9C-A48D-B00CF4709AEC}" destId="{011976FA-CE8C-4571-A590-DE5B59F2CE42}" srcOrd="0" destOrd="0" presId="urn:microsoft.com/office/officeart/2008/layout/LinedList"/>
    <dgm:cxn modelId="{03A80875-6B3B-4256-B5F3-7F4A2B13D056}" type="presParOf" srcId="{25B85FD2-A80A-4A9C-A48D-B00CF4709AEC}" destId="{86E03B35-9774-4F73-91DF-89DDFA030A1E}" srcOrd="1" destOrd="0" presId="urn:microsoft.com/office/officeart/2008/layout/LinedList"/>
    <dgm:cxn modelId="{05F631FA-3C02-45FC-BFEF-F38CAD74090B}" type="presParOf" srcId="{25B85FD2-A80A-4A9C-A48D-B00CF4709AEC}" destId="{10E283D0-904A-4905-9864-89841B570C0D}" srcOrd="2" destOrd="0" presId="urn:microsoft.com/office/officeart/2008/layout/LinedList"/>
    <dgm:cxn modelId="{CEF6D4A0-7666-41CC-9B76-413F835AAFBD}" type="presParOf" srcId="{25460454-021C-4FE0-8165-D9BB770771E2}" destId="{55715B5B-1D84-4873-AB94-E2B6E251BD1D}" srcOrd="2" destOrd="0" presId="urn:microsoft.com/office/officeart/2008/layout/LinedList"/>
    <dgm:cxn modelId="{B119742F-B76B-4901-992A-A6043F6F4D7F}" type="presParOf" srcId="{25460454-021C-4FE0-8165-D9BB770771E2}" destId="{25C54761-7C60-44EC-AA75-D0B38BD02CB1}" srcOrd="3" destOrd="0" presId="urn:microsoft.com/office/officeart/2008/layout/LinedList"/>
    <dgm:cxn modelId="{BD41E07D-530B-49FD-A7C3-D1A57AB2BCA8}" type="presParOf" srcId="{25460454-021C-4FE0-8165-D9BB770771E2}" destId="{ECA9903A-FF2B-465D-9C07-85837B8FC470}" srcOrd="4" destOrd="0" presId="urn:microsoft.com/office/officeart/2008/layout/LinedList"/>
    <dgm:cxn modelId="{1911BAD1-BB5B-4BD6-9B3C-FD4732EED1C8}" type="presParOf" srcId="{ECA9903A-FF2B-465D-9C07-85837B8FC470}" destId="{4BB5554A-4828-4301-A590-B1943DB23654}" srcOrd="0" destOrd="0" presId="urn:microsoft.com/office/officeart/2008/layout/LinedList"/>
    <dgm:cxn modelId="{171E2ADF-5F74-45BB-9911-7C2B73375B8E}" type="presParOf" srcId="{ECA9903A-FF2B-465D-9C07-85837B8FC470}" destId="{5B017AB2-0BEB-4CC4-9A99-A54D857510A2}" srcOrd="1" destOrd="0" presId="urn:microsoft.com/office/officeart/2008/layout/LinedList"/>
    <dgm:cxn modelId="{25283406-79D7-4D3D-AD42-772D2557F665}" type="presParOf" srcId="{ECA9903A-FF2B-465D-9C07-85837B8FC470}" destId="{68483D24-B5E7-4B6C-BDF5-726AFDFC83EE}" srcOrd="2" destOrd="0" presId="urn:microsoft.com/office/officeart/2008/layout/LinedList"/>
    <dgm:cxn modelId="{B8DFF1E3-38E9-4DDA-A9EC-D22045CEC1D1}" type="presParOf" srcId="{25460454-021C-4FE0-8165-D9BB770771E2}" destId="{232F7C13-6683-449C-BE72-D7600D90D146}" srcOrd="5" destOrd="0" presId="urn:microsoft.com/office/officeart/2008/layout/LinedList"/>
    <dgm:cxn modelId="{BC2BC9B5-2F2F-4822-B6FB-6D69369FFC38}" type="presParOf" srcId="{25460454-021C-4FE0-8165-D9BB770771E2}" destId="{84BB057C-0D60-4797-85AE-D07768C7C833}" srcOrd="6" destOrd="0" presId="urn:microsoft.com/office/officeart/2008/layout/LinedList"/>
    <dgm:cxn modelId="{0264F45D-1989-4904-861B-161622B79AD3}" type="presParOf" srcId="{25460454-021C-4FE0-8165-D9BB770771E2}" destId="{AC7619DB-ACF3-4AB9-A447-0ECE69953472}" srcOrd="7" destOrd="0" presId="urn:microsoft.com/office/officeart/2008/layout/LinedList"/>
    <dgm:cxn modelId="{5F361F6E-339E-450B-B87A-98EC03B2011F}" type="presParOf" srcId="{AC7619DB-ACF3-4AB9-A447-0ECE69953472}" destId="{94F501C5-9F36-4A6A-A495-BE77A5F9EF0B}" srcOrd="0" destOrd="0" presId="urn:microsoft.com/office/officeart/2008/layout/LinedList"/>
    <dgm:cxn modelId="{FB27458A-88E4-43E8-9EC6-5AE333BA2A1C}" type="presParOf" srcId="{AC7619DB-ACF3-4AB9-A447-0ECE69953472}" destId="{5DDD2B66-2777-4173-87B6-B3AFD61BB614}" srcOrd="1" destOrd="0" presId="urn:microsoft.com/office/officeart/2008/layout/LinedList"/>
    <dgm:cxn modelId="{DE9154DE-96BF-4681-99E3-9D755261D15D}" type="presParOf" srcId="{AC7619DB-ACF3-4AB9-A447-0ECE69953472}" destId="{B817F63C-2A8C-4E49-AD4F-B65DFB07356E}" srcOrd="2" destOrd="0" presId="urn:microsoft.com/office/officeart/2008/layout/LinedList"/>
    <dgm:cxn modelId="{CE6BCAAE-6FC2-4A8E-9ABB-49F754E2FB33}" type="presParOf" srcId="{25460454-021C-4FE0-8165-D9BB770771E2}" destId="{0049D860-5D2C-43FF-8A30-62B9EA817C72}" srcOrd="8" destOrd="0" presId="urn:microsoft.com/office/officeart/2008/layout/LinedList"/>
    <dgm:cxn modelId="{F9BBCD62-CFE6-4C3B-BDE0-6EF33E73FD9E}" type="presParOf" srcId="{25460454-021C-4FE0-8165-D9BB770771E2}" destId="{773F098D-8112-4D31-8464-648EC48EB3BE}"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663058-D289-41B6-B2AA-C8C598E405D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zh-TW" altLang="en-US"/>
        </a:p>
      </dgm:t>
    </dgm:pt>
    <dgm:pt modelId="{46B6345F-AF8F-4E9F-8011-FC4C09929095}">
      <dgm:prSet phldrT="[文字]"/>
      <dgm:spPr>
        <a:solidFill>
          <a:schemeClr val="accent1">
            <a:tint val="50000"/>
            <a:hueOff val="0"/>
            <a:satOff val="0"/>
            <a:lumOff val="0"/>
            <a:alpha val="69000"/>
          </a:schemeClr>
        </a:solidFill>
      </dgm:spPr>
      <dgm:t>
        <a:bodyPr/>
        <a:lstStyle/>
        <a:p>
          <a:r>
            <a:rPr lang="en-US" altLang="zh-TW" dirty="0">
              <a:solidFill>
                <a:schemeClr val="bg1"/>
              </a:solidFill>
            </a:rPr>
            <a:t>2019/7/9</a:t>
          </a:r>
          <a:r>
            <a:rPr lang="zh-TW" altLang="en-US" dirty="0">
              <a:solidFill>
                <a:schemeClr val="bg1"/>
              </a:solidFill>
            </a:rPr>
            <a:t>臺大圖書館</a:t>
          </a:r>
        </a:p>
      </dgm:t>
    </dgm:pt>
    <dgm:pt modelId="{B28D72DB-579E-4CC4-9E7F-136F671FF0C9}" type="parTrans" cxnId="{ECACDE07-A125-48B0-BAFB-D4CF130A9DE8}">
      <dgm:prSet/>
      <dgm:spPr/>
      <dgm:t>
        <a:bodyPr/>
        <a:lstStyle/>
        <a:p>
          <a:endParaRPr lang="zh-TW" altLang="en-US"/>
        </a:p>
      </dgm:t>
    </dgm:pt>
    <dgm:pt modelId="{6E64DE51-2EBB-477D-9E50-EE8E64FE8385}" type="sibTrans" cxnId="{ECACDE07-A125-48B0-BAFB-D4CF130A9DE8}">
      <dgm:prSet/>
      <dgm:spPr/>
      <dgm:t>
        <a:bodyPr/>
        <a:lstStyle/>
        <a:p>
          <a:endParaRPr lang="zh-TW" altLang="en-US"/>
        </a:p>
      </dgm:t>
    </dgm:pt>
    <dgm:pt modelId="{7AC0C9B5-4262-4E9E-9835-7B6C8B1F0AA1}">
      <dgm:prSet phldrT="[文字]"/>
      <dgm:spPr>
        <a:solidFill>
          <a:schemeClr val="accent1">
            <a:tint val="50000"/>
            <a:hueOff val="0"/>
            <a:satOff val="0"/>
            <a:lumOff val="0"/>
            <a:alpha val="70000"/>
          </a:schemeClr>
        </a:solidFill>
      </dgm:spPr>
      <dgm:t>
        <a:bodyPr/>
        <a:lstStyle/>
        <a:p>
          <a:r>
            <a:rPr lang="en-US" altLang="zh-TW" dirty="0"/>
            <a:t>2019/12/20</a:t>
          </a:r>
          <a:r>
            <a:rPr lang="zh-TW" altLang="en-US" dirty="0"/>
            <a:t>政大達賢圖書館</a:t>
          </a:r>
        </a:p>
      </dgm:t>
    </dgm:pt>
    <dgm:pt modelId="{9A6A23CC-AD7C-48F4-AE9B-F51C1C2C3F34}" type="parTrans" cxnId="{B49017C0-B73A-4BB9-AB06-7E46C694F2D1}">
      <dgm:prSet/>
      <dgm:spPr/>
      <dgm:t>
        <a:bodyPr/>
        <a:lstStyle/>
        <a:p>
          <a:endParaRPr lang="zh-TW" altLang="en-US"/>
        </a:p>
      </dgm:t>
    </dgm:pt>
    <dgm:pt modelId="{4152CB5F-8E50-470B-9741-1686570028DE}" type="sibTrans" cxnId="{B49017C0-B73A-4BB9-AB06-7E46C694F2D1}">
      <dgm:prSet/>
      <dgm:spPr/>
      <dgm:t>
        <a:bodyPr/>
        <a:lstStyle/>
        <a:p>
          <a:endParaRPr lang="zh-TW" altLang="en-US"/>
        </a:p>
      </dgm:t>
    </dgm:pt>
    <dgm:pt modelId="{64272F83-BCAC-4B7D-A253-B6CAA1D7851A}">
      <dgm:prSet phldrT="[文字]"/>
      <dgm:spPr>
        <a:solidFill>
          <a:schemeClr val="accent1">
            <a:tint val="50000"/>
            <a:hueOff val="0"/>
            <a:satOff val="0"/>
            <a:lumOff val="0"/>
            <a:alpha val="70000"/>
          </a:schemeClr>
        </a:solidFill>
      </dgm:spPr>
      <dgm:t>
        <a:bodyPr/>
        <a:lstStyle/>
        <a:p>
          <a:r>
            <a:rPr lang="en-US" altLang="zh-TW" dirty="0"/>
            <a:t>2020/7/21</a:t>
          </a:r>
          <a:r>
            <a:rPr lang="zh-TW" altLang="en-US" dirty="0"/>
            <a:t>國北教大圖書館</a:t>
          </a:r>
        </a:p>
      </dgm:t>
    </dgm:pt>
    <dgm:pt modelId="{8AE7B463-6B41-4B61-9E8A-E59CC2B3C75A}" type="parTrans" cxnId="{EE196F58-952F-4F6D-929E-356248209473}">
      <dgm:prSet/>
      <dgm:spPr/>
      <dgm:t>
        <a:bodyPr/>
        <a:lstStyle/>
        <a:p>
          <a:endParaRPr lang="zh-TW" altLang="en-US"/>
        </a:p>
      </dgm:t>
    </dgm:pt>
    <dgm:pt modelId="{F297C85B-B07B-4323-B417-C3884AC601B2}" type="sibTrans" cxnId="{EE196F58-952F-4F6D-929E-356248209473}">
      <dgm:prSet/>
      <dgm:spPr/>
      <dgm:t>
        <a:bodyPr/>
        <a:lstStyle/>
        <a:p>
          <a:endParaRPr lang="zh-TW" altLang="en-US"/>
        </a:p>
      </dgm:t>
    </dgm:pt>
    <dgm:pt modelId="{72EF7025-D76C-49B4-9E43-8021B6489FC7}">
      <dgm:prSet phldrT="[文字]"/>
      <dgm:spPr>
        <a:solidFill>
          <a:schemeClr val="accent1">
            <a:tint val="50000"/>
            <a:hueOff val="0"/>
            <a:satOff val="0"/>
            <a:lumOff val="0"/>
            <a:alpha val="70000"/>
          </a:schemeClr>
        </a:solidFill>
      </dgm:spPr>
      <dgm:t>
        <a:bodyPr/>
        <a:lstStyle/>
        <a:p>
          <a:r>
            <a:rPr lang="en-US" altLang="zh-TW" dirty="0"/>
            <a:t>2021/2/4</a:t>
          </a:r>
          <a:r>
            <a:rPr lang="zh-TW" altLang="en-US" dirty="0"/>
            <a:t>臺師大圖書館</a:t>
          </a:r>
        </a:p>
      </dgm:t>
    </dgm:pt>
    <dgm:pt modelId="{F9316E5C-81F0-495A-895A-AD20E434EBA1}" type="parTrans" cxnId="{2034CE6A-FC7A-430E-9892-558E2E8A7F35}">
      <dgm:prSet/>
      <dgm:spPr/>
      <dgm:t>
        <a:bodyPr/>
        <a:lstStyle/>
        <a:p>
          <a:endParaRPr lang="zh-TW" altLang="en-US"/>
        </a:p>
      </dgm:t>
    </dgm:pt>
    <dgm:pt modelId="{490C50DA-A154-4370-8664-9024DD40629C}" type="sibTrans" cxnId="{2034CE6A-FC7A-430E-9892-558E2E8A7F35}">
      <dgm:prSet/>
      <dgm:spPr/>
      <dgm:t>
        <a:bodyPr/>
        <a:lstStyle/>
        <a:p>
          <a:endParaRPr lang="zh-TW" altLang="en-US"/>
        </a:p>
      </dgm:t>
    </dgm:pt>
    <dgm:pt modelId="{D1C2A091-2C44-4A5A-A5FA-950E92C36B16}" type="pres">
      <dgm:prSet presAssocID="{77663058-D289-41B6-B2AA-C8C598E405DF}" presName="Name0" presStyleCnt="0">
        <dgm:presLayoutVars>
          <dgm:dir/>
          <dgm:resizeHandles val="exact"/>
        </dgm:presLayoutVars>
      </dgm:prSet>
      <dgm:spPr/>
      <dgm:t>
        <a:bodyPr/>
        <a:lstStyle/>
        <a:p>
          <a:endParaRPr lang="zh-TW" altLang="en-US"/>
        </a:p>
      </dgm:t>
    </dgm:pt>
    <dgm:pt modelId="{18A1F25B-B6EA-46A7-ACB7-37D847502B30}" type="pres">
      <dgm:prSet presAssocID="{46B6345F-AF8F-4E9F-8011-FC4C09929095}" presName="composite" presStyleCnt="0"/>
      <dgm:spPr/>
    </dgm:pt>
    <dgm:pt modelId="{122B908A-C05E-4F76-94EE-01170E618622}" type="pres">
      <dgm:prSet presAssocID="{46B6345F-AF8F-4E9F-8011-FC4C09929095}" presName="rect1" presStyleLbl="bgShp" presStyleIdx="0" presStyleCnt="4" custScaleX="145297" custScaleY="113472"/>
      <dgm:spPr>
        <a:blipFill rotWithShape="1">
          <a:blip xmlns:r="http://schemas.openxmlformats.org/officeDocument/2006/relationships" r:embed="rId1"/>
          <a:stretch>
            <a:fillRect/>
          </a:stretch>
        </a:blipFill>
      </dgm:spPr>
    </dgm:pt>
    <dgm:pt modelId="{2626F35A-3A6F-4FA2-BF45-3C82BAFFBD62}" type="pres">
      <dgm:prSet presAssocID="{46B6345F-AF8F-4E9F-8011-FC4C09929095}" presName="rect2" presStyleLbl="trBgShp" presStyleIdx="0" presStyleCnt="4" custScaleX="145297" custLinFactNeighborX="-649" custLinFactNeighborY="31450">
        <dgm:presLayoutVars>
          <dgm:bulletEnabled val="1"/>
        </dgm:presLayoutVars>
      </dgm:prSet>
      <dgm:spPr/>
      <dgm:t>
        <a:bodyPr/>
        <a:lstStyle/>
        <a:p>
          <a:endParaRPr lang="zh-TW" altLang="en-US"/>
        </a:p>
      </dgm:t>
    </dgm:pt>
    <dgm:pt modelId="{16D67AF5-67B3-4D74-85CB-02CA8BE1D888}" type="pres">
      <dgm:prSet presAssocID="{6E64DE51-2EBB-477D-9E50-EE8E64FE8385}" presName="sibTrans" presStyleCnt="0"/>
      <dgm:spPr/>
    </dgm:pt>
    <dgm:pt modelId="{84B292F9-89B5-4A83-A6A5-D426D81A4E04}" type="pres">
      <dgm:prSet presAssocID="{7AC0C9B5-4262-4E9E-9835-7B6C8B1F0AA1}" presName="composite" presStyleCnt="0"/>
      <dgm:spPr/>
    </dgm:pt>
    <dgm:pt modelId="{E70A12D4-0812-45E9-AE99-AE8ED8530E18}" type="pres">
      <dgm:prSet presAssocID="{7AC0C9B5-4262-4E9E-9835-7B6C8B1F0AA1}" presName="rect1" presStyleLbl="bgShp" presStyleIdx="1" presStyleCnt="4" custScaleX="145294" custScaleY="113543"/>
      <dgm:spPr>
        <a:blipFill rotWithShape="1">
          <a:blip xmlns:r="http://schemas.openxmlformats.org/officeDocument/2006/relationships" r:embed="rId2"/>
          <a:stretch>
            <a:fillRect/>
          </a:stretch>
        </a:blipFill>
      </dgm:spPr>
    </dgm:pt>
    <dgm:pt modelId="{F3B088D1-A866-4DFB-B5E4-F309CACD80B9}" type="pres">
      <dgm:prSet presAssocID="{7AC0C9B5-4262-4E9E-9835-7B6C8B1F0AA1}" presName="rect2" presStyleLbl="trBgShp" presStyleIdx="1" presStyleCnt="4" custScaleX="145371" custLinFactNeighborX="126" custLinFactNeighborY="33362">
        <dgm:presLayoutVars>
          <dgm:bulletEnabled val="1"/>
        </dgm:presLayoutVars>
      </dgm:prSet>
      <dgm:spPr/>
      <dgm:t>
        <a:bodyPr/>
        <a:lstStyle/>
        <a:p>
          <a:endParaRPr lang="zh-TW" altLang="en-US"/>
        </a:p>
      </dgm:t>
    </dgm:pt>
    <dgm:pt modelId="{3379C151-85C1-42C9-9716-7EC8BD27DB33}" type="pres">
      <dgm:prSet presAssocID="{4152CB5F-8E50-470B-9741-1686570028DE}" presName="sibTrans" presStyleCnt="0"/>
      <dgm:spPr/>
    </dgm:pt>
    <dgm:pt modelId="{9769DDA5-45D4-40D3-A1D5-5FD243AD085D}" type="pres">
      <dgm:prSet presAssocID="{64272F83-BCAC-4B7D-A253-B6CAA1D7851A}" presName="composite" presStyleCnt="0"/>
      <dgm:spPr/>
    </dgm:pt>
    <dgm:pt modelId="{5CEAE20D-A6F5-4DCF-A1D4-B6939F211CA2}" type="pres">
      <dgm:prSet presAssocID="{64272F83-BCAC-4B7D-A253-B6CAA1D7851A}" presName="rect1" presStyleLbl="bgShp" presStyleIdx="2" presStyleCnt="4" custScaleX="145371" custScaleY="114579"/>
      <dgm:spPr>
        <a:blipFill rotWithShape="1">
          <a:blip xmlns:r="http://schemas.openxmlformats.org/officeDocument/2006/relationships" r:embed="rId3"/>
          <a:stretch>
            <a:fillRect/>
          </a:stretch>
        </a:blipFill>
      </dgm:spPr>
    </dgm:pt>
    <dgm:pt modelId="{776F36A1-D21C-4FC6-9D0F-9E36E6FA4DE6}" type="pres">
      <dgm:prSet presAssocID="{64272F83-BCAC-4B7D-A253-B6CAA1D7851A}" presName="rect2" presStyleLbl="trBgShp" presStyleIdx="2" presStyleCnt="4" custScaleX="145371" custLinFactNeighborY="25394">
        <dgm:presLayoutVars>
          <dgm:bulletEnabled val="1"/>
        </dgm:presLayoutVars>
      </dgm:prSet>
      <dgm:spPr/>
      <dgm:t>
        <a:bodyPr/>
        <a:lstStyle/>
        <a:p>
          <a:endParaRPr lang="zh-TW" altLang="en-US"/>
        </a:p>
      </dgm:t>
    </dgm:pt>
    <dgm:pt modelId="{F022784F-5BB2-4036-B6E7-F4C1CFA6495A}" type="pres">
      <dgm:prSet presAssocID="{F297C85B-B07B-4323-B417-C3884AC601B2}" presName="sibTrans" presStyleCnt="0"/>
      <dgm:spPr/>
    </dgm:pt>
    <dgm:pt modelId="{977E407F-B236-4CA5-AF6B-510B8D05CD73}" type="pres">
      <dgm:prSet presAssocID="{72EF7025-D76C-49B4-9E43-8021B6489FC7}" presName="composite" presStyleCnt="0"/>
      <dgm:spPr/>
    </dgm:pt>
    <dgm:pt modelId="{6AF8721A-EC66-48F7-B282-DB1286D6E276}" type="pres">
      <dgm:prSet presAssocID="{72EF7025-D76C-49B4-9E43-8021B6489FC7}" presName="rect1" presStyleLbl="bgShp" presStyleIdx="3" presStyleCnt="4" custScaleX="145371" custScaleY="11457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0" r="-10000"/>
          </a:stretch>
        </a:blipFill>
      </dgm:spPr>
    </dgm:pt>
    <dgm:pt modelId="{682CDF8A-2C9A-4A54-8E59-AAE44DDDBF62}" type="pres">
      <dgm:prSet presAssocID="{72EF7025-D76C-49B4-9E43-8021B6489FC7}" presName="rect2" presStyleLbl="trBgShp" presStyleIdx="3" presStyleCnt="4" custScaleX="145371" custLinFactNeighborX="89" custLinFactNeighborY="39907">
        <dgm:presLayoutVars>
          <dgm:bulletEnabled val="1"/>
        </dgm:presLayoutVars>
      </dgm:prSet>
      <dgm:spPr/>
      <dgm:t>
        <a:bodyPr/>
        <a:lstStyle/>
        <a:p>
          <a:endParaRPr lang="zh-TW" altLang="en-US"/>
        </a:p>
      </dgm:t>
    </dgm:pt>
  </dgm:ptLst>
  <dgm:cxnLst>
    <dgm:cxn modelId="{F32E7EF1-BFAA-4962-9C03-5882AAB53525}" type="presOf" srcId="{64272F83-BCAC-4B7D-A253-B6CAA1D7851A}" destId="{776F36A1-D21C-4FC6-9D0F-9E36E6FA4DE6}" srcOrd="0" destOrd="0" presId="urn:microsoft.com/office/officeart/2008/layout/BendingPictureSemiTransparentText"/>
    <dgm:cxn modelId="{E9778136-26B8-4408-9DF6-BA222CF1C2EA}" type="presOf" srcId="{77663058-D289-41B6-B2AA-C8C598E405DF}" destId="{D1C2A091-2C44-4A5A-A5FA-950E92C36B16}" srcOrd="0" destOrd="0" presId="urn:microsoft.com/office/officeart/2008/layout/BendingPictureSemiTransparentText"/>
    <dgm:cxn modelId="{254EFB84-8640-41DB-9243-45555B5688F6}" type="presOf" srcId="{7AC0C9B5-4262-4E9E-9835-7B6C8B1F0AA1}" destId="{F3B088D1-A866-4DFB-B5E4-F309CACD80B9}" srcOrd="0" destOrd="0" presId="urn:microsoft.com/office/officeart/2008/layout/BendingPictureSemiTransparentText"/>
    <dgm:cxn modelId="{ECACDE07-A125-48B0-BAFB-D4CF130A9DE8}" srcId="{77663058-D289-41B6-B2AA-C8C598E405DF}" destId="{46B6345F-AF8F-4E9F-8011-FC4C09929095}" srcOrd="0" destOrd="0" parTransId="{B28D72DB-579E-4CC4-9E7F-136F671FF0C9}" sibTransId="{6E64DE51-2EBB-477D-9E50-EE8E64FE8385}"/>
    <dgm:cxn modelId="{2034CE6A-FC7A-430E-9892-558E2E8A7F35}" srcId="{77663058-D289-41B6-B2AA-C8C598E405DF}" destId="{72EF7025-D76C-49B4-9E43-8021B6489FC7}" srcOrd="3" destOrd="0" parTransId="{F9316E5C-81F0-495A-895A-AD20E434EBA1}" sibTransId="{490C50DA-A154-4370-8664-9024DD40629C}"/>
    <dgm:cxn modelId="{EE196F58-952F-4F6D-929E-356248209473}" srcId="{77663058-D289-41B6-B2AA-C8C598E405DF}" destId="{64272F83-BCAC-4B7D-A253-B6CAA1D7851A}" srcOrd="2" destOrd="0" parTransId="{8AE7B463-6B41-4B61-9E8A-E59CC2B3C75A}" sibTransId="{F297C85B-B07B-4323-B417-C3884AC601B2}"/>
    <dgm:cxn modelId="{A2293A9E-4555-4319-A02D-2C4EE52C0C35}" type="presOf" srcId="{46B6345F-AF8F-4E9F-8011-FC4C09929095}" destId="{2626F35A-3A6F-4FA2-BF45-3C82BAFFBD62}" srcOrd="0" destOrd="0" presId="urn:microsoft.com/office/officeart/2008/layout/BendingPictureSemiTransparentText"/>
    <dgm:cxn modelId="{B49017C0-B73A-4BB9-AB06-7E46C694F2D1}" srcId="{77663058-D289-41B6-B2AA-C8C598E405DF}" destId="{7AC0C9B5-4262-4E9E-9835-7B6C8B1F0AA1}" srcOrd="1" destOrd="0" parTransId="{9A6A23CC-AD7C-48F4-AE9B-F51C1C2C3F34}" sibTransId="{4152CB5F-8E50-470B-9741-1686570028DE}"/>
    <dgm:cxn modelId="{5D4EED74-2CF1-4F8C-BA3F-416A7E4950F6}" type="presOf" srcId="{72EF7025-D76C-49B4-9E43-8021B6489FC7}" destId="{682CDF8A-2C9A-4A54-8E59-AAE44DDDBF62}" srcOrd="0" destOrd="0" presId="urn:microsoft.com/office/officeart/2008/layout/BendingPictureSemiTransparentText"/>
    <dgm:cxn modelId="{AD8884C0-AD07-48E7-8666-B18E7765721D}" type="presParOf" srcId="{D1C2A091-2C44-4A5A-A5FA-950E92C36B16}" destId="{18A1F25B-B6EA-46A7-ACB7-37D847502B30}" srcOrd="0" destOrd="0" presId="urn:microsoft.com/office/officeart/2008/layout/BendingPictureSemiTransparentText"/>
    <dgm:cxn modelId="{3AC30ED1-C3F6-4124-B5BF-9298051B6EF0}" type="presParOf" srcId="{18A1F25B-B6EA-46A7-ACB7-37D847502B30}" destId="{122B908A-C05E-4F76-94EE-01170E618622}" srcOrd="0" destOrd="0" presId="urn:microsoft.com/office/officeart/2008/layout/BendingPictureSemiTransparentText"/>
    <dgm:cxn modelId="{603B1B4E-E133-4F3E-BD87-68D1CABDCB59}" type="presParOf" srcId="{18A1F25B-B6EA-46A7-ACB7-37D847502B30}" destId="{2626F35A-3A6F-4FA2-BF45-3C82BAFFBD62}" srcOrd="1" destOrd="0" presId="urn:microsoft.com/office/officeart/2008/layout/BendingPictureSemiTransparentText"/>
    <dgm:cxn modelId="{0789DCB2-8362-4CA4-A60A-51F44C2ED04F}" type="presParOf" srcId="{D1C2A091-2C44-4A5A-A5FA-950E92C36B16}" destId="{16D67AF5-67B3-4D74-85CB-02CA8BE1D888}" srcOrd="1" destOrd="0" presId="urn:microsoft.com/office/officeart/2008/layout/BendingPictureSemiTransparentText"/>
    <dgm:cxn modelId="{36C50155-1D7B-43EE-ABDE-403EBE02B30A}" type="presParOf" srcId="{D1C2A091-2C44-4A5A-A5FA-950E92C36B16}" destId="{84B292F9-89B5-4A83-A6A5-D426D81A4E04}" srcOrd="2" destOrd="0" presId="urn:microsoft.com/office/officeart/2008/layout/BendingPictureSemiTransparentText"/>
    <dgm:cxn modelId="{AEE03553-EAEA-4308-8FE9-8ED19E56C792}" type="presParOf" srcId="{84B292F9-89B5-4A83-A6A5-D426D81A4E04}" destId="{E70A12D4-0812-45E9-AE99-AE8ED8530E18}" srcOrd="0" destOrd="0" presId="urn:microsoft.com/office/officeart/2008/layout/BendingPictureSemiTransparentText"/>
    <dgm:cxn modelId="{84670E68-55C8-49E2-A6E3-2DA82F845EC1}" type="presParOf" srcId="{84B292F9-89B5-4A83-A6A5-D426D81A4E04}" destId="{F3B088D1-A866-4DFB-B5E4-F309CACD80B9}" srcOrd="1" destOrd="0" presId="urn:microsoft.com/office/officeart/2008/layout/BendingPictureSemiTransparentText"/>
    <dgm:cxn modelId="{AD317A24-87AA-48F8-8055-F5B57FE3F3D0}" type="presParOf" srcId="{D1C2A091-2C44-4A5A-A5FA-950E92C36B16}" destId="{3379C151-85C1-42C9-9716-7EC8BD27DB33}" srcOrd="3" destOrd="0" presId="urn:microsoft.com/office/officeart/2008/layout/BendingPictureSemiTransparentText"/>
    <dgm:cxn modelId="{9E357B04-92E6-426A-930E-AA41B3431371}" type="presParOf" srcId="{D1C2A091-2C44-4A5A-A5FA-950E92C36B16}" destId="{9769DDA5-45D4-40D3-A1D5-5FD243AD085D}" srcOrd="4" destOrd="0" presId="urn:microsoft.com/office/officeart/2008/layout/BendingPictureSemiTransparentText"/>
    <dgm:cxn modelId="{A61A0D7E-E1D0-451E-8985-31B02CBF3645}" type="presParOf" srcId="{9769DDA5-45D4-40D3-A1D5-5FD243AD085D}" destId="{5CEAE20D-A6F5-4DCF-A1D4-B6939F211CA2}" srcOrd="0" destOrd="0" presId="urn:microsoft.com/office/officeart/2008/layout/BendingPictureSemiTransparentText"/>
    <dgm:cxn modelId="{50AB1D02-2246-4419-BB1A-14D8A8935699}" type="presParOf" srcId="{9769DDA5-45D4-40D3-A1D5-5FD243AD085D}" destId="{776F36A1-D21C-4FC6-9D0F-9E36E6FA4DE6}" srcOrd="1" destOrd="0" presId="urn:microsoft.com/office/officeart/2008/layout/BendingPictureSemiTransparentText"/>
    <dgm:cxn modelId="{CC39C83A-EB84-4ACF-B9E9-6489FFE79455}" type="presParOf" srcId="{D1C2A091-2C44-4A5A-A5FA-950E92C36B16}" destId="{F022784F-5BB2-4036-B6E7-F4C1CFA6495A}" srcOrd="5" destOrd="0" presId="urn:microsoft.com/office/officeart/2008/layout/BendingPictureSemiTransparentText"/>
    <dgm:cxn modelId="{46395917-9568-45D9-BFFC-4914D2AC6E2C}" type="presParOf" srcId="{D1C2A091-2C44-4A5A-A5FA-950E92C36B16}" destId="{977E407F-B236-4CA5-AF6B-510B8D05CD73}" srcOrd="6" destOrd="0" presId="urn:microsoft.com/office/officeart/2008/layout/BendingPictureSemiTransparentText"/>
    <dgm:cxn modelId="{6A62ED83-B2A8-4503-B47F-1ACC63037601}" type="presParOf" srcId="{977E407F-B236-4CA5-AF6B-510B8D05CD73}" destId="{6AF8721A-EC66-48F7-B282-DB1286D6E276}" srcOrd="0" destOrd="0" presId="urn:microsoft.com/office/officeart/2008/layout/BendingPictureSemiTransparentText"/>
    <dgm:cxn modelId="{615A78D9-11E9-46DD-A737-80D7ECA4CC4F}" type="presParOf" srcId="{977E407F-B236-4CA5-AF6B-510B8D05CD73}" destId="{682CDF8A-2C9A-4A54-8E59-AAE44DDDBF6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9004C-AE05-4C90-8F9F-79B4B2173B2C}">
      <dsp:nvSpPr>
        <dsp:cNvPr id="0" name=""/>
        <dsp:cNvSpPr/>
      </dsp:nvSpPr>
      <dsp:spPr>
        <a:xfrm>
          <a:off x="2743842" y="1726921"/>
          <a:ext cx="1533438" cy="376059"/>
        </a:xfrm>
        <a:custGeom>
          <a:avLst/>
          <a:gdLst/>
          <a:ahLst/>
          <a:cxnLst/>
          <a:rect l="0" t="0" r="0" b="0"/>
          <a:pathLst>
            <a:path>
              <a:moveTo>
                <a:pt x="1533438" y="0"/>
              </a:moveTo>
              <a:lnTo>
                <a:pt x="1533438" y="376059"/>
              </a:lnTo>
              <a:lnTo>
                <a:pt x="0" y="376059"/>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8FB237-1BE3-4B2E-99F4-A100318AF16D}">
      <dsp:nvSpPr>
        <dsp:cNvPr id="0" name=""/>
        <dsp:cNvSpPr/>
      </dsp:nvSpPr>
      <dsp:spPr>
        <a:xfrm>
          <a:off x="4277280" y="2863098"/>
          <a:ext cx="738916" cy="369458"/>
        </a:xfrm>
        <a:custGeom>
          <a:avLst/>
          <a:gdLst/>
          <a:ahLst/>
          <a:cxnLst/>
          <a:rect l="0" t="0" r="0" b="0"/>
          <a:pathLst>
            <a:path>
              <a:moveTo>
                <a:pt x="0" y="0"/>
              </a:moveTo>
              <a:lnTo>
                <a:pt x="0" y="369458"/>
              </a:lnTo>
              <a:lnTo>
                <a:pt x="738916" y="369458"/>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8223A-EA65-4D6D-A1FD-D7DE683D4FB8}">
      <dsp:nvSpPr>
        <dsp:cNvPr id="0" name=""/>
        <dsp:cNvSpPr/>
      </dsp:nvSpPr>
      <dsp:spPr>
        <a:xfrm>
          <a:off x="6178291" y="4775119"/>
          <a:ext cx="353702" cy="542824"/>
        </a:xfrm>
        <a:custGeom>
          <a:avLst/>
          <a:gdLst/>
          <a:ahLst/>
          <a:cxnLst/>
          <a:rect l="0" t="0" r="0" b="0"/>
          <a:pathLst>
            <a:path>
              <a:moveTo>
                <a:pt x="0" y="0"/>
              </a:moveTo>
              <a:lnTo>
                <a:pt x="0" y="542824"/>
              </a:lnTo>
              <a:lnTo>
                <a:pt x="353702" y="542824"/>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3489A-D4F1-4928-8822-62133C9F9BE7}">
      <dsp:nvSpPr>
        <dsp:cNvPr id="0" name=""/>
        <dsp:cNvSpPr/>
      </dsp:nvSpPr>
      <dsp:spPr>
        <a:xfrm>
          <a:off x="4277280" y="2863098"/>
          <a:ext cx="2400607" cy="1287524"/>
        </a:xfrm>
        <a:custGeom>
          <a:avLst/>
          <a:gdLst/>
          <a:ahLst/>
          <a:cxnLst/>
          <a:rect l="0" t="0" r="0" b="0"/>
          <a:pathLst>
            <a:path>
              <a:moveTo>
                <a:pt x="0" y="0"/>
              </a:moveTo>
              <a:lnTo>
                <a:pt x="0" y="1156379"/>
              </a:lnTo>
              <a:lnTo>
                <a:pt x="2400607" y="1156379"/>
              </a:lnTo>
              <a:lnTo>
                <a:pt x="2400607" y="1287524"/>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F5ADB7-97C9-49CD-B5E8-8E35DD8BE79C}">
      <dsp:nvSpPr>
        <dsp:cNvPr id="0" name=""/>
        <dsp:cNvSpPr/>
      </dsp:nvSpPr>
      <dsp:spPr>
        <a:xfrm>
          <a:off x="3411285" y="4775119"/>
          <a:ext cx="374460" cy="542824"/>
        </a:xfrm>
        <a:custGeom>
          <a:avLst/>
          <a:gdLst/>
          <a:ahLst/>
          <a:cxnLst/>
          <a:rect l="0" t="0" r="0" b="0"/>
          <a:pathLst>
            <a:path>
              <a:moveTo>
                <a:pt x="0" y="0"/>
              </a:moveTo>
              <a:lnTo>
                <a:pt x="0" y="542824"/>
              </a:lnTo>
              <a:lnTo>
                <a:pt x="374460" y="542824"/>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97F11C-4842-4B89-8B4D-C5278477821E}">
      <dsp:nvSpPr>
        <dsp:cNvPr id="0" name=""/>
        <dsp:cNvSpPr/>
      </dsp:nvSpPr>
      <dsp:spPr>
        <a:xfrm>
          <a:off x="3910882" y="2863098"/>
          <a:ext cx="366398" cy="1287524"/>
        </a:xfrm>
        <a:custGeom>
          <a:avLst/>
          <a:gdLst/>
          <a:ahLst/>
          <a:cxnLst/>
          <a:rect l="0" t="0" r="0" b="0"/>
          <a:pathLst>
            <a:path>
              <a:moveTo>
                <a:pt x="366398" y="0"/>
              </a:moveTo>
              <a:lnTo>
                <a:pt x="366398" y="1156379"/>
              </a:lnTo>
              <a:lnTo>
                <a:pt x="0" y="1156379"/>
              </a:lnTo>
              <a:lnTo>
                <a:pt x="0" y="1287524"/>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97502D-2CBE-4E00-88A5-1811ECE5DC5E}">
      <dsp:nvSpPr>
        <dsp:cNvPr id="0" name=""/>
        <dsp:cNvSpPr/>
      </dsp:nvSpPr>
      <dsp:spPr>
        <a:xfrm>
          <a:off x="713436" y="4775119"/>
          <a:ext cx="290153" cy="506035"/>
        </a:xfrm>
        <a:custGeom>
          <a:avLst/>
          <a:gdLst/>
          <a:ahLst/>
          <a:cxnLst/>
          <a:rect l="0" t="0" r="0" b="0"/>
          <a:pathLst>
            <a:path>
              <a:moveTo>
                <a:pt x="0" y="0"/>
              </a:moveTo>
              <a:lnTo>
                <a:pt x="0" y="506035"/>
              </a:lnTo>
              <a:lnTo>
                <a:pt x="290153" y="506035"/>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3C9145-DDFA-4D2B-ACEA-89FE457DD6B5}">
      <dsp:nvSpPr>
        <dsp:cNvPr id="0" name=""/>
        <dsp:cNvSpPr/>
      </dsp:nvSpPr>
      <dsp:spPr>
        <a:xfrm>
          <a:off x="1213033" y="2863098"/>
          <a:ext cx="3064247" cy="1287524"/>
        </a:xfrm>
        <a:custGeom>
          <a:avLst/>
          <a:gdLst/>
          <a:ahLst/>
          <a:cxnLst/>
          <a:rect l="0" t="0" r="0" b="0"/>
          <a:pathLst>
            <a:path>
              <a:moveTo>
                <a:pt x="3064247" y="0"/>
              </a:moveTo>
              <a:lnTo>
                <a:pt x="3064247" y="1156379"/>
              </a:lnTo>
              <a:lnTo>
                <a:pt x="0" y="1156379"/>
              </a:lnTo>
              <a:lnTo>
                <a:pt x="0" y="1287524"/>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481354-DB54-416E-BE94-9604DD48B11D}">
      <dsp:nvSpPr>
        <dsp:cNvPr id="0" name=""/>
        <dsp:cNvSpPr/>
      </dsp:nvSpPr>
      <dsp:spPr>
        <a:xfrm>
          <a:off x="4231560" y="1726921"/>
          <a:ext cx="91440" cy="511681"/>
        </a:xfrm>
        <a:custGeom>
          <a:avLst/>
          <a:gdLst/>
          <a:ahLst/>
          <a:cxnLst/>
          <a:rect l="0" t="0" r="0" b="0"/>
          <a:pathLst>
            <a:path>
              <a:moveTo>
                <a:pt x="45720" y="0"/>
              </a:moveTo>
              <a:lnTo>
                <a:pt x="45720" y="511681"/>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33D6AE-4232-4AE9-BC15-73A056DAA38F}">
      <dsp:nvSpPr>
        <dsp:cNvPr id="0" name=""/>
        <dsp:cNvSpPr/>
      </dsp:nvSpPr>
      <dsp:spPr>
        <a:xfrm>
          <a:off x="4231560" y="874983"/>
          <a:ext cx="91440" cy="227441"/>
        </a:xfrm>
        <a:custGeom>
          <a:avLst/>
          <a:gdLst/>
          <a:ahLst/>
          <a:cxnLst/>
          <a:rect l="0" t="0" r="0" b="0"/>
          <a:pathLst>
            <a:path>
              <a:moveTo>
                <a:pt x="45720" y="0"/>
              </a:moveTo>
              <a:lnTo>
                <a:pt x="45720" y="22744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69B76C-04EC-4124-A866-E56B000D76D5}">
      <dsp:nvSpPr>
        <dsp:cNvPr id="0" name=""/>
        <dsp:cNvSpPr/>
      </dsp:nvSpPr>
      <dsp:spPr>
        <a:xfrm>
          <a:off x="3652784" y="250487"/>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校長</a:t>
          </a:r>
        </a:p>
      </dsp:txBody>
      <dsp:txXfrm>
        <a:off x="3652784" y="250487"/>
        <a:ext cx="1248992" cy="624496"/>
      </dsp:txXfrm>
    </dsp:sp>
    <dsp:sp modelId="{A6A70FAA-17A0-46F0-98F8-E421F834A34A}">
      <dsp:nvSpPr>
        <dsp:cNvPr id="0" name=""/>
        <dsp:cNvSpPr/>
      </dsp:nvSpPr>
      <dsp:spPr>
        <a:xfrm>
          <a:off x="3652784" y="1102425"/>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副校長</a:t>
          </a:r>
        </a:p>
      </dsp:txBody>
      <dsp:txXfrm>
        <a:off x="3652784" y="1102425"/>
        <a:ext cx="1248992" cy="624496"/>
      </dsp:txXfrm>
    </dsp:sp>
    <dsp:sp modelId="{7460E5E7-0FFB-451B-8724-F0730E3413AD}">
      <dsp:nvSpPr>
        <dsp:cNvPr id="0" name=""/>
        <dsp:cNvSpPr/>
      </dsp:nvSpPr>
      <dsp:spPr>
        <a:xfrm>
          <a:off x="3652784" y="2238602"/>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館長</a:t>
          </a:r>
        </a:p>
      </dsp:txBody>
      <dsp:txXfrm>
        <a:off x="3652784" y="2238602"/>
        <a:ext cx="1248992" cy="624496"/>
      </dsp:txXfrm>
    </dsp:sp>
    <dsp:sp modelId="{88EE64DD-2189-458B-9C20-D66177A487C2}">
      <dsp:nvSpPr>
        <dsp:cNvPr id="0" name=""/>
        <dsp:cNvSpPr/>
      </dsp:nvSpPr>
      <dsp:spPr>
        <a:xfrm>
          <a:off x="588537" y="4150622"/>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技服組</a:t>
          </a:r>
        </a:p>
      </dsp:txBody>
      <dsp:txXfrm>
        <a:off x="588537" y="4150622"/>
        <a:ext cx="1248992" cy="624496"/>
      </dsp:txXfrm>
    </dsp:sp>
    <dsp:sp modelId="{B69E5709-43C4-4278-87CB-B4DCA69EDA64}">
      <dsp:nvSpPr>
        <dsp:cNvPr id="0" name=""/>
        <dsp:cNvSpPr/>
      </dsp:nvSpPr>
      <dsp:spPr>
        <a:xfrm>
          <a:off x="1003589" y="4980728"/>
          <a:ext cx="1469277" cy="600852"/>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助理館員</a:t>
          </a:r>
        </a:p>
      </dsp:txBody>
      <dsp:txXfrm>
        <a:off x="1003589" y="4980728"/>
        <a:ext cx="1469277" cy="600852"/>
      </dsp:txXfrm>
    </dsp:sp>
    <dsp:sp modelId="{163B177E-030D-425E-BB61-6F488D97BAB6}">
      <dsp:nvSpPr>
        <dsp:cNvPr id="0" name=""/>
        <dsp:cNvSpPr/>
      </dsp:nvSpPr>
      <dsp:spPr>
        <a:xfrm>
          <a:off x="3286386" y="4150622"/>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讀服組</a:t>
          </a:r>
        </a:p>
      </dsp:txBody>
      <dsp:txXfrm>
        <a:off x="3286386" y="4150622"/>
        <a:ext cx="1248992" cy="624496"/>
      </dsp:txXfrm>
    </dsp:sp>
    <dsp:sp modelId="{21CD1733-A5D7-4C59-AB2D-A66E3AF774E2}">
      <dsp:nvSpPr>
        <dsp:cNvPr id="0" name=""/>
        <dsp:cNvSpPr/>
      </dsp:nvSpPr>
      <dsp:spPr>
        <a:xfrm>
          <a:off x="3785745" y="5005695"/>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助理館員</a:t>
          </a:r>
        </a:p>
      </dsp:txBody>
      <dsp:txXfrm>
        <a:off x="3785745" y="5005695"/>
        <a:ext cx="1248992" cy="624496"/>
      </dsp:txXfrm>
    </dsp:sp>
    <dsp:sp modelId="{B34A03FA-59CB-4753-BAE1-CA20650CC706}">
      <dsp:nvSpPr>
        <dsp:cNvPr id="0" name=""/>
        <dsp:cNvSpPr/>
      </dsp:nvSpPr>
      <dsp:spPr>
        <a:xfrm>
          <a:off x="6053391" y="4150622"/>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知服組</a:t>
          </a:r>
        </a:p>
      </dsp:txBody>
      <dsp:txXfrm>
        <a:off x="6053391" y="4150622"/>
        <a:ext cx="1248992" cy="624496"/>
      </dsp:txXfrm>
    </dsp:sp>
    <dsp:sp modelId="{FB25FA92-FC90-4E1E-9E8F-AF0B9BF626B4}">
      <dsp:nvSpPr>
        <dsp:cNvPr id="0" name=""/>
        <dsp:cNvSpPr/>
      </dsp:nvSpPr>
      <dsp:spPr>
        <a:xfrm>
          <a:off x="6531993" y="5005695"/>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助理館員</a:t>
          </a:r>
        </a:p>
      </dsp:txBody>
      <dsp:txXfrm>
        <a:off x="6531993" y="5005695"/>
        <a:ext cx="1248992" cy="624496"/>
      </dsp:txXfrm>
    </dsp:sp>
    <dsp:sp modelId="{2FD314CA-D517-4EFD-ADB1-585AD5070274}">
      <dsp:nvSpPr>
        <dsp:cNvPr id="0" name=""/>
        <dsp:cNvSpPr/>
      </dsp:nvSpPr>
      <dsp:spPr>
        <a:xfrm>
          <a:off x="5016197" y="2920308"/>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副館長  </a:t>
          </a:r>
        </a:p>
      </dsp:txBody>
      <dsp:txXfrm>
        <a:off x="5016197" y="2920308"/>
        <a:ext cx="1248992" cy="624496"/>
      </dsp:txXfrm>
    </dsp:sp>
    <dsp:sp modelId="{8305BFE4-8936-4B86-B5D4-931E43E82585}">
      <dsp:nvSpPr>
        <dsp:cNvPr id="0" name=""/>
        <dsp:cNvSpPr/>
      </dsp:nvSpPr>
      <dsp:spPr>
        <a:xfrm>
          <a:off x="1494849" y="1790732"/>
          <a:ext cx="1248992" cy="624496"/>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圖委會</a:t>
          </a:r>
        </a:p>
      </dsp:txBody>
      <dsp:txXfrm>
        <a:off x="1494849" y="1790732"/>
        <a:ext cx="1248992" cy="624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53A55-5E38-4FB7-A94D-8F4FF1F7EC36}">
      <dsp:nvSpPr>
        <dsp:cNvPr id="0" name=""/>
        <dsp:cNvSpPr/>
      </dsp:nvSpPr>
      <dsp:spPr>
        <a:xfrm>
          <a:off x="0" y="0"/>
          <a:ext cx="4031966" cy="0"/>
        </a:xfrm>
        <a:prstGeom prst="line">
          <a:avLst/>
        </a:prstGeom>
        <a:solidFill>
          <a:schemeClr val="accent1">
            <a:hueOff val="0"/>
            <a:satOff val="0"/>
            <a:lumOff val="0"/>
            <a:alphaOff val="0"/>
          </a:schemeClr>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9438F73-4418-4761-853E-82AABCC1A4A0}">
      <dsp:nvSpPr>
        <dsp:cNvPr id="0" name=""/>
        <dsp:cNvSpPr/>
      </dsp:nvSpPr>
      <dsp:spPr>
        <a:xfrm>
          <a:off x="0" y="0"/>
          <a:ext cx="806393" cy="482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eaVert" wrap="square" lIns="106680" tIns="106680" rIns="106680" bIns="106680" numCol="1" spcCol="1270" anchor="ctr" anchorCtr="0">
          <a:noAutofit/>
        </a:bodyPr>
        <a:lstStyle/>
        <a:p>
          <a:pPr lvl="0" algn="l" defTabSz="1244600">
            <a:lnSpc>
              <a:spcPct val="90000"/>
            </a:lnSpc>
            <a:spcBef>
              <a:spcPct val="0"/>
            </a:spcBef>
            <a:spcAft>
              <a:spcPct val="35000"/>
            </a:spcAft>
          </a:pPr>
          <a:endPar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0" y="0"/>
        <a:ext cx="806393" cy="4824536"/>
      </dsp:txXfrm>
    </dsp:sp>
    <dsp:sp modelId="{86E03B35-9774-4F73-91DF-89DDFA030A1E}">
      <dsp:nvSpPr>
        <dsp:cNvPr id="0" name=""/>
        <dsp:cNvSpPr/>
      </dsp:nvSpPr>
      <dsp:spPr>
        <a:xfrm>
          <a:off x="866872" y="75383"/>
          <a:ext cx="3165093" cy="1507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a:effectLst/>
              <a:latin typeface="微軟正黑體" panose="020B0604030504040204" pitchFamily="34" charset="-120"/>
              <a:ea typeface="微軟正黑體" panose="020B0604030504040204" pitchFamily="34" charset="-120"/>
            </a:rPr>
            <a:t>讀者服務組</a:t>
          </a:r>
        </a:p>
      </dsp:txBody>
      <dsp:txXfrm>
        <a:off x="866872" y="75383"/>
        <a:ext cx="3165093" cy="1507667"/>
      </dsp:txXfrm>
    </dsp:sp>
    <dsp:sp modelId="{55715B5B-1D84-4873-AB94-E2B6E251BD1D}">
      <dsp:nvSpPr>
        <dsp:cNvPr id="0" name=""/>
        <dsp:cNvSpPr/>
      </dsp:nvSpPr>
      <dsp:spPr>
        <a:xfrm>
          <a:off x="806393" y="1583050"/>
          <a:ext cx="322557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5B017AB2-0BEB-4CC4-9A99-A54D857510A2}">
      <dsp:nvSpPr>
        <dsp:cNvPr id="0" name=""/>
        <dsp:cNvSpPr/>
      </dsp:nvSpPr>
      <dsp:spPr>
        <a:xfrm>
          <a:off x="866872" y="1658434"/>
          <a:ext cx="3165093" cy="1507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a:effectLst/>
              <a:latin typeface="微軟正黑體" panose="020B0604030504040204" pitchFamily="34" charset="-120"/>
              <a:ea typeface="微軟正黑體" panose="020B0604030504040204" pitchFamily="34" charset="-120"/>
            </a:rPr>
            <a:t>技術服務組</a:t>
          </a:r>
        </a:p>
      </dsp:txBody>
      <dsp:txXfrm>
        <a:off x="866872" y="1658434"/>
        <a:ext cx="3165093" cy="1507667"/>
      </dsp:txXfrm>
    </dsp:sp>
    <dsp:sp modelId="{232F7C13-6683-449C-BE72-D7600D90D146}">
      <dsp:nvSpPr>
        <dsp:cNvPr id="0" name=""/>
        <dsp:cNvSpPr/>
      </dsp:nvSpPr>
      <dsp:spPr>
        <a:xfrm>
          <a:off x="806393" y="3166101"/>
          <a:ext cx="322557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5DDD2B66-2777-4173-87B6-B3AFD61BB614}">
      <dsp:nvSpPr>
        <dsp:cNvPr id="0" name=""/>
        <dsp:cNvSpPr/>
      </dsp:nvSpPr>
      <dsp:spPr>
        <a:xfrm>
          <a:off x="866872" y="3241485"/>
          <a:ext cx="3165093" cy="1507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a:effectLst/>
              <a:latin typeface="微軟正黑體" panose="020B0604030504040204" pitchFamily="34" charset="-120"/>
              <a:ea typeface="微軟正黑體" panose="020B0604030504040204" pitchFamily="34" charset="-120"/>
            </a:rPr>
            <a:t>知識服務組</a:t>
          </a:r>
        </a:p>
      </dsp:txBody>
      <dsp:txXfrm>
        <a:off x="866872" y="3241485"/>
        <a:ext cx="3165093" cy="1507667"/>
      </dsp:txXfrm>
    </dsp:sp>
    <dsp:sp modelId="{0049D860-5D2C-43FF-8A30-62B9EA817C72}">
      <dsp:nvSpPr>
        <dsp:cNvPr id="0" name=""/>
        <dsp:cNvSpPr/>
      </dsp:nvSpPr>
      <dsp:spPr>
        <a:xfrm>
          <a:off x="806393" y="4749152"/>
          <a:ext cx="322557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908A-C05E-4F76-94EE-01170E618622}">
      <dsp:nvSpPr>
        <dsp:cNvPr id="0" name=""/>
        <dsp:cNvSpPr/>
      </dsp:nvSpPr>
      <dsp:spPr>
        <a:xfrm>
          <a:off x="589128" y="3884"/>
          <a:ext cx="3504609" cy="2345915"/>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2626F35A-3A6F-4FA2-BF45-3C82BAFFBD62}">
      <dsp:nvSpPr>
        <dsp:cNvPr id="0" name=""/>
        <dsp:cNvSpPr/>
      </dsp:nvSpPr>
      <dsp:spPr>
        <a:xfrm>
          <a:off x="573474" y="1746368"/>
          <a:ext cx="3504609" cy="496175"/>
        </a:xfrm>
        <a:prstGeom prst="rect">
          <a:avLst/>
        </a:prstGeom>
        <a:solidFill>
          <a:schemeClr val="accent1">
            <a:tint val="50000"/>
            <a:hueOff val="0"/>
            <a:satOff val="0"/>
            <a:lumOff val="0"/>
            <a:alpha val="69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altLang="zh-TW" sz="2200" kern="1200" dirty="0">
              <a:solidFill>
                <a:schemeClr val="bg1"/>
              </a:solidFill>
            </a:rPr>
            <a:t>2019/7/9</a:t>
          </a:r>
          <a:r>
            <a:rPr lang="zh-TW" altLang="en-US" sz="2200" kern="1200" dirty="0">
              <a:solidFill>
                <a:schemeClr val="bg1"/>
              </a:solidFill>
            </a:rPr>
            <a:t>臺大圖書館</a:t>
          </a:r>
        </a:p>
      </dsp:txBody>
      <dsp:txXfrm>
        <a:off x="573474" y="1746368"/>
        <a:ext cx="3504609" cy="496175"/>
      </dsp:txXfrm>
    </dsp:sp>
    <dsp:sp modelId="{E70A12D4-0812-45E9-AE99-AE8ED8530E18}">
      <dsp:nvSpPr>
        <dsp:cNvPr id="0" name=""/>
        <dsp:cNvSpPr/>
      </dsp:nvSpPr>
      <dsp:spPr>
        <a:xfrm>
          <a:off x="4340686" y="3150"/>
          <a:ext cx="3504536" cy="234738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F3B088D1-A866-4DFB-B5E4-F309CACD80B9}">
      <dsp:nvSpPr>
        <dsp:cNvPr id="0" name=""/>
        <dsp:cNvSpPr/>
      </dsp:nvSpPr>
      <dsp:spPr>
        <a:xfrm>
          <a:off x="4342796" y="1755855"/>
          <a:ext cx="3506393" cy="496175"/>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altLang="zh-TW" sz="2200" kern="1200" dirty="0"/>
            <a:t>2019/12/20</a:t>
          </a:r>
          <a:r>
            <a:rPr lang="zh-TW" altLang="en-US" sz="2200" kern="1200" dirty="0"/>
            <a:t>政大達賢圖書館</a:t>
          </a:r>
        </a:p>
      </dsp:txBody>
      <dsp:txXfrm>
        <a:off x="4342796" y="1755855"/>
        <a:ext cx="3506393" cy="496175"/>
      </dsp:txXfrm>
    </dsp:sp>
    <dsp:sp modelId="{5CEAE20D-A6F5-4DCF-A1D4-B6939F211CA2}">
      <dsp:nvSpPr>
        <dsp:cNvPr id="0" name=""/>
        <dsp:cNvSpPr/>
      </dsp:nvSpPr>
      <dsp:spPr>
        <a:xfrm>
          <a:off x="588235" y="2591737"/>
          <a:ext cx="3506393" cy="2368801"/>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776F36A1-D21C-4FC6-9D0F-9E36E6FA4DE6}">
      <dsp:nvSpPr>
        <dsp:cNvPr id="0" name=""/>
        <dsp:cNvSpPr/>
      </dsp:nvSpPr>
      <dsp:spPr>
        <a:xfrm>
          <a:off x="588235" y="4315616"/>
          <a:ext cx="3506393" cy="496175"/>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altLang="zh-TW" sz="2200" kern="1200" dirty="0"/>
            <a:t>2020/7/21</a:t>
          </a:r>
          <a:r>
            <a:rPr lang="zh-TW" altLang="en-US" sz="2200" kern="1200" dirty="0"/>
            <a:t>國北教大圖書館</a:t>
          </a:r>
        </a:p>
      </dsp:txBody>
      <dsp:txXfrm>
        <a:off x="588235" y="4315616"/>
        <a:ext cx="3506393" cy="496175"/>
      </dsp:txXfrm>
    </dsp:sp>
    <dsp:sp modelId="{6AF8721A-EC66-48F7-B282-DB1286D6E276}">
      <dsp:nvSpPr>
        <dsp:cNvPr id="0" name=""/>
        <dsp:cNvSpPr/>
      </dsp:nvSpPr>
      <dsp:spPr>
        <a:xfrm>
          <a:off x="4340650" y="2591737"/>
          <a:ext cx="3506393" cy="236880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0" r="-10000"/>
          </a:stretch>
        </a:blipFill>
        <a:ln>
          <a:noFill/>
        </a:ln>
        <a:effectLst/>
      </dsp:spPr>
      <dsp:style>
        <a:lnRef idx="0">
          <a:scrgbClr r="0" g="0" b="0"/>
        </a:lnRef>
        <a:fillRef idx="1">
          <a:scrgbClr r="0" g="0" b="0"/>
        </a:fillRef>
        <a:effectRef idx="0">
          <a:scrgbClr r="0" g="0" b="0"/>
        </a:effectRef>
        <a:fontRef idx="minor"/>
      </dsp:style>
    </dsp:sp>
    <dsp:sp modelId="{682CDF8A-2C9A-4A54-8E59-AAE44DDDBF62}">
      <dsp:nvSpPr>
        <dsp:cNvPr id="0" name=""/>
        <dsp:cNvSpPr/>
      </dsp:nvSpPr>
      <dsp:spPr>
        <a:xfrm>
          <a:off x="4342796" y="4387626"/>
          <a:ext cx="3506393" cy="496175"/>
        </a:xfrm>
        <a:prstGeom prst="rect">
          <a:avLst/>
        </a:prstGeom>
        <a:solidFill>
          <a:schemeClr val="accent1">
            <a:tint val="50000"/>
            <a:hueOff val="0"/>
            <a:satOff val="0"/>
            <a:lumOff val="0"/>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altLang="zh-TW" sz="2200" kern="1200" dirty="0"/>
            <a:t>2021/2/4</a:t>
          </a:r>
          <a:r>
            <a:rPr lang="zh-TW" altLang="en-US" sz="2200" kern="1200" dirty="0"/>
            <a:t>臺師大圖書館</a:t>
          </a:r>
        </a:p>
      </dsp:txBody>
      <dsp:txXfrm>
        <a:off x="4342796" y="4387626"/>
        <a:ext cx="3506393" cy="49617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D4635DE-5638-467C-8431-A37AF6950608}" type="datetimeFigureOut">
              <a:rPr lang="zh-TW" altLang="en-US" smtClean="0"/>
              <a:t>2023/3/17</a:t>
            </a:fld>
            <a:endParaRPr lang="zh-TW" altLang="en-US"/>
          </a:p>
        </p:txBody>
      </p:sp>
      <p:sp>
        <p:nvSpPr>
          <p:cNvPr id="4" name="投影片圖像版面配置區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6AFB44D-A84A-4513-8CDF-F101CFA6171D}" type="slidenum">
              <a:rPr lang="zh-TW" altLang="en-US" smtClean="0"/>
              <a:t>‹#›</a:t>
            </a:fld>
            <a:endParaRPr lang="zh-TW" altLang="en-US"/>
          </a:p>
        </p:txBody>
      </p:sp>
    </p:spTree>
    <p:extLst>
      <p:ext uri="{BB962C8B-B14F-4D97-AF65-F5344CB8AC3E}">
        <p14:creationId xmlns:p14="http://schemas.microsoft.com/office/powerpoint/2010/main" val="328731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917C0FD-6FEF-46B9-8712-C518022FC2BE}" type="slidenum">
              <a:rPr lang="zh-TW" altLang="en-US" smtClean="0"/>
              <a:t>2</a:t>
            </a:fld>
            <a:endParaRPr lang="zh-TW" altLang="en-US"/>
          </a:p>
        </p:txBody>
      </p:sp>
    </p:spTree>
    <p:extLst>
      <p:ext uri="{BB962C8B-B14F-4D97-AF65-F5344CB8AC3E}">
        <p14:creationId xmlns:p14="http://schemas.microsoft.com/office/powerpoint/2010/main" val="655120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CDB2DAD-5096-42A4-B391-026CC3B8A249}" type="slidenum">
              <a:rPr lang="zh-TW" altLang="en-US" smtClean="0"/>
              <a:t>19</a:t>
            </a:fld>
            <a:endParaRPr lang="zh-TW" altLang="en-US"/>
          </a:p>
        </p:txBody>
      </p:sp>
    </p:spTree>
    <p:extLst>
      <p:ext uri="{BB962C8B-B14F-4D97-AF65-F5344CB8AC3E}">
        <p14:creationId xmlns:p14="http://schemas.microsoft.com/office/powerpoint/2010/main" val="2480929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6AFB44D-A84A-4513-8CDF-F101CFA6171D}" type="slidenum">
              <a:rPr lang="zh-TW" altLang="en-US" smtClean="0"/>
              <a:t>25</a:t>
            </a:fld>
            <a:endParaRPr lang="zh-TW" altLang="en-US"/>
          </a:p>
        </p:txBody>
      </p:sp>
    </p:spTree>
    <p:extLst>
      <p:ext uri="{BB962C8B-B14F-4D97-AF65-F5344CB8AC3E}">
        <p14:creationId xmlns:p14="http://schemas.microsoft.com/office/powerpoint/2010/main" val="87937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917C0FD-6FEF-46B9-8712-C518022FC2BE}" type="slidenum">
              <a:rPr lang="zh-TW" altLang="en-US" smtClean="0"/>
              <a:t>29</a:t>
            </a:fld>
            <a:endParaRPr lang="zh-TW" altLang="en-US"/>
          </a:p>
        </p:txBody>
      </p:sp>
    </p:spTree>
    <p:extLst>
      <p:ext uri="{BB962C8B-B14F-4D97-AF65-F5344CB8AC3E}">
        <p14:creationId xmlns:p14="http://schemas.microsoft.com/office/powerpoint/2010/main" val="1271000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917C0FD-6FEF-46B9-8712-C518022FC2BE}" type="slidenum">
              <a:rPr lang="zh-TW" altLang="en-US" smtClean="0"/>
              <a:t>40</a:t>
            </a:fld>
            <a:endParaRPr lang="zh-TW" altLang="en-US"/>
          </a:p>
        </p:txBody>
      </p:sp>
    </p:spTree>
    <p:extLst>
      <p:ext uri="{BB962C8B-B14F-4D97-AF65-F5344CB8AC3E}">
        <p14:creationId xmlns:p14="http://schemas.microsoft.com/office/powerpoint/2010/main" val="428839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917C0FD-6FEF-46B9-8712-C518022FC2BE}" type="slidenum">
              <a:rPr lang="zh-TW" altLang="en-US" smtClean="0"/>
              <a:t>41</a:t>
            </a:fld>
            <a:endParaRPr lang="zh-TW" altLang="en-US"/>
          </a:p>
        </p:txBody>
      </p:sp>
    </p:spTree>
    <p:extLst>
      <p:ext uri="{BB962C8B-B14F-4D97-AF65-F5344CB8AC3E}">
        <p14:creationId xmlns:p14="http://schemas.microsoft.com/office/powerpoint/2010/main" val="22163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917C0FD-6FEF-46B9-8712-C518022FC2BE}" type="slidenum">
              <a:rPr lang="zh-TW" altLang="en-US" smtClean="0"/>
              <a:t>46</a:t>
            </a:fld>
            <a:endParaRPr lang="zh-TW" altLang="en-US"/>
          </a:p>
        </p:txBody>
      </p:sp>
    </p:spTree>
    <p:extLst>
      <p:ext uri="{BB962C8B-B14F-4D97-AF65-F5344CB8AC3E}">
        <p14:creationId xmlns:p14="http://schemas.microsoft.com/office/powerpoint/2010/main" val="3972902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6AFB44D-A84A-4513-8CDF-F101CFA6171D}" type="slidenum">
              <a:rPr lang="zh-TW" altLang="en-US" smtClean="0"/>
              <a:t>49</a:t>
            </a:fld>
            <a:endParaRPr lang="zh-TW" altLang="en-US"/>
          </a:p>
        </p:txBody>
      </p:sp>
    </p:spTree>
    <p:extLst>
      <p:ext uri="{BB962C8B-B14F-4D97-AF65-F5344CB8AC3E}">
        <p14:creationId xmlns:p14="http://schemas.microsoft.com/office/powerpoint/2010/main" val="227073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917C0FD-6FEF-46B9-8712-C518022FC2BE}" type="slidenum">
              <a:rPr lang="zh-TW" altLang="en-US" smtClean="0"/>
              <a:t>56</a:t>
            </a:fld>
            <a:endParaRPr lang="zh-TW" altLang="en-US"/>
          </a:p>
        </p:txBody>
      </p:sp>
    </p:spTree>
    <p:extLst>
      <p:ext uri="{BB962C8B-B14F-4D97-AF65-F5344CB8AC3E}">
        <p14:creationId xmlns:p14="http://schemas.microsoft.com/office/powerpoint/2010/main" val="856905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917C0FD-6FEF-46B9-8712-C518022FC2BE}" type="slidenum">
              <a:rPr lang="zh-TW" altLang="en-US" smtClean="0"/>
              <a:t>59</a:t>
            </a:fld>
            <a:endParaRPr lang="zh-TW" altLang="en-US"/>
          </a:p>
        </p:txBody>
      </p:sp>
    </p:spTree>
    <p:extLst>
      <p:ext uri="{BB962C8B-B14F-4D97-AF65-F5344CB8AC3E}">
        <p14:creationId xmlns:p14="http://schemas.microsoft.com/office/powerpoint/2010/main" val="171367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6AFB44D-A84A-4513-8CDF-F101CFA6171D}" type="slidenum">
              <a:rPr lang="zh-TW" altLang="en-US" smtClean="0"/>
              <a:t>6</a:t>
            </a:fld>
            <a:endParaRPr lang="zh-TW" altLang="en-US"/>
          </a:p>
        </p:txBody>
      </p:sp>
    </p:spTree>
    <p:extLst>
      <p:ext uri="{BB962C8B-B14F-4D97-AF65-F5344CB8AC3E}">
        <p14:creationId xmlns:p14="http://schemas.microsoft.com/office/powerpoint/2010/main" val="106726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miter lim="800000"/>
            <a:headEnd/>
            <a:tailEnd/>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91DB0D-44BE-4BA5-BEAA-4CC671DC9AA7}" type="slidenum">
              <a:rPr kumimoji="1" lang="en-US" altLang="ko-KR"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1" lang="en-US" altLang="ko-KR"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675048" y="5127860"/>
            <a:ext cx="5397228" cy="4855522"/>
          </a:xfrm>
          <a:noFill/>
        </p:spPr>
        <p:txBody>
          <a:bodyPr/>
          <a:lstStyle/>
          <a:p>
            <a:pPr eaLnBrk="1" hangingPunct="1">
              <a:lnSpc>
                <a:spcPct val="130000"/>
              </a:lnSpc>
              <a:spcBef>
                <a:spcPct val="0"/>
              </a:spcBef>
            </a:pPr>
            <a:endParaRPr lang="en-US" altLang="ko-KR" sz="1400" dirty="0"/>
          </a:p>
        </p:txBody>
      </p:sp>
    </p:spTree>
    <p:extLst>
      <p:ext uri="{BB962C8B-B14F-4D97-AF65-F5344CB8AC3E}">
        <p14:creationId xmlns:p14="http://schemas.microsoft.com/office/powerpoint/2010/main" val="258395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miter lim="800000"/>
            <a:headEnd/>
            <a:tailEnd/>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91DB0D-44BE-4BA5-BEAA-4CC671DC9AA7}" type="slidenum">
              <a:rPr kumimoji="1" lang="en-US" altLang="ko-KR"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1" lang="en-US" altLang="ko-KR"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675048" y="5127860"/>
            <a:ext cx="5397228" cy="4855522"/>
          </a:xfrm>
          <a:noFill/>
        </p:spPr>
        <p:txBody>
          <a:bodyPr/>
          <a:lstStyle/>
          <a:p>
            <a:pPr eaLnBrk="1" hangingPunct="1">
              <a:lnSpc>
                <a:spcPct val="130000"/>
              </a:lnSpc>
              <a:spcBef>
                <a:spcPct val="0"/>
              </a:spcBef>
            </a:pPr>
            <a:endParaRPr lang="en-US" altLang="ko-KR" sz="1400" dirty="0"/>
          </a:p>
        </p:txBody>
      </p:sp>
    </p:spTree>
    <p:extLst>
      <p:ext uri="{BB962C8B-B14F-4D97-AF65-F5344CB8AC3E}">
        <p14:creationId xmlns:p14="http://schemas.microsoft.com/office/powerpoint/2010/main" val="77954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4630D1-D3C4-4ECC-981D-F3BFB183E140}" type="slidenum">
              <a:rPr kumimoji="1" lang="en-US" altLang="ko-KR"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1" lang="en-US" altLang="ko-KR"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79400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4630D1-D3C4-4ECC-981D-F3BFB183E140}" type="slidenum">
              <a:rPr kumimoji="1" lang="en-US" altLang="ko-KR"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1" lang="en-US" altLang="ko-KR"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769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917C0FD-6FEF-46B9-8712-C518022FC2BE}" type="slidenum">
              <a:rPr lang="zh-TW" altLang="en-US" smtClean="0"/>
              <a:t>13</a:t>
            </a:fld>
            <a:endParaRPr lang="zh-TW" altLang="en-US"/>
          </a:p>
        </p:txBody>
      </p:sp>
    </p:spTree>
    <p:extLst>
      <p:ext uri="{BB962C8B-B14F-4D97-AF65-F5344CB8AC3E}">
        <p14:creationId xmlns:p14="http://schemas.microsoft.com/office/powerpoint/2010/main" val="410264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917C0FD-6FEF-46B9-8712-C518022FC2BE}" type="slidenum">
              <a:rPr lang="zh-TW" altLang="en-US" smtClean="0"/>
              <a:t>14</a:t>
            </a:fld>
            <a:endParaRPr lang="zh-TW" altLang="en-US"/>
          </a:p>
        </p:txBody>
      </p:sp>
    </p:spTree>
    <p:extLst>
      <p:ext uri="{BB962C8B-B14F-4D97-AF65-F5344CB8AC3E}">
        <p14:creationId xmlns:p14="http://schemas.microsoft.com/office/powerpoint/2010/main" val="742898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CDB2DAD-5096-42A4-B391-026CC3B8A249}" type="slidenum">
              <a:rPr lang="zh-TW" altLang="en-US" smtClean="0"/>
              <a:t>15</a:t>
            </a:fld>
            <a:endParaRPr lang="zh-TW" altLang="en-US"/>
          </a:p>
        </p:txBody>
      </p:sp>
    </p:spTree>
    <p:extLst>
      <p:ext uri="{BB962C8B-B14F-4D97-AF65-F5344CB8AC3E}">
        <p14:creationId xmlns:p14="http://schemas.microsoft.com/office/powerpoint/2010/main" val="21428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7FCD02-AB5F-4765-A1F5-D99BBDA529F8}"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30777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AA990E-CC93-464B-8491-8D45A3BC44C7}"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73619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D8485B-B8BA-41BD-92A2-2DDE656D759A}"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32089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直排標題及文字">
    <p:spTree>
      <p:nvGrpSpPr>
        <p:cNvPr id="1" name=""/>
        <p:cNvGrpSpPr/>
        <p:nvPr/>
      </p:nvGrpSpPr>
      <p:grpSpPr>
        <a:xfrm>
          <a:off x="0" y="0"/>
          <a:ext cx="0" cy="0"/>
          <a:chOff x="0" y="0"/>
          <a:chExt cx="0" cy="0"/>
        </a:xfrm>
      </p:grpSpPr>
      <p:sp>
        <p:nvSpPr>
          <p:cNvPr id="2" name="矩形 1"/>
          <p:cNvSpPr/>
          <p:nvPr userDrawn="1"/>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9" name="圖片 1"/>
          <p:cNvPicPr>
            <a:picLocks noChangeAspect="1"/>
          </p:cNvPicPr>
          <p:nvPr userDrawn="1"/>
        </p:nvPicPr>
        <p:blipFill rotWithShape="1">
          <a:blip r:embed="rId2">
            <a:extLst>
              <a:ext uri="{28A0092B-C50C-407E-A947-70E740481C1C}">
                <a14:useLocalDpi xmlns:a14="http://schemas.microsoft.com/office/drawing/2010/main" val="0"/>
              </a:ext>
            </a:extLst>
          </a:blip>
          <a:srcRect b="53064"/>
          <a:stretch/>
        </p:blipFill>
        <p:spPr bwMode="auto">
          <a:xfrm>
            <a:off x="0" y="3648075"/>
            <a:ext cx="91440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
          <p:cNvPicPr>
            <a:picLocks noChangeAspect="1"/>
          </p:cNvPicPr>
          <p:nvPr userDrawn="1"/>
        </p:nvPicPr>
        <p:blipFill rotWithShape="1">
          <a:blip r:embed="rId2">
            <a:extLst>
              <a:ext uri="{28A0092B-C50C-407E-A947-70E740481C1C}">
                <a14:useLocalDpi xmlns:a14="http://schemas.microsoft.com/office/drawing/2010/main" val="0"/>
              </a:ext>
            </a:extLst>
          </a:blip>
          <a:srcRect l="11094" t="41253" b="12089"/>
          <a:stretch/>
        </p:blipFill>
        <p:spPr bwMode="auto">
          <a:xfrm>
            <a:off x="0" y="814189"/>
            <a:ext cx="8129539"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07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546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1187624" y="274638"/>
            <a:ext cx="7499176" cy="922114"/>
          </a:xfrm>
        </p:spPr>
        <p:txBody>
          <a:bodyPr/>
          <a:lstStyle>
            <a:lvl1pPr>
              <a:defRPr sz="3200"/>
            </a:lvl1pPr>
          </a:lstStyle>
          <a:p>
            <a:r>
              <a:rPr lang="zh-TW" altLang="en-US" dirty="0"/>
              <a:t>按一下以編輯母片標題樣式</a:t>
            </a:r>
          </a:p>
        </p:txBody>
      </p:sp>
      <p:sp>
        <p:nvSpPr>
          <p:cNvPr id="7" name="文字版面配置區 2"/>
          <p:cNvSpPr>
            <a:spLocks noGrp="1"/>
          </p:cNvSpPr>
          <p:nvPr>
            <p:ph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4" name="日期版面配置區 3"/>
          <p:cNvSpPr>
            <a:spLocks noGrp="1"/>
          </p:cNvSpPr>
          <p:nvPr>
            <p:ph type="dt" sz="half" idx="10"/>
          </p:nvPr>
        </p:nvSpPr>
        <p:spPr>
          <a:xfrm>
            <a:off x="3779912" y="6448251"/>
            <a:ext cx="2133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094065-FA75-49FD-8D40-9B5B8C87CA52}"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70983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標題及直排文字">
    <p:spTree>
      <p:nvGrpSpPr>
        <p:cNvPr id="1" name=""/>
        <p:cNvGrpSpPr/>
        <p:nvPr/>
      </p:nvGrpSpPr>
      <p:grpSpPr>
        <a:xfrm>
          <a:off x="0" y="0"/>
          <a:ext cx="0" cy="0"/>
          <a:chOff x="0" y="0"/>
          <a:chExt cx="0" cy="0"/>
        </a:xfrm>
      </p:grpSpPr>
      <p:sp>
        <p:nvSpPr>
          <p:cNvPr id="7" name="矩形 6"/>
          <p:cNvSpPr/>
          <p:nvPr userDrawn="1"/>
        </p:nvSpPr>
        <p:spPr>
          <a:xfrm>
            <a:off x="0" y="0"/>
            <a:ext cx="1691680"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 name="標題 1"/>
          <p:cNvSpPr>
            <a:spLocks noGrp="1"/>
          </p:cNvSpPr>
          <p:nvPr>
            <p:ph type="title"/>
          </p:nvPr>
        </p:nvSpPr>
        <p:spPr/>
        <p:txBody>
          <a:bodyPr/>
          <a:lstStyle>
            <a:lvl1pPr algn="l">
              <a:defRPr sz="3200" b="1">
                <a:latin typeface="+mn-lt"/>
                <a:ea typeface="微軟正黑體" panose="020B0604030504040204" pitchFamily="34" charset="-120"/>
              </a:defRPr>
            </a:lvl1pPr>
          </a:lstStyle>
          <a:p>
            <a:r>
              <a:rPr lang="zh-TW" altLang="en-US" dirty="0"/>
              <a:t>按一下以編輯母片標題樣式</a:t>
            </a:r>
          </a:p>
        </p:txBody>
      </p:sp>
      <p:sp>
        <p:nvSpPr>
          <p:cNvPr id="4" name="日期版面配置區 3"/>
          <p:cNvSpPr>
            <a:spLocks noGrp="1"/>
          </p:cNvSpPr>
          <p:nvPr>
            <p:ph type="dt" sz="half" idx="10"/>
          </p:nvPr>
        </p:nvSpPr>
        <p:spPr>
          <a:xfrm>
            <a:off x="457200" y="6453336"/>
            <a:ext cx="2133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a:xfrm>
            <a:off x="3124200" y="6453336"/>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a:xfrm>
            <a:off x="6553200" y="6453336"/>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094065-FA75-49FD-8D40-9B5B8C87CA52}"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701727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012160" cy="481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2160" y="0"/>
            <a:ext cx="3137173"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00" y="2564904"/>
            <a:ext cx="976933"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2289423"/>
            <a:ext cx="14478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312" y="1844824"/>
            <a:ext cx="14478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userDrawn="1"/>
        </p:nvSpPr>
        <p:spPr>
          <a:xfrm>
            <a:off x="467544" y="-1"/>
            <a:ext cx="1295636" cy="4537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641255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012160" cy="481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2160" y="0"/>
            <a:ext cx="3137173"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00" y="2564904"/>
            <a:ext cx="976933"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2289423"/>
            <a:ext cx="14478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312" y="1844824"/>
            <a:ext cx="14478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847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7" name="矩形 6"/>
          <p:cNvSpPr/>
          <p:nvPr userDrawn="1"/>
        </p:nvSpPr>
        <p:spPr>
          <a:xfrm>
            <a:off x="323528" y="6356350"/>
            <a:ext cx="8640960" cy="241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 name="標題 1"/>
          <p:cNvSpPr>
            <a:spLocks noGrp="1"/>
          </p:cNvSpPr>
          <p:nvPr>
            <p:ph type="title"/>
          </p:nvPr>
        </p:nvSpPr>
        <p:spPr/>
        <p:txBody>
          <a:bodyPr/>
          <a:lstStyle/>
          <a:p>
            <a:r>
              <a:rPr lang="zh-TW" altLang="en-US" dirty="0"/>
              <a:t>按一下以編輯母片標題樣式</a:t>
            </a:r>
          </a:p>
        </p:txBody>
      </p:sp>
      <p:sp>
        <p:nvSpPr>
          <p:cNvPr id="5" name="投影片編號版面配置區 4"/>
          <p:cNvSpPr>
            <a:spLocks noGrp="1"/>
          </p:cNvSpPr>
          <p:nvPr>
            <p:ph type="sldNum" sz="quarter" idx="12"/>
          </p:nvPr>
        </p:nvSpPr>
        <p:spPr>
          <a:xfrm>
            <a:off x="7009609" y="599122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3C2DE3-18FD-4C0C-BBF1-DEF1A6EBB592}"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
        <p:nvSpPr>
          <p:cNvPr id="6" name="日期版面配置區 3"/>
          <p:cNvSpPr>
            <a:spLocks noGrp="1"/>
          </p:cNvSpPr>
          <p:nvPr>
            <p:ph type="dt" sz="half" idx="10"/>
          </p:nvPr>
        </p:nvSpPr>
        <p:spPr>
          <a:xfrm>
            <a:off x="0" y="6488284"/>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1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1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239455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直排標題及文字">
    <p:spTree>
      <p:nvGrpSpPr>
        <p:cNvPr id="1" name=""/>
        <p:cNvGrpSpPr/>
        <p:nvPr/>
      </p:nvGrpSpPr>
      <p:grpSpPr>
        <a:xfrm>
          <a:off x="0" y="0"/>
          <a:ext cx="0" cy="0"/>
          <a:chOff x="0" y="0"/>
          <a:chExt cx="0" cy="0"/>
        </a:xfrm>
      </p:grpSpPr>
      <p:sp>
        <p:nvSpPr>
          <p:cNvPr id="2" name="矩形 1"/>
          <p:cNvSpPr/>
          <p:nvPr userDrawn="1"/>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9" name="圖片 1"/>
          <p:cNvPicPr>
            <a:picLocks noChangeAspect="1"/>
          </p:cNvPicPr>
          <p:nvPr userDrawn="1"/>
        </p:nvPicPr>
        <p:blipFill rotWithShape="1">
          <a:blip r:embed="rId2">
            <a:extLst>
              <a:ext uri="{28A0092B-C50C-407E-A947-70E740481C1C}">
                <a14:useLocalDpi xmlns:a14="http://schemas.microsoft.com/office/drawing/2010/main" val="0"/>
              </a:ext>
            </a:extLst>
          </a:blip>
          <a:srcRect b="53064"/>
          <a:stretch/>
        </p:blipFill>
        <p:spPr bwMode="auto">
          <a:xfrm>
            <a:off x="0" y="3648075"/>
            <a:ext cx="91440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
          <p:cNvPicPr>
            <a:picLocks noChangeAspect="1"/>
          </p:cNvPicPr>
          <p:nvPr userDrawn="1"/>
        </p:nvPicPr>
        <p:blipFill rotWithShape="1">
          <a:blip r:embed="rId2">
            <a:extLst>
              <a:ext uri="{28A0092B-C50C-407E-A947-70E740481C1C}">
                <a14:useLocalDpi xmlns:a14="http://schemas.microsoft.com/office/drawing/2010/main" val="0"/>
              </a:ext>
            </a:extLst>
          </a:blip>
          <a:srcRect l="11094" t="41253" b="12089"/>
          <a:stretch/>
        </p:blipFill>
        <p:spPr bwMode="auto">
          <a:xfrm>
            <a:off x="0" y="814189"/>
            <a:ext cx="8129539"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07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64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1187624" y="274638"/>
            <a:ext cx="7499176" cy="922114"/>
          </a:xfrm>
        </p:spPr>
        <p:txBody>
          <a:bodyPr/>
          <a:lstStyle>
            <a:lvl1pPr>
              <a:defRPr sz="3200"/>
            </a:lvl1pPr>
          </a:lstStyle>
          <a:p>
            <a:r>
              <a:rPr lang="zh-TW" altLang="en-US" dirty="0"/>
              <a:t>按一下以編輯母片標題樣式</a:t>
            </a:r>
          </a:p>
        </p:txBody>
      </p:sp>
      <p:sp>
        <p:nvSpPr>
          <p:cNvPr id="7" name="文字版面配置區 2"/>
          <p:cNvSpPr>
            <a:spLocks noGrp="1"/>
          </p:cNvSpPr>
          <p:nvPr>
            <p:ph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4" name="日期版面配置區 3"/>
          <p:cNvSpPr>
            <a:spLocks noGrp="1"/>
          </p:cNvSpPr>
          <p:nvPr>
            <p:ph type="dt" sz="half" idx="10"/>
          </p:nvPr>
        </p:nvSpPr>
        <p:spPr>
          <a:xfrm>
            <a:off x="3779912" y="6448251"/>
            <a:ext cx="2133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094065-FA75-49FD-8D40-9B5B8C87CA52}"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28621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06090"/>
          </a:xfrm>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D4F3DC-85F3-4653-AE5A-CD2A6A43AEAC}"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834746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sz="3200" b="1">
                <a:latin typeface="+mn-lt"/>
                <a:ea typeface="微軟正黑體" panose="020B0604030504040204" pitchFamily="34" charset="-120"/>
              </a:defRPr>
            </a:lvl1pPr>
          </a:lstStyle>
          <a:p>
            <a:r>
              <a:rPr lang="zh-TW" altLang="en-US" dirty="0"/>
              <a:t>按一下以編輯母片標題樣式</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094065-FA75-49FD-8D40-9B5B8C87CA52}"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489172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標題及直排文字">
    <p:spTree>
      <p:nvGrpSpPr>
        <p:cNvPr id="1" name=""/>
        <p:cNvGrpSpPr/>
        <p:nvPr/>
      </p:nvGrpSpPr>
      <p:grpSpPr>
        <a:xfrm>
          <a:off x="0" y="0"/>
          <a:ext cx="0" cy="0"/>
          <a:chOff x="0" y="0"/>
          <a:chExt cx="0" cy="0"/>
        </a:xfrm>
      </p:grpSpPr>
      <p:sp>
        <p:nvSpPr>
          <p:cNvPr id="7" name="矩形 6"/>
          <p:cNvSpPr/>
          <p:nvPr userDrawn="1"/>
        </p:nvSpPr>
        <p:spPr>
          <a:xfrm>
            <a:off x="0" y="0"/>
            <a:ext cx="1691680"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 name="標題 1"/>
          <p:cNvSpPr>
            <a:spLocks noGrp="1"/>
          </p:cNvSpPr>
          <p:nvPr>
            <p:ph type="title"/>
          </p:nvPr>
        </p:nvSpPr>
        <p:spPr/>
        <p:txBody>
          <a:bodyPr/>
          <a:lstStyle>
            <a:lvl1pPr algn="l">
              <a:defRPr sz="3200" b="1">
                <a:latin typeface="+mn-lt"/>
                <a:ea typeface="微軟正黑體" panose="020B0604030504040204" pitchFamily="34" charset="-120"/>
              </a:defRPr>
            </a:lvl1pPr>
          </a:lstStyle>
          <a:p>
            <a:r>
              <a:rPr lang="zh-TW" altLang="en-US" dirty="0"/>
              <a:t>按一下以編輯母片標題樣式</a:t>
            </a:r>
          </a:p>
        </p:txBody>
      </p:sp>
      <p:sp>
        <p:nvSpPr>
          <p:cNvPr id="4" name="日期版面配置區 3"/>
          <p:cNvSpPr>
            <a:spLocks noGrp="1"/>
          </p:cNvSpPr>
          <p:nvPr>
            <p:ph type="dt" sz="half" idx="10"/>
          </p:nvPr>
        </p:nvSpPr>
        <p:spPr>
          <a:xfrm>
            <a:off x="457200" y="6453336"/>
            <a:ext cx="2133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a:xfrm>
            <a:off x="3124200" y="6453336"/>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a:xfrm>
            <a:off x="6553200" y="6453336"/>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094065-FA75-49FD-8D40-9B5B8C87CA52}"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232708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標題投影片">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012160" cy="481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2160" y="0"/>
            <a:ext cx="3137173"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00" y="2564904"/>
            <a:ext cx="976933"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2289423"/>
            <a:ext cx="14478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312" y="1844824"/>
            <a:ext cx="14478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6189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7" name="矩形 6"/>
          <p:cNvSpPr/>
          <p:nvPr userDrawn="1"/>
        </p:nvSpPr>
        <p:spPr>
          <a:xfrm>
            <a:off x="323528" y="6356350"/>
            <a:ext cx="8640960" cy="241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zh-TW" altLang="en-US"/>
              <a:t>按一下以編輯母片標題樣式</a:t>
            </a:r>
          </a:p>
        </p:txBody>
      </p:sp>
      <p:sp>
        <p:nvSpPr>
          <p:cNvPr id="5" name="投影片編號版面配置區 4"/>
          <p:cNvSpPr>
            <a:spLocks noGrp="1"/>
          </p:cNvSpPr>
          <p:nvPr>
            <p:ph type="sldNum" sz="quarter" idx="12"/>
          </p:nvPr>
        </p:nvSpPr>
        <p:spPr>
          <a:xfrm>
            <a:off x="6553200" y="6448251"/>
            <a:ext cx="2133600" cy="365125"/>
          </a:xfrm>
        </p:spPr>
        <p:txBody>
          <a:bodyPr/>
          <a:lstStyle/>
          <a:p>
            <a:fld id="{613C2DE3-18FD-4C0C-BBF1-DEF1A6EBB592}" type="slidenum">
              <a:rPr lang="en-US" altLang="zh-TW" smtClean="0"/>
              <a:pPr/>
              <a:t>‹#›</a:t>
            </a:fld>
            <a:endParaRPr lang="en-US" altLang="zh-TW"/>
          </a:p>
        </p:txBody>
      </p:sp>
    </p:spTree>
    <p:extLst>
      <p:ext uri="{BB962C8B-B14F-4D97-AF65-F5344CB8AC3E}">
        <p14:creationId xmlns:p14="http://schemas.microsoft.com/office/powerpoint/2010/main" val="259434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9D405B-C85C-4A9A-B657-1E4A78590BD6}"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7440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72612"/>
            <a:ext cx="8229600" cy="1143000"/>
          </a:xfrm>
        </p:spPr>
        <p:txBody>
          <a:bodyPr/>
          <a:lstStyle/>
          <a:p>
            <a:r>
              <a:rPr lang="zh-TW" altLang="en-US" dirty="0"/>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7"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6EB4EC-745C-4EA8-9C1E-03CA6DE7353C}"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55841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8"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9"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FC553C-52FE-4959-A096-1E44AAD28EEA}"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2565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4"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BBA7EB7-C39A-4038-BB13-D6D6A6EDD9DF}"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80358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3"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4"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36EA62-51E3-4CD9-95E3-123F1659FA79}"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503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7"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67AC77-5102-4984-B232-5FB44627066E}"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745256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7" name="投影片編號版面配置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EF01C7-10E1-454E-A8F5-26768E175E3D}"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48305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5">
            <a:lum/>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rPr>
              <a:t>2020/11/06</a:t>
            </a:r>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64B62D5-8033-406D-9C2F-653A14BC93BF}" type="slidenum">
              <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9363492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3" r:id="rId13"/>
    <p:sldLayoutId id="2147483705" r:id="rId14"/>
    <p:sldLayoutId id="2147483685" r:id="rId15"/>
    <p:sldLayoutId id="2147483686" r:id="rId16"/>
    <p:sldLayoutId id="2147483687" r:id="rId17"/>
    <p:sldLayoutId id="2147483720" r:id="rId18"/>
    <p:sldLayoutId id="2147483722" r:id="rId19"/>
    <p:sldLayoutId id="2147483723" r:id="rId20"/>
    <p:sldLayoutId id="2147483724" r:id="rId21"/>
    <p:sldLayoutId id="2147483725" r:id="rId22"/>
    <p:sldLayoutId id="2147483726" r:id="rId23"/>
  </p:sldLayoutIdLst>
  <p:hf hdr="0" ftr="0"/>
  <p:txStyles>
    <p:titleStyle>
      <a:lvl1pPr algn="ctr" rtl="0" eaLnBrk="0" fontAlgn="base" hangingPunct="0">
        <a:spcBef>
          <a:spcPct val="0"/>
        </a:spcBef>
        <a:spcAft>
          <a:spcPct val="0"/>
        </a:spcAft>
        <a:defRPr sz="4400" b="1" kern="1200">
          <a:solidFill>
            <a:schemeClr val="tx1"/>
          </a:solidFill>
          <a:latin typeface="微軟正黑體" panose="020B0604030504040204" pitchFamily="34" charset="-120"/>
          <a:ea typeface="微軟正黑體" panose="020B0604030504040204" pitchFamily="34"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微軟正黑體" panose="020B0604030504040204" pitchFamily="34" charset="-120"/>
          <a:ea typeface="微軟正黑體" panose="020B0604030504040204" pitchFamily="34"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hyperlink" Target="http://library.tmu.edu.tw/predatory/"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4.xml"/><Relationship Id="rId5" Type="http://schemas.openxmlformats.org/officeDocument/2006/relationships/image" Target="../media/image64.jpe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89.jpeg"/><Relationship Id="rId3" Type="http://schemas.microsoft.com/office/2007/relationships/hdphoto" Target="../media/hdphoto1.wdp"/><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93.jpe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11.PNG"/><Relationship Id="rId4" Type="http://schemas.openxmlformats.org/officeDocument/2006/relationships/image" Target="../media/image110.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0.xml"/><Relationship Id="rId5" Type="http://schemas.openxmlformats.org/officeDocument/2006/relationships/image" Target="../media/image115.jpeg"/><Relationship Id="rId4" Type="http://schemas.openxmlformats.org/officeDocument/2006/relationships/image" Target="../media/image114.jpeg"/></Relationships>
</file>

<file path=ppt/slides/_rels/slide5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10.xml"/><Relationship Id="rId4" Type="http://schemas.openxmlformats.org/officeDocument/2006/relationships/image" Target="../media/image118.jpg"/></Relationships>
</file>

<file path=ppt/slides/_rels/slide5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hyperlink" Target="http://libspace.tmu.edu.tw/" TargetMode="External"/><Relationship Id="rId4" Type="http://schemas.openxmlformats.org/officeDocument/2006/relationships/image" Target="../media/image121.jpe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3.png"/><Relationship Id="rId1" Type="http://schemas.openxmlformats.org/officeDocument/2006/relationships/slideLayout" Target="../slideLayouts/slideLayout1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標題 1"/>
          <p:cNvSpPr>
            <a:spLocks noGrp="1"/>
          </p:cNvSpPr>
          <p:nvPr>
            <p:ph type="ctrTitle"/>
          </p:nvPr>
        </p:nvSpPr>
        <p:spPr>
          <a:xfrm>
            <a:off x="353961" y="2842123"/>
            <a:ext cx="8388424" cy="1584176"/>
          </a:xfrm>
        </p:spPr>
        <p:txBody>
          <a:bodyPr/>
          <a:lstStyle/>
          <a:p>
            <a:r>
              <a:rPr lang="zh-TW" altLang="en-US" dirty="0"/>
              <a:t>經營與管理：</a:t>
            </a:r>
            <a:r>
              <a:rPr lang="en-US" altLang="zh-TW" b="1" dirty="0"/>
              <a:t/>
            </a:r>
            <a:br>
              <a:rPr lang="en-US" altLang="zh-TW" b="1" dirty="0"/>
            </a:br>
            <a:r>
              <a:rPr lang="zh-TW" altLang="en-US" b="1" dirty="0"/>
              <a:t>北醫圖書</a:t>
            </a:r>
            <a:r>
              <a:rPr lang="zh-TW" altLang="en-US" dirty="0"/>
              <a:t>館之</a:t>
            </a:r>
            <a:r>
              <a:rPr lang="zh-TW" altLang="en-US" b="1" dirty="0"/>
              <a:t>分享</a:t>
            </a:r>
            <a:endParaRPr lang="zh-TW" altLang="en-US" sz="3200" dirty="0"/>
          </a:p>
        </p:txBody>
      </p:sp>
      <p:sp>
        <p:nvSpPr>
          <p:cNvPr id="8" name="副標題 2"/>
          <p:cNvSpPr>
            <a:spLocks noGrp="1"/>
          </p:cNvSpPr>
          <p:nvPr>
            <p:ph type="subTitle" idx="1"/>
          </p:nvPr>
        </p:nvSpPr>
        <p:spPr>
          <a:xfrm>
            <a:off x="2045994" y="4973899"/>
            <a:ext cx="5004358" cy="1048647"/>
          </a:xfrm>
        </p:spPr>
        <p:txBody>
          <a:bodyPr anchor="ctr"/>
          <a:lstStyle/>
          <a:p>
            <a:pPr>
              <a:lnSpc>
                <a:spcPts val="2600"/>
              </a:lnSpc>
            </a:pPr>
            <a:r>
              <a:rPr lang="zh-TW" altLang="en-US" b="1" dirty="0"/>
              <a:t>邱子恒教授</a:t>
            </a:r>
            <a:r>
              <a:rPr lang="en-US" altLang="zh-TW" b="1" dirty="0"/>
              <a:t>/</a:t>
            </a:r>
            <a:r>
              <a:rPr lang="zh-TW" altLang="en-US" b="1" dirty="0"/>
              <a:t>館長</a:t>
            </a:r>
            <a:endParaRPr lang="en-US" altLang="zh-TW" b="1" dirty="0"/>
          </a:p>
          <a:p>
            <a:pPr>
              <a:lnSpc>
                <a:spcPts val="2600"/>
              </a:lnSpc>
            </a:pPr>
            <a:endParaRPr lang="en-US" altLang="zh-TW" sz="2800" b="1" dirty="0"/>
          </a:p>
          <a:p>
            <a:pPr>
              <a:lnSpc>
                <a:spcPts val="2600"/>
              </a:lnSpc>
            </a:pPr>
            <a:r>
              <a:rPr lang="en-US" altLang="zh-TW" sz="2400" dirty="0" smtClean="0">
                <a:solidFill>
                  <a:schemeClr val="tx1"/>
                </a:solidFill>
              </a:rPr>
              <a:t>2023.04.27</a:t>
            </a:r>
            <a:endParaRPr lang="en-US" altLang="zh-TW" sz="2400" dirty="0">
              <a:solidFill>
                <a:schemeClr val="tx1"/>
              </a:solidFill>
            </a:endParaRP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7FCD02-AB5F-4765-A1F5-D99BBDA529F8}"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225888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bwMode="auto">
          <a:xfrm>
            <a:off x="250825" y="44624"/>
            <a:ext cx="8229600" cy="792162"/>
          </a:xfrm>
          <a:noFill/>
          <a:ln>
            <a:miter lim="800000"/>
            <a:headEnd/>
            <a:tailEnd/>
          </a:ln>
        </p:spPr>
        <p:txBody>
          <a:bodyPr vert="horz" wrap="square" lIns="91440" tIns="45720" rIns="91440" bIns="45720" numCol="1" anchor="ctr" anchorCtr="0" compatLnSpc="1">
            <a:prstTxWarp prst="textNoShape">
              <a:avLst/>
            </a:prstTxWarp>
          </a:bodyPr>
          <a:lstStyle/>
          <a:p>
            <a:pPr algn="ctr" eaLnBrk="1" hangingPunct="1"/>
            <a:r>
              <a:rPr lang="zh-TW" altLang="en-US" dirty="0">
                <a:solidFill>
                  <a:schemeClr val="bg1"/>
                </a:solidFill>
                <a:latin typeface="微軟正黑體" panose="020B0604030504040204" pitchFamily="34" charset="-120"/>
                <a:ea typeface="微軟正黑體" panose="020B0604030504040204" pitchFamily="34" charset="-120"/>
                <a:cs typeface="Times New Roman" pitchFamily="18" charset="0"/>
              </a:rPr>
              <a:t>業務執掌</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A7EB7-C39A-4038-BB13-D6D6A6EDD9DF}"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
        <p:nvSpPr>
          <p:cNvPr id="8" name="文字方塊 7"/>
          <p:cNvSpPr txBox="1"/>
          <p:nvPr/>
        </p:nvSpPr>
        <p:spPr>
          <a:xfrm>
            <a:off x="429529" y="5981218"/>
            <a:ext cx="4801314"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另依據階段性需求，跨組成立任務小組。</a:t>
            </a:r>
          </a:p>
        </p:txBody>
      </p:sp>
      <p:grpSp>
        <p:nvGrpSpPr>
          <p:cNvPr id="5" name="群組 4"/>
          <p:cNvGrpSpPr/>
          <p:nvPr/>
        </p:nvGrpSpPr>
        <p:grpSpPr>
          <a:xfrm>
            <a:off x="107986" y="1052736"/>
            <a:ext cx="8201513" cy="4824536"/>
            <a:chOff x="107504" y="1052736"/>
            <a:chExt cx="8070304" cy="4824536"/>
          </a:xfrm>
        </p:grpSpPr>
        <p:sp>
          <p:nvSpPr>
            <p:cNvPr id="40" name="文字方塊 39"/>
            <p:cNvSpPr txBox="1"/>
            <p:nvPr/>
          </p:nvSpPr>
          <p:spPr>
            <a:xfrm>
              <a:off x="4570958" y="1363969"/>
              <a:ext cx="3606850" cy="1200329"/>
            </a:xfrm>
            <a:prstGeom prst="rect">
              <a:avLst/>
            </a:prstGeom>
            <a:solidFill>
              <a:schemeClr val="accent6">
                <a:lumMod val="20000"/>
                <a:lumOff val="80000"/>
              </a:schemeClr>
            </a:solidFill>
            <a:ln/>
            <a:scene3d>
              <a:camera prst="orthographicFront">
                <a:rot lat="0" lon="0" rev="0"/>
              </a:camera>
              <a:lightRig rig="threePt" dir="t">
                <a:rot lat="0" lon="0" rev="1200000"/>
              </a:lightRig>
            </a:scene3d>
            <a:sp3d prstMaterial="matte"/>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1.</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閱覽</a:t>
              </a:r>
              <a:r>
                <a:rPr lang="zh-TW" altLang="en-US" b="1" kern="0" dirty="0">
                  <a:solidFill>
                    <a:srgbClr val="000000"/>
                  </a:solidFill>
                  <a:latin typeface="微軟正黑體" panose="020B0604030504040204" pitchFamily="34" charset="-120"/>
                  <a:ea typeface="微軟正黑體" panose="020B0604030504040204" pitchFamily="34" charset="-120"/>
                  <a:cs typeface="Times New Roman" pitchFamily="18" charset="0"/>
                </a:rPr>
                <a:t>服務</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  </a:t>
              </a: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   </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 </a:t>
              </a:r>
              <a:endPar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2.</a:t>
              </a:r>
              <a:r>
                <a:rPr lang="zh-TW" altLang="en-US" b="1" kern="0" dirty="0">
                  <a:solidFill>
                    <a:srgbClr val="000000"/>
                  </a:solidFill>
                  <a:latin typeface="微軟正黑體" panose="020B0604030504040204" pitchFamily="34" charset="-120"/>
                  <a:ea typeface="微軟正黑體" panose="020B0604030504040204" pitchFamily="34" charset="-120"/>
                  <a:cs typeface="Times New Roman" pitchFamily="18" charset="0"/>
                </a:rPr>
                <a:t>流通服務</a:t>
              </a:r>
              <a:endPar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endParaRPr>
            </a:p>
            <a:p>
              <a:pPr marL="269875" indent="-269875" eaLnBrk="0" hangingPunct="0">
                <a:defRPr/>
              </a:pP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3.</a:t>
              </a:r>
              <a:r>
                <a:rPr lang="zh-TW" altLang="en-US" b="1" kern="0" dirty="0">
                  <a:solidFill>
                    <a:srgbClr val="000000"/>
                  </a:solidFill>
                  <a:latin typeface="微軟正黑體" panose="020B0604030504040204" pitchFamily="34" charset="-120"/>
                  <a:ea typeface="微軟正黑體" panose="020B0604030504040204" pitchFamily="34" charset="-120"/>
                  <a:cs typeface="Times New Roman" pitchFamily="18" charset="0"/>
                </a:rPr>
                <a:t>圖書典藏</a:t>
              </a:r>
              <a:endPar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endParaRPr>
            </a:p>
            <a:p>
              <a:pPr marL="269875" marR="0" lvl="0" indent="-269875"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4</a:t>
              </a:r>
              <a:r>
                <a:rPr kumimoji="0" lang="en-US" altLang="zh-TW" sz="18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a:t>
              </a:r>
              <a:r>
                <a:rPr lang="zh-TW" altLang="en-US" b="1" kern="0" noProof="0" dirty="0" smtClean="0">
                  <a:solidFill>
                    <a:srgbClr val="000000"/>
                  </a:solidFill>
                  <a:latin typeface="微軟正黑體" panose="020B0604030504040204" pitchFamily="34" charset="-120"/>
                  <a:ea typeface="微軟正黑體" panose="020B0604030504040204" pitchFamily="34" charset="-120"/>
                  <a:cs typeface="Times New Roman" pitchFamily="18" charset="0"/>
                </a:rPr>
                <a:t>北醫</a:t>
              </a:r>
              <a:r>
                <a:rPr kumimoji="0" lang="zh-TW" altLang="en-US" sz="18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附</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醫、</a:t>
              </a:r>
              <a:r>
                <a:rPr kumimoji="0" lang="zh-TW" altLang="en-US" sz="18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萬芳醫院、</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雙</a:t>
              </a:r>
              <a:r>
                <a:rPr kumimoji="0" lang="zh-TW" altLang="en-US" sz="18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和校區</a:t>
              </a:r>
              <a:endPar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41" name="文字方塊 40"/>
            <p:cNvSpPr txBox="1"/>
            <p:nvPr/>
          </p:nvSpPr>
          <p:spPr>
            <a:xfrm>
              <a:off x="4570958" y="2880845"/>
              <a:ext cx="3606850" cy="1200329"/>
            </a:xfrm>
            <a:prstGeom prst="rect">
              <a:avLst/>
            </a:prstGeom>
            <a:solidFill>
              <a:schemeClr val="accent6">
                <a:lumMod val="40000"/>
                <a:lumOff val="60000"/>
              </a:schemeClr>
            </a:solidFill>
            <a:ln/>
            <a:scene3d>
              <a:camera prst="orthographicFront">
                <a:rot lat="0" lon="0" rev="0"/>
              </a:camera>
              <a:lightRig rig="threePt" dir="t">
                <a:rot lat="0" lon="0" rev="1200000"/>
              </a:lightRig>
            </a:scene3d>
            <a:sp3d>
              <a:bevelB w="254000" h="254000"/>
            </a:sp3d>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1.</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圖書、多媒體採購與交流</a:t>
              </a:r>
              <a:endPar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2.</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圖書、多媒體</a:t>
              </a:r>
              <a:r>
                <a:rPr lang="zh-TW" altLang="en-US" b="1" kern="0" noProof="0" dirty="0">
                  <a:solidFill>
                    <a:srgbClr val="000000"/>
                  </a:solidFill>
                  <a:latin typeface="微軟正黑體" panose="020B0604030504040204" pitchFamily="34" charset="-120"/>
                  <a:ea typeface="微軟正黑體" panose="020B0604030504040204" pitchFamily="34" charset="-120"/>
                  <a:cs typeface="Times New Roman" pitchFamily="18" charset="0"/>
                </a:rPr>
                <a:t>分類</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編目</a:t>
              </a:r>
              <a:endPar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3.</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期刊業務與館際合作</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4.</a:t>
              </a: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rPr>
                <a:t>電子資源採購</a:t>
              </a:r>
              <a:endParaRPr kumimoji="0" lang="en-US" altLang="zh-TW"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43" name="文字方塊 42"/>
            <p:cNvSpPr txBox="1"/>
            <p:nvPr/>
          </p:nvSpPr>
          <p:spPr>
            <a:xfrm>
              <a:off x="4570958" y="4362658"/>
              <a:ext cx="3606850" cy="1477328"/>
            </a:xfrm>
            <a:prstGeom prst="rect">
              <a:avLst/>
            </a:prstGeom>
            <a:solidFill>
              <a:schemeClr val="accent6">
                <a:lumMod val="60000"/>
                <a:lumOff val="40000"/>
              </a:schemeClr>
            </a:solidFill>
            <a:ln/>
            <a:scene3d>
              <a:camera prst="orthographicFront">
                <a:rot lat="0" lon="0" rev="0"/>
              </a:camera>
              <a:lightRig rig="threePt" dir="t">
                <a:rot lat="0" lon="0" rev="1200000"/>
              </a:lightRig>
            </a:scene3d>
            <a:sp3d>
              <a:bevelB w="254000" h="254000"/>
            </a:sp3d>
          </p:spPr>
          <p:style>
            <a:lnRef idx="0">
              <a:schemeClr val="accent2"/>
            </a:lnRef>
            <a:fillRef idx="3">
              <a:schemeClr val="accent2"/>
            </a:fillRef>
            <a:effectRef idx="3">
              <a:schemeClr val="accent2"/>
            </a:effectRef>
            <a:fontRef idx="minor">
              <a:schemeClr val="lt1"/>
            </a:fontRef>
          </p:style>
          <p:txBody>
            <a:bodyPr wrap="square">
              <a:spAutoFit/>
            </a:bodyPr>
            <a:lstStyle/>
            <a:p>
              <a:pPr marL="269875" marR="0" lvl="0" indent="-269875"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1.</a:t>
              </a:r>
              <a:r>
                <a:rPr kumimoji="0" lang="zh-TW" altLang="en-US"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研究競爭力分析</a:t>
              </a:r>
              <a:r>
                <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(RPIS)</a:t>
              </a:r>
            </a:p>
            <a:p>
              <a:pPr marL="269875" marR="0" lvl="0" indent="-269875"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2.</a:t>
              </a:r>
              <a:r>
                <a:rPr kumimoji="0" lang="zh-TW" altLang="en-US"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機構典藏</a:t>
              </a:r>
              <a:r>
                <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(IR)</a:t>
              </a:r>
            </a:p>
            <a:p>
              <a:pPr marL="269875" marR="0" lvl="0" indent="-269875"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3.</a:t>
              </a:r>
              <a:r>
                <a:rPr kumimoji="0" lang="zh-TW" altLang="en-US"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參考諮詢與教育訓練</a:t>
              </a:r>
              <a:endPar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endParaRPr>
            </a:p>
            <a:p>
              <a:pPr marL="269875" marR="0" lvl="0" indent="-269875"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4.</a:t>
              </a:r>
              <a:r>
                <a:rPr kumimoji="0" lang="zh-TW" altLang="en-US"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數位圖書館</a:t>
              </a:r>
              <a:endPar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endParaRPr>
            </a:p>
            <a:p>
              <a:pPr marL="269875" marR="0" lvl="0" indent="-269875" algn="l" defTabSz="914400" rtl="0" eaLnBrk="0" fontAlgn="auto" latinLnBrk="0" hangingPunct="0">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5.</a:t>
              </a:r>
              <a:r>
                <a:rPr kumimoji="0" lang="zh-TW" altLang="en-US"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學術知識庫</a:t>
              </a:r>
              <a:endPar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graphicFrame>
          <p:nvGraphicFramePr>
            <p:cNvPr id="2" name="資料庫圖表 1"/>
            <p:cNvGraphicFramePr/>
            <p:nvPr/>
          </p:nvGraphicFramePr>
          <p:xfrm>
            <a:off x="107504" y="1052736"/>
            <a:ext cx="3967462"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字方塊 2"/>
            <p:cNvSpPr txBox="1"/>
            <p:nvPr/>
          </p:nvSpPr>
          <p:spPr>
            <a:xfrm>
              <a:off x="1136303" y="1139825"/>
              <a:ext cx="461665" cy="92398"/>
            </a:xfrm>
            <a:prstGeom prst="rect">
              <a:avLst/>
            </a:prstGeom>
            <a:noFill/>
          </p:spPr>
          <p:txBody>
            <a:bodyPr vert="eaVert"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1" name="標題 1"/>
          <p:cNvSpPr txBox="1">
            <a:spLocks/>
          </p:cNvSpPr>
          <p:nvPr/>
        </p:nvSpPr>
        <p:spPr bwMode="auto">
          <a:xfrm>
            <a:off x="457200" y="4462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ea typeface="微軟正黑體" panose="020B0604030504040204" pitchFamily="34" charset="-120"/>
              </a:defRPr>
            </a:lvl2pPr>
            <a:lvl3pPr algn="ctr" rtl="0" eaLnBrk="0" fontAlgn="base" hangingPunct="0">
              <a:spcBef>
                <a:spcPct val="0"/>
              </a:spcBef>
              <a:spcAft>
                <a:spcPct val="0"/>
              </a:spcAft>
              <a:defRPr sz="4400">
                <a:solidFill>
                  <a:schemeClr val="tx1"/>
                </a:solidFill>
                <a:latin typeface="Arial" panose="020B0604020202020204" pitchFamily="34" charset="0"/>
                <a:ea typeface="微軟正黑體" panose="020B0604030504040204" pitchFamily="34" charset="-120"/>
              </a:defRPr>
            </a:lvl3pPr>
            <a:lvl4pPr algn="ctr" rtl="0" eaLnBrk="0" fontAlgn="base" hangingPunct="0">
              <a:spcBef>
                <a:spcPct val="0"/>
              </a:spcBef>
              <a:spcAft>
                <a:spcPct val="0"/>
              </a:spcAft>
              <a:defRPr sz="4400">
                <a:solidFill>
                  <a:schemeClr val="tx1"/>
                </a:solidFill>
                <a:latin typeface="Arial" panose="020B0604020202020204" pitchFamily="34" charset="0"/>
                <a:ea typeface="微軟正黑體" panose="020B0604030504040204" pitchFamily="34" charset="-120"/>
              </a:defRPr>
            </a:lvl4pPr>
            <a:lvl5pPr algn="ctr" rtl="0" eaLnBrk="0" fontAlgn="base" hangingPunct="0">
              <a:spcBef>
                <a:spcPct val="0"/>
              </a:spcBef>
              <a:spcAft>
                <a:spcPct val="0"/>
              </a:spcAft>
              <a:defRPr sz="4400">
                <a:solidFill>
                  <a:schemeClr val="tx1"/>
                </a:solidFill>
                <a:latin typeface="Arial" panose="020B0604020202020204" pitchFamily="34" charset="0"/>
                <a:ea typeface="微軟正黑體" panose="020B0604030504040204" pitchFamily="34"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rPr>
              <a:t>業務執掌</a:t>
            </a:r>
            <a:endPar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839749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bwMode="auto">
          <a:xfrm>
            <a:off x="4075186" y="1744098"/>
            <a:ext cx="4999644" cy="4499438"/>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pitchFamily="18" charset="0"/>
              <a:ea typeface="標楷體" pitchFamily="65" charset="-120"/>
              <a:cs typeface="+mn-cs"/>
            </a:endParaRPr>
          </a:p>
        </p:txBody>
      </p:sp>
      <p:sp>
        <p:nvSpPr>
          <p:cNvPr id="2" name="標題 1"/>
          <p:cNvSpPr>
            <a:spLocks noGrp="1"/>
          </p:cNvSpPr>
          <p:nvPr>
            <p:ph type="title"/>
          </p:nvPr>
        </p:nvSpPr>
        <p:spPr/>
        <p:txBody>
          <a:bodyPr/>
          <a:lstStyle/>
          <a:p>
            <a:r>
              <a:rPr lang="zh-TW" altLang="en-US" sz="4000" dirty="0">
                <a:latin typeface="微軟正黑體" panose="020B0604030504040204" pitchFamily="34" charset="-120"/>
                <a:ea typeface="微軟正黑體" panose="020B0604030504040204" pitchFamily="34" charset="-120"/>
              </a:rPr>
              <a:t>館藏</a:t>
            </a:r>
            <a:r>
              <a:rPr lang="zh-TW" altLang="en-US" sz="4000" dirty="0" smtClean="0">
                <a:latin typeface="微軟正黑體" panose="020B0604030504040204" pitchFamily="34" charset="-120"/>
                <a:ea typeface="微軟正黑體" panose="020B0604030504040204" pitchFamily="34" charset="-120"/>
              </a:rPr>
              <a:t>統計</a:t>
            </a:r>
            <a:endParaRPr lang="zh-TW" altLang="en-US" sz="3600" dirty="0">
              <a:solidFill>
                <a:srgbClr val="FF0000"/>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D4F3DC-85F3-4653-AE5A-CD2A6A43AEAC}"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graphicFrame>
        <p:nvGraphicFramePr>
          <p:cNvPr id="9" name="內容版面配置區 3"/>
          <p:cNvGraphicFramePr>
            <a:graphicFrameLocks/>
          </p:cNvGraphicFramePr>
          <p:nvPr>
            <p:extLst>
              <p:ext uri="{D42A27DB-BD31-4B8C-83A1-F6EECF244321}">
                <p14:modId xmlns:p14="http://schemas.microsoft.com/office/powerpoint/2010/main" val="1171495356"/>
              </p:ext>
            </p:extLst>
          </p:nvPr>
        </p:nvGraphicFramePr>
        <p:xfrm>
          <a:off x="4075186" y="1733910"/>
          <a:ext cx="4999803" cy="4035473"/>
        </p:xfrm>
        <a:graphic>
          <a:graphicData uri="http://schemas.openxmlformats.org/drawingml/2006/table">
            <a:tbl>
              <a:tblPr>
                <a:gradFill rotWithShape="1">
                  <a:gsLst>
                    <a:gs pos="0">
                      <a:srgbClr val="5D3D00">
                        <a:tint val="50000"/>
                        <a:satMod val="300000"/>
                      </a:srgbClr>
                    </a:gs>
                    <a:gs pos="35000">
                      <a:srgbClr val="5D3D00">
                        <a:tint val="37000"/>
                        <a:satMod val="300000"/>
                      </a:srgbClr>
                    </a:gs>
                    <a:gs pos="100000">
                      <a:srgbClr val="5D3D00">
                        <a:tint val="15000"/>
                        <a:satMod val="350000"/>
                      </a:srgbClr>
                    </a:gs>
                  </a:gsLst>
                  <a:lin ang="16200000" scaled="1"/>
                </a:gradFill>
                <a:effectLst>
                  <a:outerShdw blurRad="40000" dist="20000" dir="5400000" rotWithShape="0">
                    <a:srgbClr val="000000">
                      <a:alpha val="38000"/>
                    </a:srgbClr>
                  </a:outerShdw>
                </a:effectLst>
              </a:tblPr>
              <a:tblGrid>
                <a:gridCol w="477812">
                  <a:extLst>
                    <a:ext uri="{9D8B030D-6E8A-4147-A177-3AD203B41FA5}">
                      <a16:colId xmlns:a16="http://schemas.microsoft.com/office/drawing/2014/main" val="20000"/>
                    </a:ext>
                  </a:extLst>
                </a:gridCol>
                <a:gridCol w="1566162">
                  <a:extLst>
                    <a:ext uri="{9D8B030D-6E8A-4147-A177-3AD203B41FA5}">
                      <a16:colId xmlns:a16="http://schemas.microsoft.com/office/drawing/2014/main" val="20001"/>
                    </a:ext>
                  </a:extLst>
                </a:gridCol>
                <a:gridCol w="650356">
                  <a:extLst>
                    <a:ext uri="{9D8B030D-6E8A-4147-A177-3AD203B41FA5}">
                      <a16:colId xmlns:a16="http://schemas.microsoft.com/office/drawing/2014/main" val="20002"/>
                    </a:ext>
                  </a:extLst>
                </a:gridCol>
                <a:gridCol w="1300710">
                  <a:extLst>
                    <a:ext uri="{9D8B030D-6E8A-4147-A177-3AD203B41FA5}">
                      <a16:colId xmlns:a16="http://schemas.microsoft.com/office/drawing/2014/main" val="20003"/>
                    </a:ext>
                  </a:extLst>
                </a:gridCol>
                <a:gridCol w="1004763">
                  <a:extLst>
                    <a:ext uri="{9D8B030D-6E8A-4147-A177-3AD203B41FA5}">
                      <a16:colId xmlns:a16="http://schemas.microsoft.com/office/drawing/2014/main" val="20004"/>
                    </a:ext>
                  </a:extLst>
                </a:gridCol>
              </a:tblGrid>
              <a:tr h="497079">
                <a:tc gridSpan="3">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sz="2200" b="1" kern="12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Arial" pitchFamily="34" charset="0"/>
                        </a:rPr>
                        <a:t>項目</a:t>
                      </a:r>
                    </a:p>
                  </a:txBody>
                  <a:tcPr marL="17007" marR="17007" marT="0" marB="0" anchor="ctr">
                    <a:lnL w="28575" cap="flat" cmpd="sng" algn="ctr">
                      <a:solidFill>
                        <a:srgbClr val="EDE1DB"/>
                      </a:solidFill>
                      <a:prstDash val="solid"/>
                      <a:round/>
                      <a:headEnd type="none" w="med" len="med"/>
                      <a:tailEnd type="none" w="med" len="med"/>
                    </a:lnL>
                    <a:lnR w="9525" cap="flat" cmpd="sng" algn="ctr">
                      <a:solidFill>
                        <a:srgbClr val="5D3D00">
                          <a:shade val="95000"/>
                          <a:satMod val="105000"/>
                        </a:srgbClr>
                      </a:solidFill>
                      <a:prstDash val="solid"/>
                    </a:lnR>
                    <a:lnT w="28575" cap="flat" cmpd="sng" algn="ctr">
                      <a:solidFill>
                        <a:srgbClr val="EDE1DB"/>
                      </a:solidFill>
                      <a:prstDash val="solid"/>
                      <a:round/>
                      <a:headEnd type="none" w="med" len="med"/>
                      <a:tailEnd type="none" w="med" len="med"/>
                    </a:lnT>
                    <a:lnB w="9525" cap="flat" cmpd="sng" algn="ctr">
                      <a:solidFill>
                        <a:srgbClr val="5D3D00">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58420" algn="ctr" defTabSz="914400" rtl="0" eaLnBrk="1" latinLnBrk="0" hangingPunct="1">
                        <a:lnSpc>
                          <a:spcPct val="100000"/>
                        </a:lnSpc>
                        <a:spcAft>
                          <a:spcPts val="0"/>
                        </a:spcAft>
                      </a:pPr>
                      <a:r>
                        <a:rPr lang="zh-TW" sz="2200" b="1" kern="12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Arial" pitchFamily="34" charset="0"/>
                        </a:rPr>
                        <a:t>館藏總數量</a:t>
                      </a:r>
                    </a:p>
                  </a:txBody>
                  <a:tcPr marL="17007" marR="17007" marT="0" marB="0" anchor="ctr">
                    <a:lnL w="9525" cap="flat" cmpd="sng" algn="ctr">
                      <a:solidFill>
                        <a:srgbClr val="5D3D00">
                          <a:shade val="95000"/>
                          <a:satMod val="105000"/>
                        </a:srgbClr>
                      </a:solidFill>
                      <a:prstDash val="solid"/>
                    </a:lnL>
                    <a:lnR w="28575" cap="flat" cmpd="sng" algn="ctr">
                      <a:solidFill>
                        <a:srgbClr val="EDE1DB"/>
                      </a:solidFill>
                      <a:prstDash val="solid"/>
                      <a:round/>
                      <a:headEnd type="none" w="med" len="med"/>
                      <a:tailEnd type="none" w="med" len="med"/>
                    </a:lnR>
                    <a:lnT w="28575" cap="flat" cmpd="sng" algn="ctr">
                      <a:solidFill>
                        <a:srgbClr val="EDE1DB"/>
                      </a:solidFill>
                      <a:prstDash val="solid"/>
                      <a:round/>
                      <a:headEnd type="none" w="med" len="med"/>
                      <a:tailEnd type="none" w="med" len="med"/>
                    </a:lnT>
                    <a:lnB w="9525" cap="flat" cmpd="sng" algn="ctr">
                      <a:solidFill>
                        <a:srgbClr val="5D3D00">
                          <a:shade val="95000"/>
                          <a:satMod val="105000"/>
                        </a:srgbClr>
                      </a:solidFill>
                      <a:prstDash val="soli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extLst>
                  <a:ext uri="{0D108BD9-81ED-4DB2-BD59-A6C34878D82A}">
                    <a16:rowId xmlns:a16="http://schemas.microsoft.com/office/drawing/2014/main" val="10000"/>
                  </a:ext>
                </a:extLst>
              </a:tr>
              <a:tr h="504640">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圖書</a:t>
                      </a: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9525" cap="flat" cmpd="sng" algn="ctr">
                      <a:solidFill>
                        <a:srgbClr val="5D3D00">
                          <a:shade val="95000"/>
                          <a:satMod val="105000"/>
                        </a:srgbClr>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19685"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冊</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9525" cap="flat" cmpd="sng" algn="ctr">
                      <a:solidFill>
                        <a:srgbClr val="5D3D00">
                          <a:shade val="95000"/>
                          <a:satMod val="105000"/>
                        </a:srgbClr>
                      </a:solidFill>
                      <a:prstDash val="soli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156,352</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9525" cap="flat" cmpd="sng" algn="ctr">
                      <a:solidFill>
                        <a:srgbClr val="5D3D00">
                          <a:shade val="95000"/>
                          <a:satMod val="105000"/>
                        </a:srgbClr>
                      </a:solidFill>
                      <a:prstDash val="solid"/>
                      <a:round/>
                      <a:headEnd type="none" w="med" len="med"/>
                      <a:tailEnd type="none" w="med" len="med"/>
                    </a:lnR>
                    <a:lnT w="9525" cap="flat" cmpd="sng" algn="ctr">
                      <a:solidFill>
                        <a:srgbClr val="5D3D00">
                          <a:shade val="95000"/>
                          <a:satMod val="105000"/>
                        </a:srgbClr>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algn="ctr" defTabSz="914400" rtl="0" eaLnBrk="1" latinLnBrk="0" hangingPunct="1">
                        <a:lnSpc>
                          <a:spcPct val="100000"/>
                        </a:lnSpc>
                        <a:spcAft>
                          <a:spcPts val="0"/>
                        </a:spcAft>
                      </a:pPr>
                      <a:r>
                        <a:rPr lang="en-US" altLang="zh-TW" sz="2000" b="1" kern="1200" dirty="0" smtClean="0">
                          <a:solidFill>
                            <a:srgbClr val="422100"/>
                          </a:solidFill>
                          <a:effectLst/>
                          <a:latin typeface="微軟正黑體" pitchFamily="34" charset="-120"/>
                          <a:ea typeface="微軟正黑體" pitchFamily="34" charset="-120"/>
                          <a:cs typeface="Arial" pitchFamily="34" charset="0"/>
                        </a:rPr>
                        <a:t>176,611</a:t>
                      </a:r>
                      <a:endParaRPr lang="zh-TW" sz="20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9525" cap="flat" cmpd="sng" algn="ctr">
                      <a:solidFill>
                        <a:srgbClr val="5D3D00">
                          <a:shade val="95000"/>
                          <a:satMod val="105000"/>
                        </a:srgbClr>
                      </a:solidFill>
                      <a:prstDash val="solid"/>
                      <a:round/>
                      <a:headEnd type="none" w="med" len="med"/>
                      <a:tailEnd type="none" w="med" len="med"/>
                    </a:lnL>
                    <a:lnR w="28575" cap="flat" cmpd="sng" algn="ctr">
                      <a:solidFill>
                        <a:srgbClr val="EDE1DB"/>
                      </a:solidFill>
                      <a:prstDash val="solid"/>
                      <a:round/>
                      <a:headEnd type="none" w="med" len="med"/>
                      <a:tailEnd type="none" w="med" len="med"/>
                    </a:lnR>
                    <a:lnT w="9525" cap="flat" cmpd="sng" algn="ctr">
                      <a:solidFill>
                        <a:srgbClr val="5D3D00">
                          <a:shade val="95000"/>
                          <a:satMod val="105000"/>
                        </a:srgbClr>
                      </a:solidFill>
                      <a:prstDash val="solid"/>
                      <a:round/>
                      <a:headEnd type="none" w="med" len="med"/>
                      <a:tailEnd type="none" w="med" len="med"/>
                    </a:lnT>
                    <a:lnB w="9525" cap="flat" cmpd="sng" algn="ctr">
                      <a:solidFill>
                        <a:srgbClr val="5D3D00">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F5EEEB"/>
                    </a:solidFill>
                  </a:tcPr>
                </a:tc>
                <a:extLst>
                  <a:ext uri="{0D108BD9-81ED-4DB2-BD59-A6C34878D82A}">
                    <a16:rowId xmlns:a16="http://schemas.microsoft.com/office/drawing/2014/main" val="10001"/>
                  </a:ext>
                </a:extLst>
              </a:tr>
              <a:tr h="506117">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期刊合訂本</a:t>
                      </a: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F5EEEB"/>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19685"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冊</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F5EEEB"/>
                    </a:solidFill>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en-US" altLang="zh-TW" sz="2200" b="1" kern="1200" dirty="0">
                          <a:solidFill>
                            <a:srgbClr val="422100"/>
                          </a:solidFill>
                          <a:effectLst/>
                          <a:latin typeface="微軟正黑體" pitchFamily="34" charset="-120"/>
                          <a:ea typeface="微軟正黑體" pitchFamily="34" charset="-120"/>
                          <a:cs typeface="Arial" pitchFamily="34" charset="0"/>
                        </a:rPr>
                        <a:t>20,259</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9525" cap="flat" cmpd="sng" algn="ctr">
                      <a:solidFill>
                        <a:srgbClr val="5D3D00">
                          <a:shade val="95000"/>
                          <a:satMod val="105000"/>
                        </a:srgbClr>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F5EEEB"/>
                    </a:solidFill>
                  </a:tcPr>
                </a:tc>
                <a:tc vMerge="1">
                  <a:txBody>
                    <a:bodyPr/>
                    <a:lstStyle/>
                    <a:p>
                      <a:pPr marL="0" algn="ctr" defTabSz="914400" rtl="0" eaLnBrk="1" latinLnBrk="0" hangingPunct="1">
                        <a:lnSpc>
                          <a:spcPct val="100000"/>
                        </a:lnSpc>
                        <a:spcAft>
                          <a:spcPts val="0"/>
                        </a:spcAft>
                      </a:pPr>
                      <a:endParaRPr lang="zh-TW" sz="2000" b="1" kern="1200" dirty="0">
                        <a:solidFill>
                          <a:schemeClr val="tx2"/>
                        </a:solidFill>
                        <a:effectLst/>
                        <a:latin typeface="Arial" pitchFamily="34" charset="0"/>
                        <a:ea typeface="標楷體" pitchFamily="65" charset="-120"/>
                        <a:cs typeface="Arial" pitchFamily="34" charset="0"/>
                      </a:endParaRPr>
                    </a:p>
                  </a:txBody>
                  <a:tcPr marL="17007" marR="17007" marT="0" marB="0" anchor="ctr">
                    <a:lnL w="9525" cap="flat" cmpd="sng" algn="ctr">
                      <a:solidFill>
                        <a:srgbClr val="5D3D00">
                          <a:shade val="95000"/>
                          <a:satMod val="105000"/>
                        </a:srgbClr>
                      </a:solidFill>
                      <a:prstDash val="solid"/>
                      <a:round/>
                      <a:headEnd type="none" w="med" len="med"/>
                      <a:tailEnd type="none" w="med" len="med"/>
                    </a:lnL>
                    <a:lnR w="9525" cap="flat" cmpd="sng" algn="ctr">
                      <a:solidFill>
                        <a:srgbClr val="5D3D00">
                          <a:shade val="95000"/>
                          <a:satMod val="105000"/>
                        </a:srgbClr>
                      </a:solidFill>
                      <a:prstDash val="solid"/>
                    </a:lnR>
                    <a:lnT w="9525" cap="flat" cmpd="sng" algn="ctr">
                      <a:solidFill>
                        <a:srgbClr val="5D3D00">
                          <a:shade val="95000"/>
                          <a:satMod val="105000"/>
                        </a:srgbClr>
                      </a:solidFill>
                      <a:prstDash val="solid"/>
                      <a:round/>
                      <a:headEnd type="none" w="med" len="med"/>
                      <a:tailEnd type="none" w="med" len="med"/>
                    </a:lnT>
                    <a:lnB w="9525" cap="flat" cmpd="sng" algn="ctr">
                      <a:solidFill>
                        <a:srgbClr val="5D3D00">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F1F1F6"/>
                    </a:solidFill>
                  </a:tcPr>
                </a:tc>
                <a:extLst>
                  <a:ext uri="{0D108BD9-81ED-4DB2-BD59-A6C34878D82A}">
                    <a16:rowId xmlns:a16="http://schemas.microsoft.com/office/drawing/2014/main" val="10002"/>
                  </a:ext>
                </a:extLst>
              </a:tr>
              <a:tr h="506117">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期刊</a:t>
                      </a: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19685"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種</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indent="1143000" algn="l"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479</a:t>
                      </a:r>
                      <a:endParaRPr lang="en-US" alt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extLst>
                  <a:ext uri="{0D108BD9-81ED-4DB2-BD59-A6C34878D82A}">
                    <a16:rowId xmlns:a16="http://schemas.microsoft.com/office/drawing/2014/main" val="10003"/>
                  </a:ext>
                </a:extLst>
              </a:tr>
              <a:tr h="516448">
                <a:tc rowSpan="3">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71755"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電子資料</a:t>
                      </a:r>
                    </a:p>
                  </a:txBody>
                  <a:tcPr marL="17007" marR="17007" marT="0" marB="0" vert="eaVert"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F5EEEB"/>
                    </a:solidFill>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電子書</a:t>
                      </a: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F5EEEB"/>
                    </a:solidFill>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19685"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種</a:t>
                      </a: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F5EEEB"/>
                    </a:solidFill>
                  </a:tcPr>
                </a:tc>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en-US" sz="2200" b="1" kern="1200" dirty="0" smtClean="0">
                          <a:solidFill>
                            <a:srgbClr val="422100"/>
                          </a:solidFill>
                          <a:effectLst/>
                          <a:latin typeface="微軟正黑體" pitchFamily="34" charset="-120"/>
                          <a:ea typeface="微軟正黑體" pitchFamily="34" charset="-120"/>
                          <a:cs typeface="Arial" pitchFamily="34" charset="0"/>
                        </a:rPr>
                        <a:t>9</a:t>
                      </a:r>
                      <a:r>
                        <a:rPr lang="en-US" altLang="zh-TW" sz="2200" b="1" kern="1200" dirty="0" smtClean="0">
                          <a:solidFill>
                            <a:srgbClr val="422100"/>
                          </a:solidFill>
                          <a:effectLst/>
                          <a:latin typeface="微軟正黑體" pitchFamily="34" charset="-120"/>
                          <a:ea typeface="微軟正黑體" pitchFamily="34" charset="-120"/>
                          <a:cs typeface="Arial" pitchFamily="34" charset="0"/>
                        </a:rPr>
                        <a:t>3</a:t>
                      </a:r>
                      <a:r>
                        <a:rPr lang="en-US" sz="2200" b="1" kern="1200" dirty="0" smtClean="0">
                          <a:solidFill>
                            <a:srgbClr val="422100"/>
                          </a:solidFill>
                          <a:effectLst/>
                          <a:latin typeface="微軟正黑體" pitchFamily="34" charset="-120"/>
                          <a:ea typeface="微軟正黑體" pitchFamily="34" charset="-120"/>
                          <a:cs typeface="Arial" pitchFamily="34" charset="0"/>
                        </a:rPr>
                        <a:t>,</a:t>
                      </a:r>
                      <a:r>
                        <a:rPr lang="en-US" altLang="zh-TW" sz="2200" b="1" kern="1200" dirty="0" smtClean="0">
                          <a:solidFill>
                            <a:srgbClr val="422100"/>
                          </a:solidFill>
                          <a:effectLst/>
                          <a:latin typeface="微軟正黑體" pitchFamily="34" charset="-120"/>
                          <a:ea typeface="微軟正黑體" pitchFamily="34" charset="-120"/>
                          <a:cs typeface="Arial" pitchFamily="34" charset="0"/>
                        </a:rPr>
                        <a:t>734</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F3EADD"/>
                    </a:solidFill>
                  </a:tcPr>
                </a:tc>
                <a:tc hMerge="1">
                  <a:txBody>
                    <a:bodyPr/>
                    <a:lstStyle/>
                    <a:p>
                      <a:endParaRPr lang="zh-TW" altLang="en-US"/>
                    </a:p>
                  </a:txBody>
                  <a:tcPr/>
                </a:tc>
                <a:extLst>
                  <a:ext uri="{0D108BD9-81ED-4DB2-BD59-A6C34878D82A}">
                    <a16:rowId xmlns:a16="http://schemas.microsoft.com/office/drawing/2014/main" val="10004"/>
                  </a:ext>
                </a:extLst>
              </a:tr>
              <a:tr h="489887">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電子期刊</a:t>
                      </a: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19685"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種</a:t>
                      </a: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27,226</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F1F1F6"/>
                    </a:solidFill>
                  </a:tcPr>
                </a:tc>
                <a:tc hMerge="1">
                  <a:txBody>
                    <a:bodyPr/>
                    <a:lstStyle/>
                    <a:p>
                      <a:endParaRPr lang="zh-TW" altLang="en-US"/>
                    </a:p>
                  </a:txBody>
                  <a:tcPr/>
                </a:tc>
                <a:extLst>
                  <a:ext uri="{0D108BD9-81ED-4DB2-BD59-A6C34878D82A}">
                    <a16:rowId xmlns:a16="http://schemas.microsoft.com/office/drawing/2014/main" val="10005"/>
                  </a:ext>
                </a:extLst>
              </a:tr>
              <a:tr h="50464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電子資料庫</a:t>
                      </a: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F5EEEB"/>
                    </a:solidFill>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19685"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種</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EDE1DB"/>
                    </a:solidFill>
                  </a:tcPr>
                </a:tc>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124</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rgbClr val="EDE1DB"/>
                    </a:solidFill>
                  </a:tcPr>
                </a:tc>
                <a:tc hMerge="1">
                  <a:txBody>
                    <a:bodyPr/>
                    <a:lstStyle/>
                    <a:p>
                      <a:pPr marL="0" algn="ctr" defTabSz="914400" rtl="0" eaLnBrk="1" latinLnBrk="0" hangingPunct="1">
                        <a:lnSpc>
                          <a:spcPct val="100000"/>
                        </a:lnSpc>
                        <a:spcAft>
                          <a:spcPts val="0"/>
                        </a:spcAft>
                      </a:pP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9525" cap="flat" cmpd="sng" algn="ctr">
                      <a:solidFill>
                        <a:srgbClr val="5D3D00">
                          <a:shade val="95000"/>
                          <a:satMod val="105000"/>
                        </a:srgbClr>
                      </a:solidFill>
                      <a:prstDash val="solid"/>
                      <a:round/>
                      <a:headEnd type="none" w="med" len="med"/>
                      <a:tailEnd type="none" w="med" len="med"/>
                    </a:lnL>
                    <a:lnR w="28575" cap="flat" cmpd="sng" algn="ctr">
                      <a:solidFill>
                        <a:srgbClr val="EDE1DB"/>
                      </a:solidFill>
                      <a:prstDash val="solid"/>
                      <a:round/>
                      <a:headEnd type="none" w="med" len="med"/>
                      <a:tailEnd type="none" w="med" len="med"/>
                    </a:lnR>
                    <a:lnT w="9525" cap="flat" cmpd="sng" algn="ctr">
                      <a:solidFill>
                        <a:srgbClr val="5D3D00">
                          <a:shade val="95000"/>
                          <a:satMod val="105000"/>
                        </a:srgbClr>
                      </a:solidFill>
                      <a:prstDash val="solid"/>
                      <a:round/>
                      <a:headEnd type="none" w="med" len="med"/>
                      <a:tailEnd type="none" w="med" len="med"/>
                    </a:lnT>
                    <a:lnB w="9525" cap="flat" cmpd="sng" algn="ctr">
                      <a:solidFill>
                        <a:srgbClr val="5D3D00">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F5EEEB"/>
                    </a:solidFill>
                  </a:tcPr>
                </a:tc>
                <a:extLst>
                  <a:ext uri="{0D108BD9-81ED-4DB2-BD59-A6C34878D82A}">
                    <a16:rowId xmlns:a16="http://schemas.microsoft.com/office/drawing/2014/main" val="10006"/>
                  </a:ext>
                </a:extLst>
              </a:tr>
              <a:tr h="510545">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視聽多媒體</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EDE1D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sz="2200" b="1" kern="1200" dirty="0">
                          <a:solidFill>
                            <a:srgbClr val="422100"/>
                          </a:solidFill>
                          <a:effectLst/>
                          <a:latin typeface="微軟正黑體" pitchFamily="34" charset="-120"/>
                          <a:ea typeface="微軟正黑體" pitchFamily="34" charset="-120"/>
                          <a:cs typeface="Arial" pitchFamily="34" charset="0"/>
                        </a:rPr>
                        <a:t>件</a:t>
                      </a:r>
                    </a:p>
                  </a:txBody>
                  <a:tcPr marL="17007" marR="17007"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EDE1D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15,063</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EDE1D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4105" name="文字方塊 9"/>
          <p:cNvSpPr txBox="1">
            <a:spLocks noChangeArrowheads="1"/>
          </p:cNvSpPr>
          <p:nvPr/>
        </p:nvSpPr>
        <p:spPr bwMode="auto">
          <a:xfrm>
            <a:off x="5323202" y="5854109"/>
            <a:ext cx="3673475" cy="338554"/>
          </a:xfrm>
          <a:prstGeom prst="rect">
            <a:avLst/>
          </a:prstGeom>
          <a:noFill/>
          <a:ln>
            <a:noFill/>
          </a:ln>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EDE1DB"/>
                </a:solidFill>
                <a:effectLst/>
                <a:uLnTx/>
                <a:uFillTx/>
                <a:latin typeface="微軟正黑體" panose="020B0604030504040204" pitchFamily="34" charset="-120"/>
                <a:ea typeface="微軟正黑體" panose="020B0604030504040204" pitchFamily="34" charset="-120"/>
                <a:cs typeface="Arial" pitchFamily="34" charset="0"/>
              </a:rPr>
              <a:t>統計至</a:t>
            </a:r>
            <a:r>
              <a:rPr kumimoji="1" lang="en-US" altLang="zh-TW" sz="1600" b="1" i="0" u="none" strike="noStrike" kern="1200" cap="none" spc="0" normalizeH="0" baseline="0" noProof="0" dirty="0" smtClean="0">
                <a:ln>
                  <a:noFill/>
                </a:ln>
                <a:solidFill>
                  <a:srgbClr val="EDE1DB"/>
                </a:solidFill>
                <a:effectLst/>
                <a:uLnTx/>
                <a:uFillTx/>
                <a:latin typeface="微軟正黑體" panose="020B0604030504040204" pitchFamily="34" charset="-120"/>
                <a:ea typeface="微軟正黑體" panose="020B0604030504040204" pitchFamily="34" charset="-120"/>
                <a:cs typeface="Arial" pitchFamily="34" charset="0"/>
              </a:rPr>
              <a:t>2023.02.28</a:t>
            </a:r>
            <a:endParaRPr kumimoji="1" lang="zh-TW" altLang="en-US" sz="1600" b="1" i="0" u="none" strike="noStrike" kern="1200" cap="none" spc="0" normalizeH="0" baseline="0" noProof="0" dirty="0">
              <a:ln>
                <a:noFill/>
              </a:ln>
              <a:solidFill>
                <a:srgbClr val="EDE1DB"/>
              </a:solidFill>
              <a:effectLst/>
              <a:uLnTx/>
              <a:uFillTx/>
              <a:latin typeface="微軟正黑體" panose="020B0604030504040204" pitchFamily="34" charset="-120"/>
              <a:ea typeface="微軟正黑體" panose="020B0604030504040204" pitchFamily="34" charset="-120"/>
              <a:cs typeface="Arial" pitchFamily="34" charset="0"/>
            </a:endParaRPr>
          </a:p>
        </p:txBody>
      </p:sp>
      <p:pic>
        <p:nvPicPr>
          <p:cNvPr id="10" name="圖片 9"/>
          <p:cNvPicPr>
            <a:picLocks noChangeAspect="1"/>
          </p:cNvPicPr>
          <p:nvPr/>
        </p:nvPicPr>
        <p:blipFill>
          <a:blip r:embed="rId3"/>
          <a:stretch>
            <a:fillRect/>
          </a:stretch>
        </p:blipFill>
        <p:spPr>
          <a:xfrm>
            <a:off x="4599" y="2416332"/>
            <a:ext cx="4077288" cy="3940018"/>
          </a:xfrm>
          <a:prstGeom prst="rect">
            <a:avLst/>
          </a:prstGeom>
        </p:spPr>
      </p:pic>
      <p:sp>
        <p:nvSpPr>
          <p:cNvPr id="11" name="모서리가 둥근 직사각형 72"/>
          <p:cNvSpPr/>
          <p:nvPr/>
        </p:nvSpPr>
        <p:spPr bwMode="auto">
          <a:xfrm>
            <a:off x="738093" y="1381249"/>
            <a:ext cx="2994797" cy="485065"/>
          </a:xfrm>
          <a:prstGeom prst="roundRect">
            <a:avLst>
              <a:gd name="adj" fmla="val 27178"/>
            </a:avLst>
          </a:prstGeom>
          <a:solidFill>
            <a:srgbClr val="C00000"/>
          </a:solidFill>
          <a:ln>
            <a:noFill/>
          </a:ln>
          <a:effectLst>
            <a:outerShdw blurRad="40005" dist="20320" dir="5400000" algn="ctr" rotWithShape="0">
              <a:srgbClr val="000000">
                <a:alpha val="38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none" bIns="36000" anchor="ctr"/>
          <a:lstStyle/>
          <a:p>
            <a:pPr algn="ctr" eaLnBrk="1" latinLnBrk="1" hangingPunct="1">
              <a:lnSpc>
                <a:spcPts val="2000"/>
              </a:lnSpc>
              <a:defRPr/>
            </a:pPr>
            <a:r>
              <a:rPr lang="zh-TW" altLang="en-US" sz="2000" b="1" dirty="0">
                <a:solidFill>
                  <a:schemeClr val="bg1"/>
                </a:solidFill>
                <a:latin typeface="微軟正黑體" pitchFamily="34" charset="-120"/>
                <a:ea typeface="微軟正黑體" pitchFamily="34" charset="-120"/>
                <a:cs typeface="Arial" pitchFamily="34" charset="0"/>
              </a:rPr>
              <a:t>資源經費</a:t>
            </a:r>
            <a:endParaRPr lang="en-US" altLang="zh-TW" sz="2000" b="1" dirty="0">
              <a:solidFill>
                <a:schemeClr val="bg1"/>
              </a:solidFill>
              <a:latin typeface="微軟正黑體" pitchFamily="34" charset="-120"/>
              <a:ea typeface="微軟正黑體" pitchFamily="34" charset="-120"/>
              <a:cs typeface="Arial" pitchFamily="34" charset="0"/>
            </a:endParaRPr>
          </a:p>
        </p:txBody>
      </p:sp>
      <p:sp>
        <p:nvSpPr>
          <p:cNvPr id="12" name="文字方塊 11"/>
          <p:cNvSpPr txBox="1"/>
          <p:nvPr/>
        </p:nvSpPr>
        <p:spPr>
          <a:xfrm>
            <a:off x="1097557" y="5187564"/>
            <a:ext cx="2042547" cy="461665"/>
          </a:xfrm>
          <a:prstGeom prst="rect">
            <a:avLst/>
          </a:prstGeom>
          <a:noFill/>
        </p:spPr>
        <p:txBody>
          <a:bodyPr wrap="none" rtlCol="0">
            <a:spAutoFit/>
          </a:bodyPr>
          <a:lstStyle/>
          <a:p>
            <a:pPr algn="ctr"/>
            <a:r>
              <a:rPr lang="zh-TW" altLang="en-US" sz="2400" dirty="0">
                <a:latin typeface="微軟正黑體" panose="020B0604030504040204" pitchFamily="34" charset="-120"/>
                <a:ea typeface="微軟正黑體" panose="020B0604030504040204" pitchFamily="34" charset="-120"/>
              </a:rPr>
              <a:t>電子資源</a:t>
            </a:r>
            <a:r>
              <a:rPr lang="en-US" altLang="zh-TW" sz="2400" dirty="0">
                <a:latin typeface="微軟正黑體" panose="020B0604030504040204" pitchFamily="34" charset="-120"/>
                <a:ea typeface="微軟正黑體" panose="020B0604030504040204" pitchFamily="34" charset="-120"/>
              </a:rPr>
              <a:t>92%</a:t>
            </a:r>
            <a:endParaRPr lang="zh-TW" altLang="en-US" sz="2400" dirty="0">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70729" y="2020574"/>
            <a:ext cx="1965803" cy="461665"/>
          </a:xfrm>
          <a:prstGeom prst="rect">
            <a:avLst/>
          </a:prstGeom>
          <a:noFill/>
        </p:spPr>
        <p:txBody>
          <a:bodyPr wrap="square" rtlCol="0">
            <a:spAutoFit/>
          </a:bodyPr>
          <a:lstStyle/>
          <a:p>
            <a:pPr algn="ctr">
              <a:defRPr sz="900" b="0" i="0" u="none" strike="noStrike" kern="1200" baseline="0">
                <a:solidFill>
                  <a:srgbClr val="000000">
                    <a:lumMod val="75000"/>
                    <a:lumOff val="25000"/>
                  </a:srgbClr>
                </a:solidFill>
                <a:latin typeface="+mn-lt"/>
                <a:ea typeface="+mn-ea"/>
                <a:cs typeface="+mn-cs"/>
              </a:defRPr>
            </a:pPr>
            <a:r>
              <a:rPr lang="zh-TW" altLang="en-US" sz="2400" dirty="0">
                <a:latin typeface="微軟正黑體" panose="020B0604030504040204" pitchFamily="34" charset="-120"/>
                <a:ea typeface="微軟正黑體" panose="020B0604030504040204" pitchFamily="34" charset="-120"/>
              </a:rPr>
              <a:t>圖書</a:t>
            </a:r>
            <a:r>
              <a:rPr lang="en-US" altLang="zh-TW" sz="2400" dirty="0">
                <a:latin typeface="微軟正黑體" panose="020B0604030504040204" pitchFamily="34" charset="-120"/>
                <a:ea typeface="微軟正黑體" panose="020B0604030504040204" pitchFamily="34" charset="-120"/>
              </a:rPr>
              <a:t>7%</a:t>
            </a:r>
          </a:p>
        </p:txBody>
      </p:sp>
      <p:cxnSp>
        <p:nvCxnSpPr>
          <p:cNvPr id="14" name="肘形接點 13"/>
          <p:cNvCxnSpPr/>
          <p:nvPr/>
        </p:nvCxnSpPr>
        <p:spPr>
          <a:xfrm rot="5400000" flipH="1" flipV="1">
            <a:off x="2964145" y="2306103"/>
            <a:ext cx="362229" cy="352273"/>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肘形接點 14"/>
          <p:cNvCxnSpPr/>
          <p:nvPr/>
        </p:nvCxnSpPr>
        <p:spPr>
          <a:xfrm rot="10800000">
            <a:off x="1448442" y="2232860"/>
            <a:ext cx="920417" cy="504069"/>
          </a:xfrm>
          <a:prstGeom prst="bentConnector3">
            <a:avLst>
              <a:gd name="adj1" fmla="val 327"/>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2400584" y="1897063"/>
            <a:ext cx="1674602" cy="461665"/>
          </a:xfrm>
          <a:prstGeom prst="rect">
            <a:avLst/>
          </a:prstGeom>
          <a:noFill/>
        </p:spPr>
        <p:txBody>
          <a:bodyPr wrap="square" rtlCol="0">
            <a:spAutoFit/>
          </a:bodyPr>
          <a:lstStyle/>
          <a:p>
            <a:pPr algn="ctr">
              <a:defRPr sz="900" b="0" i="0" u="none" strike="noStrike" kern="1200" baseline="0">
                <a:solidFill>
                  <a:srgbClr val="000000">
                    <a:lumMod val="75000"/>
                    <a:lumOff val="25000"/>
                  </a:srgbClr>
                </a:solidFill>
                <a:latin typeface="+mn-lt"/>
                <a:ea typeface="+mn-ea"/>
                <a:cs typeface="+mn-cs"/>
              </a:defRPr>
            </a:pPr>
            <a:r>
              <a:rPr lang="zh-TW" altLang="en-US" sz="2400" dirty="0">
                <a:latin typeface="微軟正黑體" panose="020B0604030504040204" pitchFamily="34" charset="-120"/>
                <a:ea typeface="微軟正黑體" panose="020B0604030504040204" pitchFamily="34" charset="-120"/>
              </a:rPr>
              <a:t>多媒體</a:t>
            </a:r>
            <a:fld id="{EE4D8782-4563-4BB0-9400-3B307A25DFD6}" type="PERCENTAGE">
              <a:rPr lang="en-US" altLang="zh-TW" sz="2400" smtClean="0">
                <a:latin typeface="微軟正黑體" panose="020B0604030504040204" pitchFamily="34" charset="-120"/>
                <a:ea typeface="微軟正黑體" panose="020B0604030504040204" pitchFamily="34" charset="-120"/>
              </a:rPr>
              <a:pPr algn="ctr">
                <a:defRPr sz="900" b="0" i="0" u="none" strike="noStrike" kern="1200" baseline="0">
                  <a:solidFill>
                    <a:srgbClr val="000000">
                      <a:lumMod val="75000"/>
                      <a:lumOff val="25000"/>
                    </a:srgbClr>
                  </a:solidFill>
                  <a:latin typeface="+mn-lt"/>
                  <a:ea typeface="+mn-ea"/>
                  <a:cs typeface="+mn-cs"/>
                </a:defRPr>
              </a:pPr>
              <a:t>1%</a:t>
            </a:fld>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168387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noFill/>
        </p:spPr>
        <p:txBody>
          <a:bodyPr/>
          <a:lstStyle/>
          <a:p>
            <a:r>
              <a:rPr lang="zh-TW" altLang="en-US" sz="4000" dirty="0">
                <a:effectLst/>
                <a:latin typeface="微軟正黑體" panose="020B0604030504040204" pitchFamily="34" charset="-120"/>
                <a:ea typeface="微軟正黑體" panose="020B0604030504040204" pitchFamily="34" charset="-120"/>
              </a:rPr>
              <a:t>服務</a:t>
            </a:r>
            <a:r>
              <a:rPr lang="zh-TW" altLang="en-US" sz="4000" dirty="0" smtClean="0">
                <a:effectLst/>
                <a:latin typeface="微軟正黑體" panose="020B0604030504040204" pitchFamily="34" charset="-120"/>
                <a:ea typeface="微軟正黑體" panose="020B0604030504040204" pitchFamily="34" charset="-120"/>
              </a:rPr>
              <a:t>統計</a:t>
            </a:r>
            <a:endParaRPr lang="zh-TW" altLang="en-US" sz="3600" dirty="0">
              <a:effectLst/>
              <a:latin typeface="微軟正黑體" panose="020B0604030504040204" pitchFamily="34" charset="-120"/>
              <a:ea typeface="微軟正黑體" panose="020B0604030504040204" pitchFamily="34" charset="-120"/>
            </a:endParaRPr>
          </a:p>
        </p:txBody>
      </p:sp>
      <p:sp>
        <p:nvSpPr>
          <p:cNvPr id="12" name="內容版面配置區 11"/>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BB84A1D-732A-4A97-83DA-9B6026C61CF7}" type="slidenum">
              <a:rPr kumimoji="1" lang="en-US" altLang="zh-TW" sz="1200" b="0" i="0" u="none" strike="noStrike" kern="1200" cap="none" spc="0" normalizeH="0" baseline="0" noProof="0" smtClean="0">
                <a:ln>
                  <a:noFill/>
                </a:ln>
                <a:solidFill>
                  <a:prstClr val="black">
                    <a:tint val="75000"/>
                  </a:prstClr>
                </a:solidFill>
                <a:effectLst/>
                <a:uLnTx/>
                <a:uFillTx/>
                <a:latin typeface="Arial" charset="0"/>
                <a:ea typeface="新細明體" panose="02020500000000000000" pitchFamily="18"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1" lang="en-US" altLang="zh-TW" sz="1200" b="0" i="0" u="none" strike="noStrike" kern="1200" cap="none" spc="0" normalizeH="0" baseline="0" noProof="0" dirty="0">
              <a:ln>
                <a:noFill/>
              </a:ln>
              <a:solidFill>
                <a:prstClr val="black">
                  <a:tint val="75000"/>
                </a:prstClr>
              </a:solidFill>
              <a:effectLst/>
              <a:uLnTx/>
              <a:uFillTx/>
              <a:latin typeface="Arial" charset="0"/>
              <a:ea typeface="新細明體" panose="02020500000000000000" pitchFamily="18" charset="-120"/>
              <a:cs typeface="+mn-cs"/>
            </a:endParaRPr>
          </a:p>
        </p:txBody>
      </p:sp>
      <p:grpSp>
        <p:nvGrpSpPr>
          <p:cNvPr id="5" name="群組 4"/>
          <p:cNvGrpSpPr/>
          <p:nvPr/>
        </p:nvGrpSpPr>
        <p:grpSpPr>
          <a:xfrm>
            <a:off x="539552" y="1196752"/>
            <a:ext cx="8064896" cy="5159598"/>
            <a:chOff x="539552" y="1196752"/>
            <a:chExt cx="8064896" cy="5307106"/>
          </a:xfrm>
        </p:grpSpPr>
        <p:sp>
          <p:nvSpPr>
            <p:cNvPr id="6" name="矩形 5"/>
            <p:cNvSpPr/>
            <p:nvPr/>
          </p:nvSpPr>
          <p:spPr bwMode="auto">
            <a:xfrm>
              <a:off x="539552" y="1196752"/>
              <a:ext cx="8064896" cy="5307106"/>
            </a:xfrm>
            <a:prstGeom prst="rect">
              <a:avLst/>
            </a:prstGeom>
            <a:gradFill flip="none" rotWithShape="1">
              <a:gsLst>
                <a:gs pos="0">
                  <a:srgbClr val="9C2424">
                    <a:shade val="30000"/>
                    <a:satMod val="115000"/>
                  </a:srgbClr>
                </a:gs>
                <a:gs pos="50000">
                  <a:srgbClr val="9C2424">
                    <a:shade val="67500"/>
                    <a:satMod val="115000"/>
                  </a:srgbClr>
                </a:gs>
                <a:gs pos="100000">
                  <a:srgbClr val="9C2424">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pitchFamily="18" charset="0"/>
                <a:ea typeface="標楷體" pitchFamily="65" charset="-120"/>
                <a:cs typeface="+mn-cs"/>
              </a:endParaRPr>
            </a:p>
          </p:txBody>
        </p:sp>
        <p:graphicFrame>
          <p:nvGraphicFramePr>
            <p:cNvPr id="7" name="內容版面配置區 3"/>
            <p:cNvGraphicFramePr>
              <a:graphicFrameLocks/>
            </p:cNvGraphicFramePr>
            <p:nvPr>
              <p:extLst>
                <p:ext uri="{D42A27DB-BD31-4B8C-83A1-F6EECF244321}">
                  <p14:modId xmlns:p14="http://schemas.microsoft.com/office/powerpoint/2010/main" val="938038747"/>
                </p:ext>
              </p:extLst>
            </p:nvPr>
          </p:nvGraphicFramePr>
          <p:xfrm>
            <a:off x="686864" y="1285193"/>
            <a:ext cx="7701560" cy="5161225"/>
          </p:xfrm>
          <a:graphic>
            <a:graphicData uri="http://schemas.openxmlformats.org/drawingml/2006/table">
              <a:tbl>
                <a:tblPr>
                  <a:gradFill rotWithShape="1">
                    <a:gsLst>
                      <a:gs pos="0">
                        <a:srgbClr val="5D3D00">
                          <a:tint val="50000"/>
                          <a:satMod val="300000"/>
                        </a:srgbClr>
                      </a:gs>
                      <a:gs pos="35000">
                        <a:srgbClr val="5D3D00">
                          <a:tint val="37000"/>
                          <a:satMod val="300000"/>
                        </a:srgbClr>
                      </a:gs>
                      <a:gs pos="100000">
                        <a:srgbClr val="5D3D00">
                          <a:tint val="15000"/>
                          <a:satMod val="350000"/>
                        </a:srgbClr>
                      </a:gs>
                    </a:gsLst>
                    <a:lin ang="16200000" scaled="1"/>
                  </a:gradFill>
                  <a:effectLst>
                    <a:outerShdw blurRad="40000" dist="20000" dir="5400000" rotWithShape="0">
                      <a:srgbClr val="000000">
                        <a:alpha val="38000"/>
                      </a:srgbClr>
                    </a:outerShdw>
                  </a:effectLst>
                </a:tblPr>
                <a:tblGrid>
                  <a:gridCol w="4577373">
                    <a:extLst>
                      <a:ext uri="{9D8B030D-6E8A-4147-A177-3AD203B41FA5}">
                        <a16:colId xmlns:a16="http://schemas.microsoft.com/office/drawing/2014/main" val="20000"/>
                      </a:ext>
                    </a:extLst>
                  </a:gridCol>
                  <a:gridCol w="3124187">
                    <a:extLst>
                      <a:ext uri="{9D8B030D-6E8A-4147-A177-3AD203B41FA5}">
                        <a16:colId xmlns:a16="http://schemas.microsoft.com/office/drawing/2014/main" val="20003"/>
                      </a:ext>
                    </a:extLst>
                  </a:gridCol>
                </a:tblGrid>
                <a:tr h="452301">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altLang="en-US" sz="2200" b="1" kern="12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Arial" pitchFamily="34" charset="0"/>
                          </a:rPr>
                          <a:t>服務</a:t>
                        </a:r>
                        <a:r>
                          <a:rPr lang="zh-TW" sz="2200" b="1" kern="12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Arial" pitchFamily="34" charset="0"/>
                          </a:rPr>
                          <a:t>項目</a:t>
                        </a:r>
                      </a:p>
                    </a:txBody>
                    <a:tcPr marL="17007" marR="17007" marT="0" marB="0" anchor="ctr">
                      <a:lnL w="28575" cap="flat" cmpd="sng" algn="ctr">
                        <a:solidFill>
                          <a:srgbClr val="EDE1DB"/>
                        </a:solidFill>
                        <a:prstDash val="solid"/>
                        <a:round/>
                        <a:headEnd type="none" w="med" len="med"/>
                        <a:tailEnd type="none" w="med" len="med"/>
                      </a:lnL>
                      <a:lnR w="9525" cap="flat" cmpd="sng" algn="ctr">
                        <a:solidFill>
                          <a:srgbClr val="5D3D00">
                            <a:shade val="95000"/>
                            <a:satMod val="105000"/>
                          </a:srgbClr>
                        </a:solidFill>
                        <a:prstDash val="solid"/>
                      </a:lnR>
                      <a:lnT w="28575" cap="flat" cmpd="sng" algn="ctr">
                        <a:solidFill>
                          <a:srgbClr val="EDE1DB"/>
                        </a:solidFill>
                        <a:prstDash val="solid"/>
                        <a:round/>
                        <a:headEnd type="none" w="med" len="med"/>
                        <a:tailEnd type="none" w="med" len="med"/>
                      </a:lnT>
                      <a:lnB w="9525" cap="flat" cmpd="sng" algn="ctr">
                        <a:solidFill>
                          <a:srgbClr val="5D3D00">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9C2424"/>
                      </a:solidFill>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smtClean="0">
                            <a:ln>
                              <a:noFill/>
                            </a:ln>
                            <a:solidFill>
                              <a:srgbClr val="EDE1DB"/>
                            </a:solidFill>
                            <a:effectLst/>
                            <a:uLnTx/>
                            <a:uFillTx/>
                            <a:latin typeface="微軟正黑體" panose="020B0604030504040204" pitchFamily="34" charset="-120"/>
                            <a:ea typeface="微軟正黑體" panose="020B0604030504040204" pitchFamily="34" charset="-120"/>
                            <a:cs typeface="Arial" pitchFamily="34" charset="0"/>
                          </a:rPr>
                          <a:t>2022.08.01-2023.02.28</a:t>
                        </a:r>
                        <a:endParaRPr kumimoji="1" lang="zh-TW" altLang="en-US" sz="2400" b="1" i="0" u="none" strike="noStrike" kern="1200" cap="none" spc="0" normalizeH="0" baseline="0" noProof="0" dirty="0">
                          <a:ln>
                            <a:noFill/>
                          </a:ln>
                          <a:solidFill>
                            <a:srgbClr val="EDE1DB"/>
                          </a:solidFill>
                          <a:effectLst/>
                          <a:uLnTx/>
                          <a:uFillTx/>
                          <a:latin typeface="微軟正黑體" panose="020B0604030504040204" pitchFamily="34" charset="-120"/>
                          <a:ea typeface="微軟正黑體" panose="020B0604030504040204" pitchFamily="34" charset="-120"/>
                          <a:cs typeface="Arial" pitchFamily="34" charset="0"/>
                        </a:endParaRPr>
                      </a:p>
                    </a:txBody>
                    <a:tcPr marL="17007" marR="17007" marT="0" marB="0" anchor="ctr">
                      <a:lnL w="9525" cap="flat" cmpd="sng" algn="ctr">
                        <a:solidFill>
                          <a:srgbClr val="5D3D00">
                            <a:shade val="95000"/>
                            <a:satMod val="105000"/>
                          </a:srgbClr>
                        </a:solidFill>
                        <a:prstDash val="solid"/>
                        <a:round/>
                        <a:headEnd type="none" w="med" len="med"/>
                        <a:tailEnd type="none" w="med" len="med"/>
                      </a:lnL>
                      <a:lnR w="28575" cap="flat" cmpd="sng" algn="ctr">
                        <a:solidFill>
                          <a:srgbClr val="EDE1DB"/>
                        </a:solidFill>
                        <a:prstDash val="solid"/>
                        <a:round/>
                        <a:headEnd type="none" w="med" len="med"/>
                        <a:tailEnd type="none" w="med" len="med"/>
                      </a:lnR>
                      <a:lnT w="28575" cap="flat" cmpd="sng" algn="ctr">
                        <a:solidFill>
                          <a:srgbClr val="EDE1DB"/>
                        </a:solidFill>
                        <a:prstDash val="solid"/>
                        <a:round/>
                        <a:headEnd type="none" w="med" len="med"/>
                        <a:tailEnd type="none" w="med" len="med"/>
                      </a:lnT>
                      <a:lnB w="9525" cap="flat" cmpd="sng" algn="ctr">
                        <a:solidFill>
                          <a:srgbClr val="5D3D00">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9C2424"/>
                      </a:solidFill>
                    </a:tcPr>
                  </a:tc>
                  <a:extLst>
                    <a:ext uri="{0D108BD9-81ED-4DB2-BD59-A6C34878D82A}">
                      <a16:rowId xmlns:a16="http://schemas.microsoft.com/office/drawing/2014/main" val="10000"/>
                    </a:ext>
                  </a:extLst>
                </a:tr>
                <a:tr h="5194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kern="1200" dirty="0">
                            <a:solidFill>
                              <a:srgbClr val="422100"/>
                            </a:solidFill>
                            <a:effectLst/>
                            <a:latin typeface="微軟正黑體" pitchFamily="34" charset="-120"/>
                            <a:ea typeface="微軟正黑體" pitchFamily="34" charset="-120"/>
                            <a:cs typeface="Arial" pitchFamily="34" charset="0"/>
                          </a:rPr>
                          <a:t>進館人數</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9525" cap="flat" cmpd="sng" algn="ctr">
                        <a:solidFill>
                          <a:srgbClr val="5D3D00">
                            <a:shade val="95000"/>
                            <a:satMod val="105000"/>
                          </a:srgbClr>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174,987</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9525" cap="flat" cmpd="sng" algn="ctr">
                        <a:solidFill>
                          <a:srgbClr val="5D3D00">
                            <a:shade val="95000"/>
                            <a:satMod val="105000"/>
                          </a:srgbClr>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8511669"/>
                    </a:ext>
                  </a:extLst>
                </a:tr>
                <a:tr h="519454">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借書冊數</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algn="ctr"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45,097</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519454">
                  <a:tc>
                    <a:txBody>
                      <a:bodyPr/>
                      <a:lstStyle/>
                      <a:p>
                        <a:pPr marL="0"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利用教育人次</a:t>
                        </a:r>
                        <a:r>
                          <a:rPr lang="en-US" altLang="zh-TW" sz="2200" b="1" kern="1200" dirty="0">
                            <a:solidFill>
                              <a:srgbClr val="422100"/>
                            </a:solidFill>
                            <a:effectLst/>
                            <a:latin typeface="微軟正黑體" pitchFamily="34" charset="-120"/>
                            <a:ea typeface="微軟正黑體" pitchFamily="34" charset="-120"/>
                            <a:cs typeface="Arial" pitchFamily="34" charset="0"/>
                          </a:rPr>
                          <a:t>(</a:t>
                        </a:r>
                        <a:r>
                          <a:rPr lang="zh-TW" altLang="en-US" sz="2200" b="1" kern="1200" dirty="0">
                            <a:solidFill>
                              <a:srgbClr val="422100"/>
                            </a:solidFill>
                            <a:effectLst/>
                            <a:latin typeface="微軟正黑體" pitchFamily="34" charset="-120"/>
                            <a:ea typeface="微軟正黑體" pitchFamily="34" charset="-120"/>
                            <a:cs typeface="Arial" pitchFamily="34" charset="0"/>
                          </a:rPr>
                          <a:t>含線上</a:t>
                        </a:r>
                        <a:r>
                          <a:rPr lang="en-US" altLang="zh-TW" sz="2200" b="1" kern="1200" dirty="0">
                            <a:solidFill>
                              <a:srgbClr val="422100"/>
                            </a:solidFill>
                            <a:effectLst/>
                            <a:latin typeface="微軟正黑體" pitchFamily="34" charset="-120"/>
                            <a:ea typeface="微軟正黑體" pitchFamily="34" charset="-120"/>
                            <a:cs typeface="Arial" pitchFamily="34" charset="0"/>
                          </a:rPr>
                          <a:t>)</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0"/>
                          </a:spcAft>
                        </a:pPr>
                        <a:r>
                          <a:rPr lang="en-US" altLang="zh-TW" sz="2200" b="1" kern="1200" dirty="0" smtClean="0">
                            <a:solidFill>
                              <a:schemeClr val="tx1"/>
                            </a:solidFill>
                            <a:effectLst/>
                            <a:latin typeface="微軟正黑體" pitchFamily="34" charset="-120"/>
                            <a:ea typeface="微軟正黑體" pitchFamily="34" charset="-120"/>
                            <a:cs typeface="Arial" pitchFamily="34" charset="0"/>
                          </a:rPr>
                          <a:t>1,713</a:t>
                        </a:r>
                        <a:endParaRPr lang="zh-TW" sz="2200" b="1" kern="1200" dirty="0">
                          <a:solidFill>
                            <a:schemeClr val="tx1"/>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7375543"/>
                    </a:ext>
                  </a:extLst>
                </a:tr>
                <a:tr h="519454">
                  <a:tc>
                    <a:txBody>
                      <a:bodyPr/>
                      <a:lstStyle/>
                      <a:p>
                        <a:pPr marL="0"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利用教育場次</a:t>
                        </a:r>
                        <a:r>
                          <a:rPr lang="en-US" altLang="zh-TW" sz="2200" b="1" kern="1200" dirty="0">
                            <a:solidFill>
                              <a:srgbClr val="422100"/>
                            </a:solidFill>
                            <a:effectLst/>
                            <a:latin typeface="微軟正黑體" pitchFamily="34" charset="-120"/>
                            <a:ea typeface="微軟正黑體" pitchFamily="34" charset="-120"/>
                            <a:cs typeface="Arial" pitchFamily="34" charset="0"/>
                          </a:rPr>
                          <a:t>(</a:t>
                        </a:r>
                        <a:r>
                          <a:rPr lang="zh-TW" altLang="en-US" sz="2200" b="1" kern="1200" dirty="0">
                            <a:solidFill>
                              <a:srgbClr val="422100"/>
                            </a:solidFill>
                            <a:effectLst/>
                            <a:latin typeface="微軟正黑體" pitchFamily="34" charset="-120"/>
                            <a:ea typeface="微軟正黑體" pitchFamily="34" charset="-120"/>
                            <a:cs typeface="Arial" pitchFamily="34" charset="0"/>
                          </a:rPr>
                          <a:t>含線上</a:t>
                        </a:r>
                        <a:r>
                          <a:rPr lang="en-US" altLang="zh-TW" sz="2200" b="1" kern="1200" dirty="0">
                            <a:solidFill>
                              <a:srgbClr val="422100"/>
                            </a:solidFill>
                            <a:effectLst/>
                            <a:latin typeface="微軟正黑體" pitchFamily="34" charset="-120"/>
                            <a:ea typeface="微軟正黑體" pitchFamily="34" charset="-120"/>
                            <a:cs typeface="Arial" pitchFamily="34" charset="0"/>
                          </a:rPr>
                          <a:t>)</a:t>
                        </a:r>
                        <a:endParaRPr lang="zh-TW" alt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0"/>
                          </a:spcAft>
                        </a:pPr>
                        <a:r>
                          <a:rPr lang="en-US" altLang="zh-TW" sz="2200" b="1" kern="1200" dirty="0" smtClean="0">
                            <a:solidFill>
                              <a:schemeClr val="tx1"/>
                            </a:solidFill>
                            <a:effectLst/>
                            <a:latin typeface="微軟正黑體" pitchFamily="34" charset="-120"/>
                            <a:ea typeface="微軟正黑體" pitchFamily="34" charset="-120"/>
                            <a:cs typeface="Arial" pitchFamily="34" charset="0"/>
                          </a:rPr>
                          <a:t>120</a:t>
                        </a:r>
                        <a:endParaRPr lang="zh-TW" altLang="en-US" sz="2200" b="1" kern="1200" dirty="0">
                          <a:solidFill>
                            <a:schemeClr val="tx1"/>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2770582"/>
                    </a:ext>
                  </a:extLst>
                </a:tr>
                <a:tr h="650074">
                  <a:tc>
                    <a:txBody>
                      <a:bodyPr/>
                      <a:lstStyle/>
                      <a:p>
                        <a:pPr marL="0"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電子資源使用數</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0"/>
                          </a:spcAft>
                        </a:pPr>
                        <a:r>
                          <a:rPr lang="en-US" altLang="zh-TW" sz="2200" b="1" kern="1200" dirty="0" smtClean="0">
                            <a:solidFill>
                              <a:schemeClr val="tx1"/>
                            </a:solidFill>
                            <a:effectLst/>
                            <a:latin typeface="微軟正黑體" pitchFamily="34" charset="-120"/>
                            <a:ea typeface="微軟正黑體" pitchFamily="34" charset="-120"/>
                            <a:cs typeface="Arial" pitchFamily="34" charset="0"/>
                          </a:rPr>
                          <a:t>32,906</a:t>
                        </a:r>
                        <a:endParaRPr lang="zh-TW" sz="2200" b="1" kern="1200" dirty="0">
                          <a:solidFill>
                            <a:schemeClr val="tx1"/>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3286739"/>
                    </a:ext>
                  </a:extLst>
                </a:tr>
                <a:tr h="519454">
                  <a:tc>
                    <a:txBody>
                      <a:bodyPr/>
                      <a:lstStyle/>
                      <a:p>
                        <a:pPr marL="0"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推廣活動場次</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33</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9444944"/>
                    </a:ext>
                  </a:extLst>
                </a:tr>
                <a:tr h="519454">
                  <a:tc>
                    <a:txBody>
                      <a:bodyPr/>
                      <a:lstStyle/>
                      <a:p>
                        <a:pPr marL="0"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推廣活動參加人次</a:t>
                        </a:r>
                        <a:endParaRPr lang="zh-TW" alt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12,031</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4583684"/>
                    </a:ext>
                  </a:extLst>
                </a:tr>
                <a:tr h="519454">
                  <a:tc>
                    <a:txBody>
                      <a:bodyPr/>
                      <a:lstStyle/>
                      <a:p>
                        <a:pPr marL="0" algn="ctr" defTabSz="914400" rtl="0" eaLnBrk="1" latinLnBrk="0" hangingPunct="1">
                          <a:lnSpc>
                            <a:spcPct val="100000"/>
                          </a:lnSpc>
                          <a:spcAft>
                            <a:spcPts val="0"/>
                          </a:spcAft>
                        </a:pPr>
                        <a:r>
                          <a:rPr lang="zh-TW" altLang="en-US" sz="2200" b="1" kern="1200" dirty="0">
                            <a:solidFill>
                              <a:srgbClr val="422100"/>
                            </a:solidFill>
                            <a:effectLst/>
                            <a:latin typeface="微軟正黑體" pitchFamily="34" charset="-120"/>
                            <a:ea typeface="微軟正黑體" pitchFamily="34" charset="-120"/>
                            <a:cs typeface="Arial" pitchFamily="34" charset="0"/>
                          </a:rPr>
                          <a:t>館際合作件數</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28575" cap="flat" cmpd="sng" algn="ctr">
                        <a:solidFill>
                          <a:srgbClr val="EDE1DB"/>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EDE1D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0"/>
                          </a:spcAft>
                        </a:pPr>
                        <a:r>
                          <a:rPr lang="en-US" altLang="zh-TW" sz="2200" b="1" kern="1200" dirty="0" smtClean="0">
                            <a:solidFill>
                              <a:srgbClr val="422100"/>
                            </a:solidFill>
                            <a:effectLst/>
                            <a:latin typeface="微軟正黑體" pitchFamily="34" charset="-120"/>
                            <a:ea typeface="微軟正黑體" pitchFamily="34" charset="-120"/>
                            <a:cs typeface="Arial" pitchFamily="34" charset="0"/>
                          </a:rPr>
                          <a:t>5,107</a:t>
                        </a:r>
                        <a:endParaRPr lang="zh-TW" sz="2200" b="1" kern="1200" dirty="0">
                          <a:solidFill>
                            <a:srgbClr val="422100"/>
                          </a:solidFill>
                          <a:effectLst/>
                          <a:latin typeface="微軟正黑體" pitchFamily="34" charset="-120"/>
                          <a:ea typeface="微軟正黑體" pitchFamily="34" charset="-120"/>
                          <a:cs typeface="Arial" pitchFamily="34" charset="0"/>
                        </a:endParaRPr>
                      </a:p>
                    </a:txBody>
                    <a:tcPr marL="17007" marR="17007" marT="0" marB="0" anchor="ctr">
                      <a:lnL w="12700" cap="flat" cmpd="sng" algn="ctr">
                        <a:solidFill>
                          <a:srgbClr val="663300"/>
                        </a:solidFill>
                        <a:prstDash val="solid"/>
                        <a:round/>
                        <a:headEnd type="none" w="med" len="med"/>
                        <a:tailEnd type="none" w="med" len="med"/>
                      </a:lnL>
                      <a:lnR w="28575" cap="flat" cmpd="sng" algn="ctr">
                        <a:solidFill>
                          <a:srgbClr val="EDE1DB"/>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EDE1D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3278989"/>
                    </a:ext>
                  </a:extLst>
                </a:tr>
              </a:tbl>
            </a:graphicData>
          </a:graphic>
        </p:graphicFrame>
      </p:grpSp>
    </p:spTree>
    <p:extLst>
      <p:ext uri="{BB962C8B-B14F-4D97-AF65-F5344CB8AC3E}">
        <p14:creationId xmlns:p14="http://schemas.microsoft.com/office/powerpoint/2010/main" val="32171482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258600" y="1618769"/>
            <a:ext cx="6626800" cy="2123658"/>
          </a:xfrm>
          <a:prstGeom prst="rect">
            <a:avLst/>
          </a:prstGeom>
          <a:noFill/>
        </p:spPr>
        <p:txBody>
          <a:bodyPr wrap="square" rtlCol="0">
            <a:spAutoFit/>
          </a:bodyPr>
          <a:lstStyle/>
          <a:p>
            <a:r>
              <a:rPr lang="en-US" altLang="zh-TW" sz="4400" b="1" dirty="0">
                <a:solidFill>
                  <a:schemeClr val="bg1"/>
                </a:solidFill>
                <a:latin typeface="微軟正黑體" panose="020B0604030504040204" pitchFamily="34" charset="-120"/>
                <a:ea typeface="微軟正黑體" panose="020B0604030504040204" pitchFamily="34" charset="-120"/>
              </a:rPr>
              <a:t/>
            </a:r>
            <a:br>
              <a:rPr lang="en-US" altLang="zh-TW" sz="4400" b="1" dirty="0">
                <a:solidFill>
                  <a:schemeClr val="bg1"/>
                </a:solidFill>
                <a:latin typeface="微軟正黑體" panose="020B0604030504040204" pitchFamily="34" charset="-120"/>
                <a:ea typeface="微軟正黑體" panose="020B0604030504040204" pitchFamily="34" charset="-120"/>
              </a:rPr>
            </a:br>
            <a:r>
              <a:rPr lang="zh-TW" altLang="en-US" sz="4400" b="1" dirty="0">
                <a:solidFill>
                  <a:schemeClr val="bg1"/>
                </a:solidFill>
                <a:latin typeface="微軟正黑體" panose="020B0604030504040204" pitchFamily="34" charset="-120"/>
                <a:ea typeface="微軟正黑體" panose="020B0604030504040204" pitchFamily="34" charset="-120"/>
              </a:rPr>
              <a:t>外部顧客關係管理</a:t>
            </a:r>
            <a:br>
              <a:rPr lang="zh-TW" altLang="en-US" sz="4400" b="1" dirty="0">
                <a:solidFill>
                  <a:schemeClr val="bg1"/>
                </a:solidFill>
                <a:latin typeface="微軟正黑體" panose="020B0604030504040204" pitchFamily="34" charset="-120"/>
                <a:ea typeface="微軟正黑體" panose="020B0604030504040204" pitchFamily="34" charset="-120"/>
              </a:rPr>
            </a:br>
            <a:endParaRPr lang="zh-TW" altLang="en-US" sz="4400" b="1" dirty="0">
              <a:solidFill>
                <a:schemeClr val="bg1"/>
              </a:solidFill>
              <a:latin typeface="微軟正黑體" panose="020B0604030504040204" pitchFamily="34" charset="-120"/>
              <a:ea typeface="微軟正黑體" panose="020B0604030504040204" pitchFamily="34" charset="-120"/>
            </a:endParaRPr>
          </a:p>
        </p:txBody>
      </p:sp>
      <p:cxnSp>
        <p:nvCxnSpPr>
          <p:cNvPr id="5" name="直線接點 4"/>
          <p:cNvCxnSpPr/>
          <p:nvPr/>
        </p:nvCxnSpPr>
        <p:spPr>
          <a:xfrm>
            <a:off x="781599" y="3628127"/>
            <a:ext cx="629461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55991BD2-D455-4D09-893E-B3ACCC5BB9DB}"/>
              </a:ext>
            </a:extLst>
          </p:cNvPr>
          <p:cNvSpPr>
            <a:spLocks noGrp="1"/>
          </p:cNvSpPr>
          <p:nvPr>
            <p:ph type="sldNum" sz="quarter" idx="4294967295"/>
          </p:nvPr>
        </p:nvSpPr>
        <p:spPr/>
        <p:txBody>
          <a:bodyPr/>
          <a:lstStyle/>
          <a:p>
            <a:fld id="{2A094065-FA75-49FD-8D40-9B5B8C87CA52}" type="slidenum">
              <a:rPr lang="en-US" altLang="zh-TW" smtClean="0"/>
              <a:pPr/>
              <a:t>13</a:t>
            </a:fld>
            <a:endParaRPr lang="en-US" altLang="zh-TW"/>
          </a:p>
        </p:txBody>
      </p:sp>
    </p:spTree>
    <p:extLst>
      <p:ext uri="{BB962C8B-B14F-4D97-AF65-F5344CB8AC3E}">
        <p14:creationId xmlns:p14="http://schemas.microsoft.com/office/powerpoint/2010/main" val="26055851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431153" y="537002"/>
            <a:ext cx="184731" cy="769441"/>
          </a:xfrm>
          <a:prstGeom prst="rect">
            <a:avLst/>
          </a:prstGeom>
          <a:noFill/>
        </p:spPr>
        <p:txBody>
          <a:bodyPr wrap="none" rtlCol="0">
            <a:spAutoFit/>
          </a:bodyPr>
          <a:lstStyle/>
          <a:p>
            <a:endParaRPr lang="zh-TW" altLang="en-US" sz="4400" b="1" dirty="0">
              <a:solidFill>
                <a:schemeClr val="bg1"/>
              </a:solidFill>
              <a:latin typeface="微軟正黑體" panose="020B0604030504040204" pitchFamily="34" charset="-120"/>
              <a:ea typeface="微軟正黑體" panose="020B0604030504040204" pitchFamily="34" charset="-120"/>
            </a:endParaRPr>
          </a:p>
        </p:txBody>
      </p:sp>
      <p:cxnSp>
        <p:nvCxnSpPr>
          <p:cNvPr id="5" name="直線接點 4"/>
          <p:cNvCxnSpPr/>
          <p:nvPr/>
        </p:nvCxnSpPr>
        <p:spPr>
          <a:xfrm>
            <a:off x="592280" y="1403558"/>
            <a:ext cx="77620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55991BD2-D455-4D09-893E-B3ACCC5BB9DB}"/>
              </a:ext>
            </a:extLst>
          </p:cNvPr>
          <p:cNvSpPr>
            <a:spLocks noGrp="1"/>
          </p:cNvSpPr>
          <p:nvPr>
            <p:ph type="sldNum" sz="quarter" idx="12"/>
          </p:nvPr>
        </p:nvSpPr>
        <p:spPr/>
        <p:txBody>
          <a:bodyPr/>
          <a:lstStyle/>
          <a:p>
            <a:fld id="{2A094065-FA75-49FD-8D40-9B5B8C87CA52}" type="slidenum">
              <a:rPr lang="en-US" altLang="zh-TW" smtClean="0"/>
              <a:pPr/>
              <a:t>14</a:t>
            </a:fld>
            <a:endParaRPr lang="en-US" altLang="zh-TW"/>
          </a:p>
        </p:txBody>
      </p:sp>
      <p:sp>
        <p:nvSpPr>
          <p:cNvPr id="6" name="文字方塊 5"/>
          <p:cNvSpPr txBox="1"/>
          <p:nvPr/>
        </p:nvSpPr>
        <p:spPr>
          <a:xfrm>
            <a:off x="1248696" y="1605449"/>
            <a:ext cx="6561803" cy="3046988"/>
          </a:xfrm>
          <a:prstGeom prst="rect">
            <a:avLst/>
          </a:prstGeom>
          <a:noFill/>
        </p:spPr>
        <p:txBody>
          <a:bodyPr wrap="square" rtlCol="0">
            <a:spAutoFit/>
          </a:bodyPr>
          <a:lstStyle/>
          <a:p>
            <a:pPr marL="514350" indent="-514350">
              <a:buFont typeface="+mj-lt"/>
              <a:buAutoNum type="arabicPeriod"/>
            </a:pPr>
            <a:r>
              <a:rPr lang="zh-TW" altLang="en-US" sz="3200" b="1" dirty="0">
                <a:latin typeface="微軟正黑體" panose="020B0604030504040204" pitchFamily="34" charset="-120"/>
                <a:ea typeface="微軟正黑體" panose="020B0604030504040204" pitchFamily="34" charset="-120"/>
              </a:rPr>
              <a:t>與圖書館有約 </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大學部同學</a:t>
            </a:r>
            <a:r>
              <a:rPr lang="en-US" altLang="zh-TW" sz="3200" b="1" dirty="0" smtClean="0">
                <a:latin typeface="微軟正黑體" panose="020B0604030504040204" pitchFamily="34" charset="-120"/>
                <a:ea typeface="微軟正黑體" panose="020B0604030504040204" pitchFamily="34" charset="-120"/>
              </a:rPr>
              <a:t>)</a:t>
            </a:r>
            <a:endParaRPr lang="en-US" altLang="zh-TW" sz="3200" b="1" dirty="0">
              <a:solidFill>
                <a:srgbClr val="FF0000"/>
              </a:solidFill>
              <a:latin typeface="微軟正黑體" panose="020B0604030504040204" pitchFamily="34" charset="-120"/>
              <a:ea typeface="微軟正黑體" panose="020B0604030504040204" pitchFamily="34" charset="-120"/>
            </a:endParaRPr>
          </a:p>
          <a:p>
            <a:pPr marL="514350" indent="-514350">
              <a:buFont typeface="+mj-lt"/>
              <a:buAutoNum type="arabicPeriod"/>
            </a:pPr>
            <a:r>
              <a:rPr lang="zh-TW" altLang="en-US" sz="3200" b="1" dirty="0">
                <a:latin typeface="微軟正黑體" panose="020B0604030504040204" pitchFamily="34" charset="-120"/>
                <a:ea typeface="微軟正黑體" panose="020B0604030504040204" pitchFamily="34" charset="-120"/>
              </a:rPr>
              <a:t>輪椅體驗 </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無障礙空間</a:t>
            </a:r>
            <a:r>
              <a:rPr lang="en-US" altLang="zh-TW" sz="3200" b="1" dirty="0">
                <a:latin typeface="微軟正黑體" panose="020B0604030504040204" pitchFamily="34" charset="-120"/>
                <a:ea typeface="微軟正黑體" panose="020B0604030504040204" pitchFamily="34" charset="-120"/>
              </a:rPr>
              <a:t>)</a:t>
            </a:r>
          </a:p>
          <a:p>
            <a:pPr marL="514350" indent="-514350">
              <a:buFont typeface="+mj-lt"/>
              <a:buAutoNum type="arabicPeriod"/>
            </a:pPr>
            <a:r>
              <a:rPr lang="zh-TW" altLang="en-US" sz="3200" b="1" dirty="0">
                <a:latin typeface="微軟正黑體" panose="020B0604030504040204" pitchFamily="34" charset="-120"/>
                <a:ea typeface="微軟正黑體" panose="020B0604030504040204" pitchFamily="34" charset="-120"/>
              </a:rPr>
              <a:t>多語閉館廣播 </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國際學生</a:t>
            </a:r>
            <a:r>
              <a:rPr lang="en-US" altLang="zh-TW" sz="3200" b="1" dirty="0">
                <a:latin typeface="微軟正黑體" panose="020B0604030504040204" pitchFamily="34" charset="-120"/>
                <a:ea typeface="微軟正黑體" panose="020B0604030504040204" pitchFamily="34" charset="-120"/>
              </a:rPr>
              <a:t>)</a:t>
            </a:r>
          </a:p>
          <a:p>
            <a:pPr marL="514350" indent="-514350">
              <a:buFont typeface="+mj-lt"/>
              <a:buAutoNum type="arabicPeriod"/>
            </a:pPr>
            <a:r>
              <a:rPr lang="zh-TW" altLang="en-US" sz="3200" b="1" dirty="0">
                <a:latin typeface="微軟正黑體" panose="020B0604030504040204" pitchFamily="34" charset="-120"/>
                <a:ea typeface="微軟正黑體" panose="020B0604030504040204" pitchFamily="34" charset="-120"/>
              </a:rPr>
              <a:t>掠奪性期刊初檢服務 </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研究人員</a:t>
            </a:r>
            <a:r>
              <a:rPr lang="en-US" altLang="zh-TW" sz="3200" b="1" dirty="0">
                <a:latin typeface="微軟正黑體" panose="020B0604030504040204" pitchFamily="34" charset="-120"/>
                <a:ea typeface="微軟正黑體" panose="020B0604030504040204" pitchFamily="34" charset="-120"/>
              </a:rPr>
              <a:t>)</a:t>
            </a:r>
          </a:p>
          <a:p>
            <a:pPr marL="514350" indent="-514350">
              <a:buFont typeface="+mj-lt"/>
              <a:buAutoNum type="arabicPeriod"/>
            </a:pPr>
            <a:r>
              <a:rPr lang="zh-TW" altLang="en-US" sz="3200" b="1" dirty="0">
                <a:latin typeface="微軟正黑體" panose="020B0604030504040204" pitchFamily="34" charset="-120"/>
                <a:ea typeface="微軟正黑體" panose="020B0604030504040204" pitchFamily="34" charset="-120"/>
              </a:rPr>
              <a:t>全</a:t>
            </a:r>
            <a:r>
              <a:rPr lang="zh-TW" altLang="en-US" sz="3200" b="1" dirty="0" smtClean="0">
                <a:latin typeface="微軟正黑體" panose="020B0604030504040204" pitchFamily="34" charset="-120"/>
                <a:ea typeface="微軟正黑體" panose="020B0604030504040204" pitchFamily="34" charset="-120"/>
              </a:rPr>
              <a:t>館導入劃位管理</a:t>
            </a:r>
            <a:endParaRPr lang="en-US" altLang="zh-TW" sz="3200" b="1" dirty="0">
              <a:latin typeface="微軟正黑體" panose="020B0604030504040204" pitchFamily="34" charset="-120"/>
              <a:ea typeface="微軟正黑體" panose="020B0604030504040204" pitchFamily="34" charset="-120"/>
            </a:endParaRPr>
          </a:p>
          <a:p>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602D1095-DA9D-4E5D-A609-87B3E233FA27}"/>
              </a:ext>
            </a:extLst>
          </p:cNvPr>
          <p:cNvSpPr txBox="1"/>
          <p:nvPr/>
        </p:nvSpPr>
        <p:spPr>
          <a:xfrm>
            <a:off x="269655" y="253227"/>
            <a:ext cx="8259739" cy="769441"/>
          </a:xfrm>
          <a:prstGeom prst="rect">
            <a:avLst/>
          </a:prstGeom>
          <a:noFill/>
        </p:spPr>
        <p:txBody>
          <a:bodyPr wrap="square" rtlCol="0">
            <a:spAutoFit/>
          </a:bodyPr>
          <a:lstStyle/>
          <a:p>
            <a:r>
              <a:rPr lang="zh-TW" altLang="en-US" sz="4400" b="1" dirty="0">
                <a:solidFill>
                  <a:srgbClr val="0070C0"/>
                </a:solidFill>
                <a:latin typeface="微軟正黑體" panose="020B0604030504040204" pitchFamily="34" charset="-120"/>
                <a:ea typeface="微軟正黑體" panose="020B0604030504040204" pitchFamily="34" charset="-120"/>
              </a:rPr>
              <a:t>開發滿足讀者需求的新型態服務</a:t>
            </a:r>
          </a:p>
        </p:txBody>
      </p:sp>
    </p:spTree>
    <p:extLst>
      <p:ext uri="{BB962C8B-B14F-4D97-AF65-F5344CB8AC3E}">
        <p14:creationId xmlns:p14="http://schemas.microsoft.com/office/powerpoint/2010/main" val="11413763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24DD56-45B5-4D7F-AFD6-3565A8160046}"/>
              </a:ext>
            </a:extLst>
          </p:cNvPr>
          <p:cNvSpPr>
            <a:spLocks noGrp="1"/>
          </p:cNvSpPr>
          <p:nvPr>
            <p:ph type="title"/>
          </p:nvPr>
        </p:nvSpPr>
        <p:spPr>
          <a:xfrm>
            <a:off x="329727" y="185434"/>
            <a:ext cx="8229600" cy="1143000"/>
          </a:xfrm>
        </p:spPr>
        <p:txBody>
          <a:bodyPr/>
          <a:lstStyle/>
          <a:p>
            <a:r>
              <a:rPr lang="en-US" altLang="zh-TW" sz="4000" dirty="0" smtClean="0">
                <a:latin typeface="微軟正黑體" panose="020B0604030504040204" pitchFamily="34" charset="-120"/>
              </a:rPr>
              <a:t>1.【</a:t>
            </a:r>
            <a:r>
              <a:rPr lang="zh-TW" altLang="en-US" sz="4000" dirty="0">
                <a:latin typeface="微軟正黑體" panose="020B0604030504040204" pitchFamily="34" charset="-120"/>
              </a:rPr>
              <a:t>與圖書館有約</a:t>
            </a:r>
            <a:r>
              <a:rPr lang="en-US" altLang="zh-TW" sz="4000" dirty="0">
                <a:latin typeface="微軟正黑體" panose="020B0604030504040204" pitchFamily="34" charset="-120"/>
              </a:rPr>
              <a:t>】</a:t>
            </a:r>
            <a:r>
              <a:rPr lang="zh-TW" altLang="en-US" sz="4000" dirty="0" smtClean="0">
                <a:latin typeface="微軟正黑體" panose="020B0604030504040204" pitchFamily="34" charset="-120"/>
              </a:rPr>
              <a:t>座談</a:t>
            </a:r>
            <a:r>
              <a:rPr lang="en-US" altLang="zh-TW" sz="4000" dirty="0" smtClean="0"/>
              <a:t>_2019</a:t>
            </a:r>
            <a:endParaRPr lang="zh-TW" altLang="en-US" sz="4000" dirty="0"/>
          </a:p>
        </p:txBody>
      </p:sp>
      <p:sp>
        <p:nvSpPr>
          <p:cNvPr id="4" name="文字方塊 3">
            <a:extLst>
              <a:ext uri="{FF2B5EF4-FFF2-40B4-BE49-F238E27FC236}">
                <a16:creationId xmlns:a16="http://schemas.microsoft.com/office/drawing/2014/main" id="{295EC43B-F12E-4CD9-B463-F3A0852F36E4}"/>
              </a:ext>
            </a:extLst>
          </p:cNvPr>
          <p:cNvSpPr txBox="1"/>
          <p:nvPr/>
        </p:nvSpPr>
        <p:spPr>
          <a:xfrm>
            <a:off x="647564" y="1268760"/>
            <a:ext cx="8100900" cy="5632311"/>
          </a:xfrm>
          <a:prstGeom prst="rect">
            <a:avLst/>
          </a:prstGeom>
          <a:noFill/>
        </p:spPr>
        <p:txBody>
          <a:bodyPr wrap="square" rtlCol="0">
            <a:spAutoFit/>
          </a:bodyPr>
          <a:lstStyle/>
          <a:p>
            <a:pPr marL="457200" indent="-457200">
              <a:buFont typeface="Wingdings" panose="05000000000000000000" pitchFamily="2" charset="2"/>
              <a:buChar char="n"/>
            </a:pPr>
            <a:r>
              <a:rPr lang="zh-TW" altLang="en-US" sz="2400" b="1" dirty="0">
                <a:latin typeface="微軟正黑體" panose="020B0604030504040204" pitchFamily="34" charset="-120"/>
                <a:ea typeface="微軟正黑體" panose="020B0604030504040204" pitchFamily="34" charset="-120"/>
              </a:rPr>
              <a:t>藉由舉辦</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與圖書館有約</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座談蒐集使用者意見，彙整設計線上問卷～開啟以讀者需求出發，探討空間優化及新服務發展之策略。</a:t>
            </a:r>
            <a:endParaRPr lang="en-US" altLang="zh-TW" sz="24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n"/>
            </a:pPr>
            <a:r>
              <a:rPr lang="zh-TW" altLang="en-US" sz="2400" b="1" dirty="0">
                <a:latin typeface="微軟正黑體" panose="020B0604030504040204" pitchFamily="34" charset="-120"/>
                <a:ea typeface="微軟正黑體" panose="020B0604030504040204" pitchFamily="34" charset="-120"/>
              </a:rPr>
              <a:t>透過</a:t>
            </a:r>
            <a:r>
              <a:rPr lang="en-US" altLang="zh-TW" sz="2400" b="1" dirty="0">
                <a:latin typeface="微軟正黑體" panose="020B0604030504040204" pitchFamily="34" charset="-120"/>
                <a:ea typeface="微軟正黑體" panose="020B0604030504040204" pitchFamily="34" charset="-120"/>
              </a:rPr>
              <a:t>PDCA</a:t>
            </a:r>
            <a:r>
              <a:rPr lang="zh-TW" altLang="en-US" sz="2400" b="1" dirty="0">
                <a:latin typeface="微軟正黑體" panose="020B0604030504040204" pitchFamily="34" charset="-120"/>
                <a:ea typeface="微軟正黑體" panose="020B0604030504040204" pitchFamily="34" charset="-120"/>
              </a:rPr>
              <a:t>循環模式，建立服務提升及具體可行之模式。</a:t>
            </a:r>
            <a:endParaRPr lang="en-US" altLang="zh-TW" sz="2400" b="1"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n"/>
            </a:pPr>
            <a:r>
              <a:rPr lang="zh-TW" altLang="en-US" sz="2400" b="1" dirty="0">
                <a:latin typeface="微軟正黑體" panose="020B0604030504040204" pitchFamily="34" charset="-120"/>
                <a:ea typeface="微軟正黑體" panose="020B0604030504040204" pitchFamily="34" charset="-120"/>
              </a:rPr>
              <a:t>分享北醫圖書館落實</a:t>
            </a:r>
            <a:r>
              <a:rPr lang="en-US" altLang="zh-TW" sz="2400" b="1" dirty="0">
                <a:latin typeface="微軟正黑體" panose="020B0604030504040204" pitchFamily="34" charset="-120"/>
                <a:ea typeface="微軟正黑體" panose="020B0604030504040204" pitchFamily="34" charset="-120"/>
              </a:rPr>
              <a:t>PDCA</a:t>
            </a:r>
            <a:r>
              <a:rPr lang="zh-TW" altLang="en-US" sz="2400" b="1" dirty="0">
                <a:latin typeface="微軟正黑體" panose="020B0604030504040204" pitchFamily="34" charset="-120"/>
                <a:ea typeface="微軟正黑體" panose="020B0604030504040204" pitchFamily="34" charset="-120"/>
              </a:rPr>
              <a:t>之經驗與成果，以供他館進行服務設計之參考。</a:t>
            </a:r>
            <a:endParaRPr lang="en-US" altLang="zh-TW" sz="2400" b="1"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p"/>
            </a:pPr>
            <a:endParaRPr lang="en-US" altLang="zh-TW" sz="2400" b="1"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p"/>
            </a:pPr>
            <a:endParaRPr lang="en-US" altLang="zh-TW" sz="24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p"/>
            </a:pPr>
            <a:endParaRPr lang="en-US" altLang="zh-TW" sz="2400" b="1"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p"/>
            </a:pPr>
            <a:endParaRPr lang="en-US" altLang="zh-TW" sz="24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p"/>
            </a:pPr>
            <a:endParaRPr lang="en-US" altLang="zh-TW" sz="2400" b="1"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p"/>
            </a:pPr>
            <a:endParaRPr lang="en-US" altLang="zh-TW" sz="2400" b="1"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p"/>
            </a:pPr>
            <a:endParaRPr lang="en-US" altLang="zh-TW" sz="2400" b="1"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p"/>
            </a:pPr>
            <a:endParaRPr lang="en-US" altLang="zh-TW" sz="24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p"/>
            </a:pPr>
            <a:endParaRPr lang="zh-TW" altLang="en-US" sz="2400"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E430AECF-A4DF-4B88-9593-B62F74EC7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823" y="3717032"/>
            <a:ext cx="3748754" cy="2500269"/>
          </a:xfrm>
          <a:prstGeom prst="rect">
            <a:avLst/>
          </a:prstGeom>
        </p:spPr>
      </p:pic>
      <p:sp>
        <p:nvSpPr>
          <p:cNvPr id="3" name="文字方塊 2">
            <a:extLst>
              <a:ext uri="{FF2B5EF4-FFF2-40B4-BE49-F238E27FC236}">
                <a16:creationId xmlns:a16="http://schemas.microsoft.com/office/drawing/2014/main" id="{D75AB8E9-97A3-429B-BD31-85075AC5111B}"/>
              </a:ext>
            </a:extLst>
          </p:cNvPr>
          <p:cNvSpPr txBox="1"/>
          <p:nvPr/>
        </p:nvSpPr>
        <p:spPr>
          <a:xfrm>
            <a:off x="353291" y="4613223"/>
            <a:ext cx="4229100" cy="830997"/>
          </a:xfrm>
          <a:prstGeom prst="rect">
            <a:avLst/>
          </a:prstGeom>
          <a:noFill/>
        </p:spPr>
        <p:txBody>
          <a:bodyPr wrap="square" rtlCol="0">
            <a:spAutoFit/>
          </a:bodyPr>
          <a:lstStyle/>
          <a:p>
            <a:pPr algn="ctr"/>
            <a:r>
              <a:rPr lang="en-US" altLang="zh-TW" sz="2400" b="1" dirty="0">
                <a:solidFill>
                  <a:srgbClr val="C00000"/>
                </a:solidFill>
                <a:latin typeface="微軟正黑體" panose="020B0604030504040204" pitchFamily="34" charset="-120"/>
                <a:ea typeface="微軟正黑體" panose="020B0604030504040204" pitchFamily="34" charset="-120"/>
              </a:rPr>
              <a:t>2019/3/6【</a:t>
            </a:r>
            <a:r>
              <a:rPr lang="zh-TW" altLang="en-US" sz="2400" b="1" dirty="0">
                <a:solidFill>
                  <a:srgbClr val="C00000"/>
                </a:solidFill>
                <a:latin typeface="微軟正黑體" panose="020B0604030504040204" pitchFamily="34" charset="-120"/>
                <a:ea typeface="微軟正黑體" panose="020B0604030504040204" pitchFamily="34" charset="-120"/>
              </a:rPr>
              <a:t>與圖書館有約</a:t>
            </a: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座談共</a:t>
            </a:r>
            <a:r>
              <a:rPr lang="en-US" altLang="zh-TW" sz="2400" b="1" dirty="0">
                <a:solidFill>
                  <a:srgbClr val="C00000"/>
                </a:solidFill>
                <a:latin typeface="微軟正黑體" panose="020B0604030504040204" pitchFamily="34" charset="-120"/>
                <a:ea typeface="微軟正黑體" panose="020B0604030504040204" pitchFamily="34" charset="-120"/>
              </a:rPr>
              <a:t>63</a:t>
            </a:r>
            <a:r>
              <a:rPr lang="zh-TW" altLang="en-US" sz="2400" b="1" dirty="0">
                <a:solidFill>
                  <a:srgbClr val="C00000"/>
                </a:solidFill>
                <a:latin typeface="微軟正黑體" panose="020B0604030504040204" pitchFamily="34" charset="-120"/>
                <a:ea typeface="微軟正黑體" panose="020B0604030504040204" pitchFamily="34" charset="-120"/>
              </a:rPr>
              <a:t>人參加</a:t>
            </a:r>
          </a:p>
        </p:txBody>
      </p:sp>
    </p:spTree>
    <p:extLst>
      <p:ext uri="{BB962C8B-B14F-4D97-AF65-F5344CB8AC3E}">
        <p14:creationId xmlns:p14="http://schemas.microsoft.com/office/powerpoint/2010/main" val="3349204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24DD56-45B5-4D7F-AFD6-3565A8160046}"/>
              </a:ext>
            </a:extLst>
          </p:cNvPr>
          <p:cNvSpPr>
            <a:spLocks noGrp="1"/>
          </p:cNvSpPr>
          <p:nvPr>
            <p:ph type="title"/>
          </p:nvPr>
        </p:nvSpPr>
        <p:spPr>
          <a:xfrm>
            <a:off x="312093" y="125760"/>
            <a:ext cx="8003232" cy="1143000"/>
          </a:xfrm>
        </p:spPr>
        <p:txBody>
          <a:bodyPr/>
          <a:lstStyle/>
          <a:p>
            <a:r>
              <a:rPr lang="zh-TW" altLang="en-US" sz="4000" dirty="0"/>
              <a:t>彙整</a:t>
            </a:r>
            <a:r>
              <a:rPr lang="zh-TW" altLang="en-US" sz="4000" dirty="0">
                <a:latin typeface="微軟正黑體" panose="020B0604030504040204" pitchFamily="34" charset="-120"/>
              </a:rPr>
              <a:t>意見，實施</a:t>
            </a:r>
            <a:r>
              <a:rPr lang="zh-TW" altLang="en-US" sz="4000" dirty="0"/>
              <a:t>線上問卷</a:t>
            </a:r>
          </a:p>
        </p:txBody>
      </p:sp>
      <p:sp>
        <p:nvSpPr>
          <p:cNvPr id="4" name="文字方塊 3">
            <a:extLst>
              <a:ext uri="{FF2B5EF4-FFF2-40B4-BE49-F238E27FC236}">
                <a16:creationId xmlns:a16="http://schemas.microsoft.com/office/drawing/2014/main" id="{783275C3-8DE3-4E23-8CC5-54CF97EBDC90}"/>
              </a:ext>
            </a:extLst>
          </p:cNvPr>
          <p:cNvSpPr txBox="1"/>
          <p:nvPr/>
        </p:nvSpPr>
        <p:spPr>
          <a:xfrm>
            <a:off x="569268" y="1268760"/>
            <a:ext cx="4176464" cy="4893647"/>
          </a:xfrm>
          <a:prstGeom prst="rect">
            <a:avLst/>
          </a:prstGeom>
          <a:noFill/>
        </p:spPr>
        <p:txBody>
          <a:bodyPr wrap="square" rtlCol="0">
            <a:spAutoFit/>
          </a:bodyPr>
          <a:lstStyle/>
          <a:p>
            <a:pPr marL="342900" indent="-342900">
              <a:buFont typeface="Wingdings" panose="05000000000000000000" pitchFamily="2" charset="2"/>
              <a:buChar char="n"/>
            </a:pPr>
            <a:r>
              <a:rPr lang="zh-TW" altLang="en-US" sz="2400" b="1" dirty="0">
                <a:latin typeface="微軟正黑體" panose="020B0604030504040204" pitchFamily="34" charset="-120"/>
                <a:ea typeface="微軟正黑體" panose="020B0604030504040204" pitchFamily="34" charset="-120"/>
              </a:rPr>
              <a:t>針對</a:t>
            </a:r>
            <a:r>
              <a:rPr lang="zh-TW" altLang="en-US" sz="2400" b="1" u="sng" dirty="0">
                <a:latin typeface="微軟正黑體" panose="020B0604030504040204" pitchFamily="34" charset="-120"/>
                <a:ea typeface="微軟正黑體" panose="020B0604030504040204" pitchFamily="34" charset="-120"/>
              </a:rPr>
              <a:t>北醫大學在校學生</a:t>
            </a:r>
            <a:r>
              <a:rPr lang="zh-TW" altLang="en-US" sz="2400" b="1" dirty="0">
                <a:latin typeface="微軟正黑體" panose="020B0604030504040204" pitchFamily="34" charset="-120"/>
                <a:ea typeface="微軟正黑體" panose="020B0604030504040204" pitchFamily="34" charset="-120"/>
              </a:rPr>
              <a:t>實施「圖書館空間與服務規劃」線上問卷活動，透過線上問卷蒐集在校學生對於圖書館空間及服務規劃之意見。</a:t>
            </a:r>
            <a:endParaRPr lang="en-US" altLang="zh-TW" sz="2400" b="1" dirty="0">
              <a:latin typeface="微軟正黑體" panose="020B0604030504040204" pitchFamily="34" charset="-120"/>
              <a:ea typeface="微軟正黑體" panose="020B0604030504040204" pitchFamily="34" charset="-120"/>
            </a:endParaRPr>
          </a:p>
          <a:p>
            <a:endParaRPr lang="en-US" altLang="zh-TW" sz="2400" b="1"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施測時間：</a:t>
            </a:r>
            <a:r>
              <a:rPr lang="en-US" altLang="zh-TW" sz="2400" b="1" dirty="0">
                <a:latin typeface="微軟正黑體" panose="020B0604030504040204" pitchFamily="34" charset="-120"/>
                <a:ea typeface="微軟正黑體" panose="020B0604030504040204" pitchFamily="34" charset="-120"/>
              </a:rPr>
              <a:t>2019/4/8-4/30 </a:t>
            </a:r>
          </a:p>
          <a:p>
            <a:pPr marL="342900" indent="-342900">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施測對象：北醫大學在校學生</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含研究生</a:t>
            </a:r>
            <a:r>
              <a:rPr lang="en-US" altLang="zh-TW" sz="2400" b="1" dirty="0">
                <a:latin typeface="微軟正黑體" panose="020B0604030504040204" pitchFamily="34" charset="-120"/>
                <a:ea typeface="微軟正黑體" panose="020B0604030504040204" pitchFamily="34" charset="-120"/>
              </a:rPr>
              <a:t>)</a:t>
            </a:r>
          </a:p>
          <a:p>
            <a:pPr marL="342900" indent="-342900">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完成問卷回覆者贈送精美小禮物一份</a:t>
            </a:r>
            <a:endParaRPr lang="en-US" altLang="zh-TW" sz="24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DBD17320-1EFF-4F80-8C4A-0DF80F9D9E08}"/>
              </a:ext>
            </a:extLst>
          </p:cNvPr>
          <p:cNvPicPr>
            <a:picLocks noChangeAspect="1"/>
          </p:cNvPicPr>
          <p:nvPr/>
        </p:nvPicPr>
        <p:blipFill rotWithShape="1">
          <a:blip r:embed="rId2">
            <a:extLst>
              <a:ext uri="{28A0092B-C50C-407E-A947-70E740481C1C}">
                <a14:useLocalDpi xmlns:a14="http://schemas.microsoft.com/office/drawing/2010/main" val="0"/>
              </a:ext>
            </a:extLst>
          </a:blip>
          <a:srcRect t="36002"/>
          <a:stretch/>
        </p:blipFill>
        <p:spPr>
          <a:xfrm>
            <a:off x="4570543" y="1984664"/>
            <a:ext cx="4399178" cy="3641851"/>
          </a:xfrm>
          <a:prstGeom prst="rect">
            <a:avLst/>
          </a:prstGeom>
        </p:spPr>
      </p:pic>
    </p:spTree>
    <p:extLst>
      <p:ext uri="{BB962C8B-B14F-4D97-AF65-F5344CB8AC3E}">
        <p14:creationId xmlns:p14="http://schemas.microsoft.com/office/powerpoint/2010/main" val="39004566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1889D8-0E40-4844-A82E-FBB3B629F2D9}"/>
              </a:ext>
            </a:extLst>
          </p:cNvPr>
          <p:cNvSpPr>
            <a:spLocks noGrp="1"/>
          </p:cNvSpPr>
          <p:nvPr>
            <p:ph type="title"/>
          </p:nvPr>
        </p:nvSpPr>
        <p:spPr>
          <a:xfrm>
            <a:off x="461655" y="102065"/>
            <a:ext cx="7776864" cy="1143000"/>
          </a:xfrm>
        </p:spPr>
        <p:txBody>
          <a:bodyPr/>
          <a:lstStyle/>
          <a:p>
            <a:r>
              <a:rPr lang="zh-TW" altLang="en-US" sz="4000" dirty="0"/>
              <a:t>彙整意見，實施線上問卷</a:t>
            </a:r>
          </a:p>
        </p:txBody>
      </p:sp>
      <p:sp>
        <p:nvSpPr>
          <p:cNvPr id="4" name="文字方塊 3">
            <a:extLst>
              <a:ext uri="{FF2B5EF4-FFF2-40B4-BE49-F238E27FC236}">
                <a16:creationId xmlns:a16="http://schemas.microsoft.com/office/drawing/2014/main" id="{8C7D55BF-98D2-47EF-BBF6-5E2C4854F05B}"/>
              </a:ext>
            </a:extLst>
          </p:cNvPr>
          <p:cNvSpPr txBox="1"/>
          <p:nvPr/>
        </p:nvSpPr>
        <p:spPr>
          <a:xfrm>
            <a:off x="461655" y="1837347"/>
            <a:ext cx="4702628" cy="4647426"/>
          </a:xfrm>
          <a:prstGeom prst="rect">
            <a:avLst/>
          </a:prstGeom>
          <a:noFill/>
        </p:spPr>
        <p:txBody>
          <a:bodyPr wrap="square" rtlCol="0">
            <a:spAutoFit/>
          </a:bodyPr>
          <a:lstStyle/>
          <a:p>
            <a:pPr marL="342900" indent="-342900">
              <a:buFont typeface="Wingdings" panose="05000000000000000000" pitchFamily="2" charset="2"/>
              <a:buChar char="p"/>
            </a:pPr>
            <a:r>
              <a:rPr lang="zh-TW" altLang="en-US" sz="2400" b="1" dirty="0">
                <a:latin typeface="微軟正黑體" panose="020B0604030504040204" pitchFamily="34" charset="-120"/>
                <a:ea typeface="微軟正黑體" panose="020B0604030504040204" pitchFamily="34" charset="-120"/>
              </a:rPr>
              <a:t>靜讀區設置</a:t>
            </a:r>
            <a:endParaRPr lang="en-US" altLang="zh-TW" sz="2400" b="1"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您是否曾覺得其他讀者在館內使用筆電的聲音影響您安靜閱讀或溫書？</a:t>
            </a:r>
            <a:endParaRPr lang="en-US" altLang="zh-TW" sz="2000" b="1"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請問您贊成圖書館在館內特別設置筆電專用閱覽區？</a:t>
            </a:r>
            <a:endParaRPr lang="en-US" altLang="zh-TW" sz="20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p"/>
            </a:pPr>
            <a:r>
              <a:rPr lang="zh-TW" altLang="en-US" sz="2400" b="1" dirty="0">
                <a:latin typeface="微軟正黑體" panose="020B0604030504040204" pitchFamily="34" charset="-120"/>
                <a:ea typeface="微軟正黑體" panose="020B0604030504040204" pitchFamily="34" charset="-120"/>
              </a:rPr>
              <a:t>還書逾期替代方案</a:t>
            </a:r>
            <a:endParaRPr lang="en-US" altLang="zh-TW" sz="2400" b="1"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請問您支持用其他方式取代逾期罰款嗎？</a:t>
            </a:r>
            <a:endParaRPr lang="en-US" altLang="zh-TW" sz="2000" b="1"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以下哪些方式能有效提醒讀者準時還書、才不致於影響其他等待使用圖書的讀者之權益？ </a:t>
            </a:r>
            <a:endParaRPr lang="en-US" altLang="zh-TW" sz="2000" b="1" dirty="0">
              <a:latin typeface="微軟正黑體" panose="020B0604030504040204" pitchFamily="34" charset="-120"/>
              <a:ea typeface="微軟正黑體" panose="020B0604030504040204" pitchFamily="34" charset="-120"/>
            </a:endParaRPr>
          </a:p>
          <a:p>
            <a:endParaRPr lang="en-US" altLang="zh-TW" sz="2400" b="1" dirty="0">
              <a:latin typeface="微軟正黑體" panose="020B0604030504040204" pitchFamily="34" charset="-120"/>
              <a:ea typeface="微軟正黑體" panose="020B0604030504040204" pitchFamily="34" charset="-120"/>
            </a:endParaRPr>
          </a:p>
          <a:p>
            <a:endParaRPr lang="zh-TW" altLang="en-US" sz="2400" b="1"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FA27D5E7-CC61-411E-86AF-5B131F04188D}"/>
              </a:ext>
            </a:extLst>
          </p:cNvPr>
          <p:cNvSpPr/>
          <p:nvPr/>
        </p:nvSpPr>
        <p:spPr>
          <a:xfrm>
            <a:off x="5571774" y="2071239"/>
            <a:ext cx="3377046" cy="3785652"/>
          </a:xfrm>
          <a:prstGeom prst="rect">
            <a:avLst/>
          </a:prstGeom>
        </p:spPr>
        <p:txBody>
          <a:bodyPr wrap="square">
            <a:spAutoFit/>
          </a:bodyPr>
          <a:lstStyle/>
          <a:p>
            <a:pPr marL="342900" indent="-342900">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自</a:t>
            </a:r>
            <a:r>
              <a:rPr lang="en-US" altLang="zh-TW" sz="2400" b="1" dirty="0">
                <a:latin typeface="微軟正黑體" panose="020B0604030504040204" pitchFamily="34" charset="-120"/>
                <a:ea typeface="微軟正黑體" panose="020B0604030504040204" pitchFamily="34" charset="-120"/>
              </a:rPr>
              <a:t>2019/4/8-4/30</a:t>
            </a:r>
            <a:r>
              <a:rPr lang="zh-TW" altLang="en-US" sz="2400" b="1" dirty="0">
                <a:latin typeface="微軟正黑體" panose="020B0604030504040204" pitchFamily="34" charset="-120"/>
                <a:ea typeface="微軟正黑體" panose="020B0604030504040204" pitchFamily="34" charset="-120"/>
              </a:rPr>
              <a:t>以線上問卷調查，共蒐集</a:t>
            </a:r>
            <a:r>
              <a:rPr lang="en-US" altLang="zh-TW" sz="2400" b="1" dirty="0">
                <a:latin typeface="微軟正黑體" panose="020B0604030504040204" pitchFamily="34" charset="-120"/>
                <a:ea typeface="微軟正黑體" panose="020B0604030504040204" pitchFamily="34" charset="-120"/>
              </a:rPr>
              <a:t>554</a:t>
            </a:r>
            <a:r>
              <a:rPr lang="zh-TW" altLang="en-US" sz="2400" b="1" dirty="0">
                <a:latin typeface="微軟正黑體" panose="020B0604030504040204" pitchFamily="34" charset="-120"/>
                <a:ea typeface="微軟正黑體" panose="020B0604030504040204" pitchFamily="34" charset="-120"/>
              </a:rPr>
              <a:t>份問卷，扣除無效問卷</a:t>
            </a:r>
            <a:r>
              <a:rPr lang="en-US" altLang="zh-TW" sz="2400" b="1" dirty="0">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份，獲得有效問卷</a:t>
            </a:r>
            <a:r>
              <a:rPr lang="en-US" altLang="zh-TW" sz="2400" b="1" dirty="0">
                <a:latin typeface="微軟正黑體" panose="020B0604030504040204" pitchFamily="34" charset="-120"/>
                <a:ea typeface="微軟正黑體" panose="020B0604030504040204" pitchFamily="34" charset="-120"/>
              </a:rPr>
              <a:t>552</a:t>
            </a:r>
            <a:r>
              <a:rPr lang="zh-TW" altLang="en-US" sz="2400" b="1" dirty="0">
                <a:latin typeface="微軟正黑體" panose="020B0604030504040204" pitchFamily="34" charset="-120"/>
                <a:ea typeface="微軟正黑體" panose="020B0604030504040204" pitchFamily="34" charset="-120"/>
              </a:rPr>
              <a:t>份。</a:t>
            </a:r>
            <a:endParaRPr lang="en-US" altLang="zh-TW" sz="2400" b="1" dirty="0">
              <a:latin typeface="微軟正黑體" panose="020B0604030504040204" pitchFamily="34" charset="-120"/>
              <a:ea typeface="微軟正黑體" panose="020B0604030504040204" pitchFamily="34" charset="-120"/>
            </a:endParaRPr>
          </a:p>
          <a:p>
            <a:endParaRPr lang="en-US" altLang="zh-TW" sz="2400" b="1"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以量化統計為主，輔以質性問答進行整理分析。</a:t>
            </a:r>
            <a:endParaRPr lang="en-US" altLang="zh-TW" sz="2400" b="1"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p:txBody>
      </p:sp>
      <p:sp>
        <p:nvSpPr>
          <p:cNvPr id="7" name="모서리가 둥근 직사각형 72"/>
          <p:cNvSpPr/>
          <p:nvPr/>
        </p:nvSpPr>
        <p:spPr bwMode="auto">
          <a:xfrm>
            <a:off x="904962" y="1298673"/>
            <a:ext cx="2994797" cy="485065"/>
          </a:xfrm>
          <a:prstGeom prst="roundRect">
            <a:avLst>
              <a:gd name="adj" fmla="val 27178"/>
            </a:avLst>
          </a:prstGeom>
          <a:solidFill>
            <a:srgbClr val="C00000"/>
          </a:solidFill>
          <a:ln>
            <a:noFill/>
          </a:ln>
          <a:effectLst>
            <a:outerShdw blurRad="40005" dist="20320" dir="5400000" algn="ctr" rotWithShape="0">
              <a:srgbClr val="000000">
                <a:alpha val="38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none" bIns="3600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問卷題目</a:t>
            </a:r>
            <a:r>
              <a:rPr lang="en-US" altLang="zh-TW" sz="2000" b="1" dirty="0">
                <a:solidFill>
                  <a:schemeClr val="bg1"/>
                </a:solidFill>
                <a:latin typeface="微軟正黑體" panose="020B0604030504040204" pitchFamily="34" charset="-120"/>
                <a:ea typeface="微軟正黑體" panose="020B0604030504040204" pitchFamily="34" charset="-120"/>
              </a:rPr>
              <a:t>(</a:t>
            </a:r>
            <a:r>
              <a:rPr lang="zh-TW" altLang="en-US" sz="2000" b="1" dirty="0">
                <a:solidFill>
                  <a:schemeClr val="bg1"/>
                </a:solidFill>
                <a:latin typeface="微軟正黑體" panose="020B0604030504040204" pitchFamily="34" charset="-120"/>
                <a:ea typeface="微軟正黑體" panose="020B0604030504040204" pitchFamily="34" charset="-120"/>
              </a:rPr>
              <a:t>摘錄投稿部分</a:t>
            </a:r>
            <a:r>
              <a:rPr lang="en-US" altLang="zh-TW" sz="2000" b="1" dirty="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8" name="모서리가 둥근 직사각형 72"/>
          <p:cNvSpPr/>
          <p:nvPr/>
        </p:nvSpPr>
        <p:spPr bwMode="auto">
          <a:xfrm>
            <a:off x="5762899" y="1298673"/>
            <a:ext cx="2994797" cy="485065"/>
          </a:xfrm>
          <a:prstGeom prst="roundRect">
            <a:avLst>
              <a:gd name="adj" fmla="val 27178"/>
            </a:avLst>
          </a:prstGeom>
          <a:solidFill>
            <a:srgbClr val="C00000"/>
          </a:solidFill>
          <a:ln>
            <a:noFill/>
          </a:ln>
          <a:effectLst>
            <a:outerShdw blurRad="40005" dist="20320" dir="5400000" algn="ctr" rotWithShape="0">
              <a:srgbClr val="000000">
                <a:alpha val="38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none" bIns="3600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問卷回饋結果</a:t>
            </a:r>
          </a:p>
        </p:txBody>
      </p:sp>
    </p:spTree>
    <p:extLst>
      <p:ext uri="{BB962C8B-B14F-4D97-AF65-F5344CB8AC3E}">
        <p14:creationId xmlns:p14="http://schemas.microsoft.com/office/powerpoint/2010/main" val="7491320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5783" y="146688"/>
            <a:ext cx="7166617" cy="1143000"/>
          </a:xfrm>
        </p:spPr>
        <p:txBody>
          <a:bodyPr/>
          <a:lstStyle/>
          <a:p>
            <a:r>
              <a:rPr lang="en-US" altLang="zh-TW" sz="4000" dirty="0"/>
              <a:t>PDCA</a:t>
            </a:r>
            <a:r>
              <a:rPr lang="zh-TW" altLang="en-US" sz="4000" dirty="0"/>
              <a:t> </a:t>
            </a:r>
            <a:r>
              <a:rPr lang="en-US" altLang="zh-TW" sz="4000" dirty="0"/>
              <a:t>1:</a:t>
            </a:r>
            <a:r>
              <a:rPr lang="zh-TW" altLang="en-US" sz="4000" dirty="0"/>
              <a:t> 逾期罰款替代方案</a:t>
            </a:r>
          </a:p>
        </p:txBody>
      </p:sp>
      <p:sp>
        <p:nvSpPr>
          <p:cNvPr id="4" name="投影片編號版面配置區 3"/>
          <p:cNvSpPr>
            <a:spLocks noGrp="1"/>
          </p:cNvSpPr>
          <p:nvPr>
            <p:ph type="sldNum" sz="quarter" idx="12"/>
          </p:nvPr>
        </p:nvSpPr>
        <p:spPr/>
        <p:txBody>
          <a:bodyPr/>
          <a:lstStyle/>
          <a:p>
            <a:pPr>
              <a:defRPr/>
            </a:pPr>
            <a:fld id="{91F856F2-318B-4C78-9ADE-D0A990D6111C}" type="slidenum">
              <a:rPr lang="en-US" altLang="zh-TW" smtClean="0"/>
              <a:pPr>
                <a:defRPr/>
              </a:pPr>
              <a:t>18</a:t>
            </a:fld>
            <a:endParaRPr lang="en-US" altLang="zh-TW"/>
          </a:p>
        </p:txBody>
      </p:sp>
      <p:sp>
        <p:nvSpPr>
          <p:cNvPr id="5" name="矩形 4"/>
          <p:cNvSpPr/>
          <p:nvPr/>
        </p:nvSpPr>
        <p:spPr>
          <a:xfrm>
            <a:off x="549559" y="1265878"/>
            <a:ext cx="8413466" cy="966034"/>
          </a:xfrm>
          <a:prstGeom prst="rect">
            <a:avLst/>
          </a:prstGeom>
        </p:spPr>
        <p:txBody>
          <a:bodyPr wrap="square">
            <a:spAutoFit/>
          </a:bodyPr>
          <a:lstStyle/>
          <a:p>
            <a:pPr marL="342900" indent="-342900">
              <a:lnSpc>
                <a:spcPct val="150000"/>
              </a:lnSpc>
              <a:spcAft>
                <a:spcPts val="0"/>
              </a:spcAft>
              <a:buFont typeface="Wingdings" panose="05000000000000000000" pitchFamily="2" charset="2"/>
              <a:buChar char="n"/>
            </a:pPr>
            <a:r>
              <a:rPr lang="zh-TW" altLang="en-US" sz="2000" b="1" kern="100" dirty="0">
                <a:latin typeface="Calibri" panose="020F0502020204030204" pitchFamily="34" charset="0"/>
                <a:ea typeface="微軟正黑體" panose="020B0604030504040204" pitchFamily="34" charset="-120"/>
                <a:cs typeface="Times New Roman" panose="02020603050405020304" pitchFamily="18" charset="0"/>
              </a:rPr>
              <a:t>依</a:t>
            </a:r>
            <a:r>
              <a:rPr lang="en-US" altLang="zh-TW" sz="2000" b="1" kern="100" dirty="0">
                <a:latin typeface="Calibri" panose="020F0502020204030204" pitchFamily="34" charset="0"/>
                <a:ea typeface="微軟正黑體" panose="020B0604030504040204" pitchFamily="34" charset="-120"/>
                <a:cs typeface="Times New Roman" panose="02020603050405020304" pitchFamily="18" charset="0"/>
              </a:rPr>
              <a:t>【</a:t>
            </a:r>
            <a:r>
              <a:rPr lang="zh-TW" altLang="en-US" sz="2000" b="1" kern="100" dirty="0">
                <a:latin typeface="Calibri" panose="020F0502020204030204" pitchFamily="34" charset="0"/>
                <a:ea typeface="微軟正黑體" panose="020B0604030504040204" pitchFamily="34" charset="-120"/>
                <a:cs typeface="Times New Roman" panose="02020603050405020304" pitchFamily="18" charset="0"/>
              </a:rPr>
              <a:t>空間與服務問卷</a:t>
            </a:r>
            <a:r>
              <a:rPr lang="en-US" altLang="zh-TW" sz="2000" b="1" kern="100" dirty="0">
                <a:latin typeface="Calibri" panose="020F0502020204030204" pitchFamily="34" charset="0"/>
                <a:ea typeface="微軟正黑體" panose="020B0604030504040204" pitchFamily="34" charset="-120"/>
                <a:cs typeface="Times New Roman" panose="02020603050405020304" pitchFamily="18" charset="0"/>
              </a:rPr>
              <a:t>】</a:t>
            </a:r>
            <a:r>
              <a:rPr lang="zh-TW" altLang="en-US" sz="2000" b="1" kern="100" dirty="0">
                <a:latin typeface="Calibri" panose="020F0502020204030204" pitchFamily="34" charset="0"/>
                <a:ea typeface="微軟正黑體" panose="020B0604030504040204" pitchFamily="34" charset="-120"/>
                <a:cs typeface="Times New Roman" panose="02020603050405020304" pitchFamily="18" charset="0"/>
              </a:rPr>
              <a:t>活動投票，服務設計增列二選擇。罰則預設為滯還金，如欲轉換為其他替代罰則，請至櫃臺辦理變更。</a:t>
            </a:r>
            <a:endParaRPr lang="en-US" altLang="zh-TW" sz="2000" b="1" kern="100" dirty="0">
              <a:latin typeface="Calibri" panose="020F0502020204030204" pitchFamily="34" charset="0"/>
              <a:ea typeface="微軟正黑體" panose="020B0604030504040204" pitchFamily="34" charset="-120"/>
              <a:cs typeface="Times New Roman" panose="02020603050405020304" pitchFamily="18" charset="0"/>
            </a:endParaRPr>
          </a:p>
        </p:txBody>
      </p:sp>
      <p:sp>
        <p:nvSpPr>
          <p:cNvPr id="6" name="矩形 5"/>
          <p:cNvSpPr/>
          <p:nvPr/>
        </p:nvSpPr>
        <p:spPr>
          <a:xfrm>
            <a:off x="1033617" y="2313310"/>
            <a:ext cx="7824408" cy="1882438"/>
          </a:xfrm>
          <a:prstGeom prst="rect">
            <a:avLst/>
          </a:prstGeom>
        </p:spPr>
        <p:txBody>
          <a:bodyPr wrap="square">
            <a:spAutoFit/>
          </a:bodyPr>
          <a:lstStyle/>
          <a:p>
            <a:pPr marL="342900" lvl="0" indent="-342900">
              <a:lnSpc>
                <a:spcPct val="150000"/>
              </a:lnSpc>
              <a:buFont typeface="Arial" panose="020B0604020202020204" pitchFamily="34" charset="0"/>
              <a:buChar char="•"/>
            </a:pPr>
            <a:r>
              <a:rPr lang="zh-TW" altLang="zh-TW" sz="2000" dirty="0">
                <a:latin typeface="微軟正黑體" panose="020B0604030504040204" pitchFamily="34" charset="-120"/>
                <a:ea typeface="微軟正黑體" panose="020B0604030504040204" pitchFamily="34" charset="-120"/>
              </a:rPr>
              <a:t>滯還金：每逾一日每冊</a:t>
            </a:r>
            <a:r>
              <a:rPr lang="en-US" altLang="zh-TW" sz="2000"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件</a:t>
            </a:r>
            <a:r>
              <a:rPr lang="en-US" altLang="zh-TW" sz="2000"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滯還金</a:t>
            </a:r>
            <a:r>
              <a:rPr lang="en-US" altLang="zh-TW" sz="2000" dirty="0">
                <a:latin typeface="微軟正黑體" panose="020B0604030504040204" pitchFamily="34" charset="-120"/>
                <a:ea typeface="微軟正黑體" panose="020B0604030504040204" pitchFamily="34" charset="-120"/>
              </a:rPr>
              <a:t>NT.5</a:t>
            </a:r>
            <a:r>
              <a:rPr lang="zh-TW" altLang="zh-TW" sz="2000" dirty="0">
                <a:latin typeface="微軟正黑體" panose="020B0604030504040204" pitchFamily="34" charset="-120"/>
                <a:ea typeface="微軟正黑體" panose="020B0604030504040204" pitchFamily="34" charset="-120"/>
              </a:rPr>
              <a:t>元，採累計制。</a:t>
            </a:r>
          </a:p>
          <a:p>
            <a:pPr marL="342900" lvl="0" indent="-342900">
              <a:lnSpc>
                <a:spcPct val="150000"/>
              </a:lnSpc>
              <a:buFont typeface="Arial" panose="020B0604020202020204" pitchFamily="34" charset="0"/>
              <a:buChar char="•"/>
            </a:pPr>
            <a:r>
              <a:rPr lang="zh-TW" altLang="zh-TW" sz="2000" dirty="0">
                <a:latin typeface="微軟正黑體" panose="020B0604030504040204" pitchFamily="34" charset="-120"/>
                <a:ea typeface="微軟正黑體" panose="020B0604030504040204" pitchFamily="34" charset="-120"/>
              </a:rPr>
              <a:t>停權日數：滯還金除以</a:t>
            </a:r>
            <a:r>
              <a:rPr lang="en-US" altLang="zh-TW" sz="2000" dirty="0">
                <a:latin typeface="微軟正黑體" panose="020B0604030504040204" pitchFamily="34" charset="-120"/>
                <a:ea typeface="微軟正黑體" panose="020B0604030504040204" pitchFamily="34" charset="-120"/>
              </a:rPr>
              <a:t>5</a:t>
            </a:r>
            <a:r>
              <a:rPr lang="zh-TW" altLang="zh-TW" sz="2000" dirty="0">
                <a:latin typeface="微軟正黑體" panose="020B0604030504040204" pitchFamily="34" charset="-120"/>
                <a:ea typeface="微軟正黑體" panose="020B0604030504040204" pitchFamily="34" charset="-120"/>
              </a:rPr>
              <a:t>等於停權日數。</a:t>
            </a:r>
            <a:endParaRPr lang="en-US" altLang="zh-TW" sz="2000" dirty="0">
              <a:latin typeface="微軟正黑體" panose="020B0604030504040204" pitchFamily="34" charset="-120"/>
              <a:ea typeface="微軟正黑體" panose="020B0604030504040204" pitchFamily="34" charset="-120"/>
            </a:endParaRPr>
          </a:p>
          <a:p>
            <a:pPr marL="342900" lvl="0" indent="-342900">
              <a:lnSpc>
                <a:spcPct val="150000"/>
              </a:lnSpc>
              <a:buFont typeface="Arial" panose="020B0604020202020204" pitchFamily="34" charset="0"/>
              <a:buChar char="•"/>
            </a:pPr>
            <a:r>
              <a:rPr lang="zh-TW" altLang="zh-TW" sz="2000" dirty="0">
                <a:latin typeface="微軟正黑體" panose="020B0604030504040204" pitchFamily="34" charset="-120"/>
                <a:ea typeface="微軟正黑體" panose="020B0604030504040204" pitchFamily="34" charset="-120"/>
              </a:rPr>
              <a:t>愛校服務</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限學生</a:t>
            </a:r>
            <a:r>
              <a:rPr lang="en-US" altLang="zh-TW" sz="2000"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：滯還金除以</a:t>
            </a:r>
            <a:r>
              <a:rPr lang="en-US" altLang="zh-TW" sz="2000" dirty="0">
                <a:latin typeface="微軟正黑體" panose="020B0604030504040204" pitchFamily="34" charset="-120"/>
                <a:ea typeface="微軟正黑體" panose="020B0604030504040204" pitchFamily="34" charset="-120"/>
              </a:rPr>
              <a:t>5</a:t>
            </a:r>
            <a:r>
              <a:rPr lang="zh-TW" altLang="zh-TW" sz="2000" dirty="0">
                <a:latin typeface="微軟正黑體" panose="020B0604030504040204" pitchFamily="34" charset="-120"/>
                <a:ea typeface="微軟正黑體" panose="020B0604030504040204" pitchFamily="34" charset="-120"/>
              </a:rPr>
              <a:t>為愛校服務分鐘數，不滿一小時均以一小時計。</a:t>
            </a:r>
            <a:endParaRPr lang="en-US" altLang="zh-TW" sz="2000"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043608" y="6032255"/>
            <a:ext cx="4711546" cy="369332"/>
          </a:xfrm>
          <a:prstGeom prst="rect">
            <a:avLst/>
          </a:prstGeom>
          <a:solidFill>
            <a:srgbClr val="FFC000"/>
          </a:solidFill>
        </p:spPr>
        <p:txBody>
          <a:bodyPr wrap="none" rtlCol="0">
            <a:spAutoFit/>
          </a:bodyPr>
          <a:lstStyle/>
          <a:p>
            <a:r>
              <a:rPr lang="zh-TW" altLang="zh-TW" b="1" kern="100" dirty="0">
                <a:latin typeface="Calibri" panose="020F0502020204030204" pitchFamily="34" charset="0"/>
                <a:ea typeface="微軟正黑體" panose="020B0604030504040204" pitchFamily="34" charset="-120"/>
                <a:cs typeface="Times New Roman" panose="02020603050405020304" pitchFamily="18" charset="0"/>
              </a:rPr>
              <a:t>每冊</a:t>
            </a:r>
            <a:r>
              <a:rPr lang="en-US" altLang="zh-TW" b="1" kern="100" dirty="0">
                <a:latin typeface="Calibri" panose="020F0502020204030204" pitchFamily="34" charset="0"/>
                <a:ea typeface="微軟正黑體" panose="020B0604030504040204" pitchFamily="34" charset="-120"/>
                <a:cs typeface="Times New Roman" panose="02020603050405020304" pitchFamily="18" charset="0"/>
              </a:rPr>
              <a:t>(</a:t>
            </a:r>
            <a:r>
              <a:rPr lang="zh-TW" altLang="zh-TW" b="1" kern="100" dirty="0">
                <a:latin typeface="Calibri" panose="020F0502020204030204" pitchFamily="34" charset="0"/>
                <a:ea typeface="微軟正黑體" panose="020B0604030504040204" pitchFamily="34" charset="-120"/>
                <a:cs typeface="Times New Roman" panose="02020603050405020304" pitchFamily="18" charset="0"/>
              </a:rPr>
              <a:t>件</a:t>
            </a:r>
            <a:r>
              <a:rPr lang="en-US" altLang="zh-TW" b="1" kern="100" dirty="0">
                <a:latin typeface="Calibri" panose="020F0502020204030204" pitchFamily="34" charset="0"/>
                <a:ea typeface="微軟正黑體" panose="020B0604030504040204" pitchFamily="34" charset="-120"/>
                <a:cs typeface="Times New Roman" panose="02020603050405020304" pitchFamily="18" charset="0"/>
              </a:rPr>
              <a:t>)</a:t>
            </a:r>
            <a:r>
              <a:rPr lang="zh-TW" altLang="zh-TW" b="1" kern="100" dirty="0">
                <a:latin typeface="Calibri" panose="020F0502020204030204" pitchFamily="34" charset="0"/>
                <a:ea typeface="微軟正黑體" panose="020B0604030504040204" pitchFamily="34" charset="-120"/>
                <a:cs typeface="Times New Roman" panose="02020603050405020304" pitchFamily="18" charset="0"/>
              </a:rPr>
              <a:t>逾期</a:t>
            </a:r>
            <a:r>
              <a:rPr lang="zh-TW" altLang="en-US" b="1" kern="100" dirty="0">
                <a:latin typeface="Calibri" panose="020F0502020204030204" pitchFamily="34" charset="0"/>
                <a:ea typeface="微軟正黑體" panose="020B0604030504040204" pitchFamily="34" charset="-120"/>
                <a:cs typeface="Times New Roman" panose="02020603050405020304" pitchFamily="18" charset="0"/>
              </a:rPr>
              <a:t>滯還金變更罰則</a:t>
            </a:r>
            <a:r>
              <a:rPr lang="zh-TW" altLang="zh-TW" b="1" kern="100" dirty="0">
                <a:latin typeface="Calibri" panose="020F0502020204030204" pitchFamily="34" charset="0"/>
                <a:ea typeface="微軟正黑體" panose="020B0604030504040204" pitchFamily="34" charset="-120"/>
                <a:cs typeface="Times New Roman" panose="02020603050405020304" pitchFamily="18" charset="0"/>
              </a:rPr>
              <a:t>後無法</a:t>
            </a:r>
            <a:r>
              <a:rPr lang="zh-TW" altLang="en-US" b="1" kern="100" dirty="0">
                <a:latin typeface="Calibri" panose="020F0502020204030204" pitchFamily="34" charset="0"/>
                <a:ea typeface="微軟正黑體" panose="020B0604030504040204" pitchFamily="34" charset="-120"/>
                <a:cs typeface="Times New Roman" panose="02020603050405020304" pitchFamily="18" charset="0"/>
              </a:rPr>
              <a:t>再</a:t>
            </a:r>
            <a:r>
              <a:rPr lang="zh-TW" altLang="zh-TW" b="1" kern="100" dirty="0">
                <a:latin typeface="Calibri" panose="020F0502020204030204" pitchFamily="34" charset="0"/>
                <a:ea typeface="微軟正黑體" panose="020B0604030504040204" pitchFamily="34" charset="-120"/>
                <a:cs typeface="Times New Roman" panose="02020603050405020304" pitchFamily="18" charset="0"/>
              </a:rPr>
              <a:t>更改。</a:t>
            </a:r>
            <a:endParaRPr lang="zh-TW" altLang="zh-TW" b="1" kern="100" dirty="0">
              <a:latin typeface="Calibri" panose="020F0502020204030204" pitchFamily="34" charset="0"/>
              <a:cs typeface="Times New Roman" panose="02020603050405020304" pitchFamily="18" charset="0"/>
            </a:endParaRPr>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408" y="2321744"/>
            <a:ext cx="603200" cy="603200"/>
          </a:xfrm>
          <a:prstGeom prst="rect">
            <a:avLst/>
          </a:prstGeom>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16" y="2759670"/>
            <a:ext cx="525314" cy="525314"/>
          </a:xfrm>
          <a:prstGeom prst="rect">
            <a:avLst/>
          </a:prstGeom>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559" y="3316844"/>
            <a:ext cx="509242" cy="509242"/>
          </a:xfrm>
          <a:prstGeom prst="rect">
            <a:avLst/>
          </a:prstGeom>
        </p:spPr>
      </p:pic>
      <p:graphicFrame>
        <p:nvGraphicFramePr>
          <p:cNvPr id="3" name="表格 2"/>
          <p:cNvGraphicFramePr>
            <a:graphicFrameLocks noGrp="1"/>
          </p:cNvGraphicFramePr>
          <p:nvPr>
            <p:extLst>
              <p:ext uri="{D42A27DB-BD31-4B8C-83A1-F6EECF244321}">
                <p14:modId xmlns:p14="http://schemas.microsoft.com/office/powerpoint/2010/main" val="523653198"/>
              </p:ext>
            </p:extLst>
          </p:nvPr>
        </p:nvGraphicFramePr>
        <p:xfrm>
          <a:off x="1043608" y="4181104"/>
          <a:ext cx="6917331" cy="1540066"/>
        </p:xfrm>
        <a:graphic>
          <a:graphicData uri="http://schemas.openxmlformats.org/drawingml/2006/table">
            <a:tbl>
              <a:tblPr firstRow="1" firstCol="1" bandRow="1">
                <a:tableStyleId>{7DF18680-E054-41AD-8BC1-D1AEF772440D}</a:tableStyleId>
              </a:tblPr>
              <a:tblGrid>
                <a:gridCol w="1180047">
                  <a:extLst>
                    <a:ext uri="{9D8B030D-6E8A-4147-A177-3AD203B41FA5}">
                      <a16:colId xmlns:a16="http://schemas.microsoft.com/office/drawing/2014/main" val="304419165"/>
                    </a:ext>
                  </a:extLst>
                </a:gridCol>
                <a:gridCol w="1108255">
                  <a:extLst>
                    <a:ext uri="{9D8B030D-6E8A-4147-A177-3AD203B41FA5}">
                      <a16:colId xmlns:a16="http://schemas.microsoft.com/office/drawing/2014/main" val="205202395"/>
                    </a:ext>
                  </a:extLst>
                </a:gridCol>
                <a:gridCol w="1540147">
                  <a:extLst>
                    <a:ext uri="{9D8B030D-6E8A-4147-A177-3AD203B41FA5}">
                      <a16:colId xmlns:a16="http://schemas.microsoft.com/office/drawing/2014/main" val="272448977"/>
                    </a:ext>
                  </a:extLst>
                </a:gridCol>
                <a:gridCol w="1544441">
                  <a:extLst>
                    <a:ext uri="{9D8B030D-6E8A-4147-A177-3AD203B41FA5}">
                      <a16:colId xmlns:a16="http://schemas.microsoft.com/office/drawing/2014/main" val="3795815236"/>
                    </a:ext>
                  </a:extLst>
                </a:gridCol>
                <a:gridCol w="1544441">
                  <a:extLst>
                    <a:ext uri="{9D8B030D-6E8A-4147-A177-3AD203B41FA5}">
                      <a16:colId xmlns:a16="http://schemas.microsoft.com/office/drawing/2014/main" val="4038809661"/>
                    </a:ext>
                  </a:extLst>
                </a:gridCol>
              </a:tblGrid>
              <a:tr h="399297">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期間</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繳滯還金</a:t>
                      </a:r>
                      <a:r>
                        <a:rPr lang="en-US" sz="2000" kern="0" dirty="0">
                          <a:effectLst/>
                          <a:latin typeface="微軟正黑體" panose="020B0604030504040204" pitchFamily="34" charset="-120"/>
                          <a:ea typeface="微軟正黑體" panose="020B0604030504040204" pitchFamily="34" charset="-120"/>
                        </a:rPr>
                        <a:t> </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停權</a:t>
                      </a:r>
                      <a:r>
                        <a:rPr lang="en-US" sz="2000" kern="0" dirty="0">
                          <a:effectLst/>
                          <a:latin typeface="微軟正黑體" panose="020B0604030504040204" pitchFamily="34" charset="-120"/>
                          <a:ea typeface="微軟正黑體" panose="020B0604030504040204" pitchFamily="34" charset="-120"/>
                        </a:rPr>
                        <a:t> </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愛校服務</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alt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rPr>
                        <a:t>TOTAL</a:t>
                      </a:r>
                      <a:br>
                        <a:rPr lang="en-US" alt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000" kern="0" dirty="0">
                          <a:effectLst/>
                          <a:latin typeface="微軟正黑體" panose="020B0604030504040204" pitchFamily="34" charset="-120"/>
                          <a:ea typeface="微軟正黑體" panose="020B0604030504040204" pitchFamily="34" charset="-120"/>
                        </a:rPr>
                        <a:t>(</a:t>
                      </a:r>
                      <a:r>
                        <a:rPr lang="zh-TW" altLang="en-US" sz="2000" kern="0" dirty="0">
                          <a:effectLst/>
                          <a:latin typeface="微軟正黑體" panose="020B0604030504040204" pitchFamily="34" charset="-120"/>
                          <a:ea typeface="微軟正黑體" panose="020B0604030504040204" pitchFamily="34" charset="-120"/>
                        </a:rPr>
                        <a:t>冊件</a:t>
                      </a:r>
                      <a:r>
                        <a:rPr lang="zh-TW" altLang="zh-TW" sz="2000" kern="0" dirty="0">
                          <a:effectLst/>
                          <a:latin typeface="微軟正黑體" panose="020B0604030504040204" pitchFamily="34" charset="-120"/>
                          <a:ea typeface="微軟正黑體" panose="020B0604030504040204" pitchFamily="34" charset="-120"/>
                        </a:rPr>
                        <a:t>數</a:t>
                      </a:r>
                      <a:r>
                        <a:rPr lang="en-US" altLang="zh-TW" sz="2000" kern="0" dirty="0">
                          <a:effectLst/>
                          <a:latin typeface="微軟正黑體" panose="020B0604030504040204" pitchFamily="34" charset="-120"/>
                          <a:ea typeface="微軟正黑體" panose="020B0604030504040204" pitchFamily="34" charset="-120"/>
                        </a:rPr>
                        <a:t>)</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590550074"/>
                  </a:ext>
                </a:extLst>
              </a:tr>
              <a:tr h="508660">
                <a:tc>
                  <a:txBody>
                    <a:bodyPr/>
                    <a:lstStyle/>
                    <a:p>
                      <a:pPr>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2019/</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9</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9-</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2021/05/19</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1,683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667</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2,351</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505145119"/>
                  </a:ext>
                </a:extLst>
              </a:tr>
              <a:tr h="421806">
                <a:tc>
                  <a:txBody>
                    <a:bodyPr/>
                    <a:lstStyle/>
                    <a:p>
                      <a:pPr algn="ctr">
                        <a:spcAft>
                          <a:spcPts val="0"/>
                        </a:spcAft>
                      </a:pPr>
                      <a:r>
                        <a:rPr lang="zh-TW" altLang="en-US" sz="2000" kern="100" dirty="0">
                          <a:effectLst/>
                          <a:latin typeface="微軟正黑體" panose="020B0604030504040204" pitchFamily="34" charset="-120"/>
                          <a:ea typeface="微軟正黑體" panose="020B0604030504040204" pitchFamily="34" charset="-120"/>
                          <a:cs typeface="Times New Roman" panose="02020603050405020304" pitchFamily="18" charset="0"/>
                        </a:rPr>
                        <a:t>佔比</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71.6%</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28.4%</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0.0%</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100%</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188726593"/>
                  </a:ext>
                </a:extLst>
              </a:tr>
            </a:tbl>
          </a:graphicData>
        </a:graphic>
      </p:graphicFrame>
      <p:sp>
        <p:nvSpPr>
          <p:cNvPr id="13" name="矩形 12">
            <a:extLst>
              <a:ext uri="{FF2B5EF4-FFF2-40B4-BE49-F238E27FC236}">
                <a16:creationId xmlns:a16="http://schemas.microsoft.com/office/drawing/2014/main" id="{24D3FD0A-8D24-4276-9677-785F4F715219}"/>
              </a:ext>
            </a:extLst>
          </p:cNvPr>
          <p:cNvSpPr/>
          <p:nvPr/>
        </p:nvSpPr>
        <p:spPr>
          <a:xfrm>
            <a:off x="7207484" y="5992713"/>
            <a:ext cx="1588897" cy="400110"/>
          </a:xfrm>
          <a:prstGeom prst="rect">
            <a:avLst/>
          </a:prstGeom>
        </p:spPr>
        <p:txBody>
          <a:bodyPr wrap="none">
            <a:spAutoFit/>
          </a:bodyPr>
          <a:lstStyle/>
          <a:p>
            <a:r>
              <a:rPr lang="en-US" altLang="zh-TW" sz="2000" b="1" dirty="0">
                <a:solidFill>
                  <a:srgbClr val="0000FF"/>
                </a:solidFill>
                <a:latin typeface="微軟正黑體" panose="020B0604030504040204" pitchFamily="34" charset="-120"/>
                <a:ea typeface="微軟正黑體" panose="020B0604030504040204" pitchFamily="34" charset="-120"/>
              </a:rPr>
              <a:t>2019.9 </a:t>
            </a:r>
            <a:r>
              <a:rPr lang="zh-TW" altLang="en-US" sz="2000" b="1" dirty="0">
                <a:solidFill>
                  <a:srgbClr val="0000FF"/>
                </a:solidFill>
                <a:latin typeface="微軟正黑體" panose="020B0604030504040204" pitchFamily="34" charset="-120"/>
                <a:ea typeface="微軟正黑體" panose="020B0604030504040204" pitchFamily="34" charset="-120"/>
              </a:rPr>
              <a:t>實施</a:t>
            </a:r>
          </a:p>
        </p:txBody>
      </p:sp>
    </p:spTree>
    <p:extLst>
      <p:ext uri="{BB962C8B-B14F-4D97-AF65-F5344CB8AC3E}">
        <p14:creationId xmlns:p14="http://schemas.microsoft.com/office/powerpoint/2010/main" val="18559719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7277" y="31411"/>
            <a:ext cx="7632848" cy="8501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TW" sz="3200" dirty="0"/>
              <a:t/>
            </a:r>
            <a:br>
              <a:rPr lang="en-US" altLang="zh-TW" sz="3200" dirty="0"/>
            </a:br>
            <a:r>
              <a:rPr lang="en-US" altLang="zh-TW" sz="4000" dirty="0"/>
              <a:t>PDCA 2: </a:t>
            </a:r>
            <a:r>
              <a:rPr lang="zh-TW" altLang="en-US" sz="4000" dirty="0"/>
              <a:t>設置「靜讀區」</a:t>
            </a:r>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t="33633" b="26008"/>
          <a:stretch/>
        </p:blipFill>
        <p:spPr>
          <a:xfrm>
            <a:off x="418356" y="3920639"/>
            <a:ext cx="8618140" cy="2408431"/>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0184" y="1320210"/>
            <a:ext cx="1895460" cy="2528421"/>
          </a:xfrm>
          <a:prstGeom prst="rect">
            <a:avLst/>
          </a:prstGeom>
        </p:spPr>
      </p:pic>
      <p:sp>
        <p:nvSpPr>
          <p:cNvPr id="9" name="矩形 8"/>
          <p:cNvSpPr/>
          <p:nvPr/>
        </p:nvSpPr>
        <p:spPr>
          <a:xfrm>
            <a:off x="418356" y="1268760"/>
            <a:ext cx="6025852" cy="2308324"/>
          </a:xfrm>
          <a:prstGeom prst="rect">
            <a:avLst/>
          </a:prstGeom>
        </p:spPr>
        <p:txBody>
          <a:bodyPr wrap="square">
            <a:spAutoFit/>
          </a:bodyPr>
          <a:lstStyle/>
          <a:p>
            <a:pPr marL="457200" indent="-457200">
              <a:buFont typeface="Wingdings" panose="05000000000000000000" pitchFamily="2" charset="2"/>
              <a:buChar char="n"/>
            </a:pPr>
            <a:r>
              <a:rPr lang="zh-TW" altLang="en-US" sz="2800" b="1" dirty="0">
                <a:latin typeface="微軟正黑體" panose="020B0604030504040204" pitchFamily="34" charset="-120"/>
                <a:ea typeface="微軟正黑體" panose="020B0604030504040204" pitchFamily="34" charset="-120"/>
              </a:rPr>
              <a:t>「靜讀區」位於圖書館三樓參考書區後方，歡迎需要靜讀之讀者多加利用。</a:t>
            </a:r>
            <a:endParaRPr lang="en-US" altLang="zh-TW" sz="2800" b="1"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000" b="1" dirty="0">
                <a:solidFill>
                  <a:srgbClr val="0000CC"/>
                </a:solidFill>
                <a:latin typeface="微軟正黑體" panose="020B0604030504040204" pitchFamily="34" charset="-120"/>
                <a:ea typeface="微軟正黑體" panose="020B0604030504040204" pitchFamily="34" charset="-120"/>
              </a:rPr>
              <a:t>進入本區，保持安靜、勿交談。</a:t>
            </a:r>
          </a:p>
          <a:p>
            <a:pPr marL="342900" indent="-342900">
              <a:buFont typeface="Arial" panose="020B0604020202020204" pitchFamily="34" charset="0"/>
              <a:buChar char="•"/>
            </a:pPr>
            <a:r>
              <a:rPr lang="zh-TW" altLang="en-US" sz="2000" b="1" dirty="0">
                <a:solidFill>
                  <a:srgbClr val="0000CC"/>
                </a:solidFill>
                <a:latin typeface="微軟正黑體" panose="020B0604030504040204" pitchFamily="34" charset="-120"/>
                <a:ea typeface="微軟正黑體" panose="020B0604030504040204" pitchFamily="34" charset="-120"/>
              </a:rPr>
              <a:t>禁用筆記型電腦、行動電話、計算機。</a:t>
            </a:r>
          </a:p>
          <a:p>
            <a:pPr marL="342900" indent="-342900">
              <a:buFont typeface="Arial" panose="020B0604020202020204" pitchFamily="34" charset="0"/>
              <a:buChar char="•"/>
            </a:pPr>
            <a:r>
              <a:rPr lang="zh-TW" altLang="en-US" sz="2000" b="1" dirty="0">
                <a:solidFill>
                  <a:srgbClr val="0000CC"/>
                </a:solidFill>
                <a:latin typeface="微軟正黑體" panose="020B0604030504040204" pitchFamily="34" charset="-120"/>
                <a:ea typeface="微軟正黑體" panose="020B0604030504040204" pitchFamily="34" charset="-120"/>
              </a:rPr>
              <a:t>如有需要，請使用耳機。</a:t>
            </a:r>
          </a:p>
        </p:txBody>
      </p:sp>
      <p:sp>
        <p:nvSpPr>
          <p:cNvPr id="3" name="投影片編號版面配置區 2"/>
          <p:cNvSpPr>
            <a:spLocks noGrp="1"/>
          </p:cNvSpPr>
          <p:nvPr>
            <p:ph type="sldNum" sz="quarter" idx="12"/>
          </p:nvPr>
        </p:nvSpPr>
        <p:spPr/>
        <p:txBody>
          <a:bodyPr/>
          <a:lstStyle/>
          <a:p>
            <a:pPr>
              <a:defRPr/>
            </a:pPr>
            <a:fld id="{91F856F2-318B-4C78-9ADE-D0A990D6111C}" type="slidenum">
              <a:rPr lang="en-US" altLang="zh-TW" smtClean="0"/>
              <a:pPr>
                <a:defRPr/>
              </a:pPr>
              <a:t>19</a:t>
            </a:fld>
            <a:endParaRPr lang="en-US" altLang="zh-TW"/>
          </a:p>
        </p:txBody>
      </p:sp>
      <p:sp>
        <p:nvSpPr>
          <p:cNvPr id="11" name="矩形 10"/>
          <p:cNvSpPr/>
          <p:nvPr/>
        </p:nvSpPr>
        <p:spPr>
          <a:xfrm>
            <a:off x="5112420" y="3377029"/>
            <a:ext cx="1572866" cy="400110"/>
          </a:xfrm>
          <a:prstGeom prst="rect">
            <a:avLst/>
          </a:prstGeom>
        </p:spPr>
        <p:txBody>
          <a:bodyPr wrap="none">
            <a:spAutoFit/>
          </a:bodyPr>
          <a:lstStyle/>
          <a:p>
            <a:r>
              <a:rPr lang="en-US" altLang="zh-TW" sz="2000" b="1">
                <a:solidFill>
                  <a:srgbClr val="0000FF"/>
                </a:solidFill>
                <a:latin typeface="微軟正黑體" panose="020B0604030504040204" pitchFamily="34" charset="-120"/>
                <a:ea typeface="微軟正黑體" panose="020B0604030504040204" pitchFamily="34" charset="-120"/>
              </a:rPr>
              <a:t>2020/3</a:t>
            </a:r>
            <a:r>
              <a:rPr lang="zh-TW" altLang="en-US" sz="2000" b="1" dirty="0">
                <a:solidFill>
                  <a:srgbClr val="0000FF"/>
                </a:solidFill>
                <a:latin typeface="微軟正黑體" panose="020B0604030504040204" pitchFamily="34" charset="-120"/>
                <a:ea typeface="微軟正黑體" panose="020B0604030504040204" pitchFamily="34" charset="-120"/>
              </a:rPr>
              <a:t>啟用</a:t>
            </a:r>
          </a:p>
        </p:txBody>
      </p:sp>
    </p:spTree>
    <p:extLst>
      <p:ext uri="{BB962C8B-B14F-4D97-AF65-F5344CB8AC3E}">
        <p14:creationId xmlns:p14="http://schemas.microsoft.com/office/powerpoint/2010/main" val="43185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14949" y="2267302"/>
            <a:ext cx="6626800" cy="1446550"/>
          </a:xfrm>
          <a:prstGeom prst="rect">
            <a:avLst/>
          </a:prstGeom>
          <a:noFill/>
        </p:spPr>
        <p:txBody>
          <a:bodyPr wrap="square" rtlCol="0">
            <a:spAutoFit/>
          </a:bodyPr>
          <a:lstStyle/>
          <a:p>
            <a:r>
              <a:rPr lang="zh-TW" altLang="en-US" sz="4400" b="1" dirty="0">
                <a:solidFill>
                  <a:schemeClr val="bg1"/>
                </a:solidFill>
                <a:latin typeface="微軟正黑體" panose="020B0604030504040204" pitchFamily="34" charset="-120"/>
                <a:ea typeface="微軟正黑體" panose="020B0604030504040204" pitchFamily="34" charset="-120"/>
              </a:rPr>
              <a:t>臺北醫學大學 </a:t>
            </a:r>
            <a:r>
              <a:rPr lang="en-US" altLang="zh-TW" sz="4400" b="1" dirty="0">
                <a:solidFill>
                  <a:schemeClr val="bg1"/>
                </a:solidFill>
                <a:latin typeface="微軟正黑體" panose="020B0604030504040204" pitchFamily="34" charset="-120"/>
                <a:ea typeface="微軟正黑體" panose="020B0604030504040204" pitchFamily="34" charset="-120"/>
              </a:rPr>
              <a:t>&amp; </a:t>
            </a:r>
            <a:r>
              <a:rPr lang="en-US" altLang="zh-TW" sz="4400" b="1" dirty="0" smtClean="0">
                <a:solidFill>
                  <a:schemeClr val="bg1"/>
                </a:solidFill>
                <a:latin typeface="微軟正黑體" panose="020B0604030504040204" pitchFamily="34" charset="-120"/>
                <a:ea typeface="微軟正黑體" panose="020B0604030504040204" pitchFamily="34" charset="-120"/>
              </a:rPr>
              <a:t>TMULs</a:t>
            </a:r>
            <a:r>
              <a:rPr lang="en-US" altLang="zh-TW" sz="4400" b="1" dirty="0">
                <a:solidFill>
                  <a:schemeClr val="bg1"/>
                </a:solidFill>
                <a:latin typeface="微軟正黑體" panose="020B0604030504040204" pitchFamily="34" charset="-120"/>
                <a:ea typeface="微軟正黑體" panose="020B0604030504040204" pitchFamily="34" charset="-120"/>
              </a:rPr>
              <a:t/>
            </a:r>
            <a:br>
              <a:rPr lang="en-US" altLang="zh-TW" sz="4400" b="1" dirty="0">
                <a:solidFill>
                  <a:schemeClr val="bg1"/>
                </a:solidFill>
                <a:latin typeface="微軟正黑體" panose="020B0604030504040204" pitchFamily="34" charset="-120"/>
                <a:ea typeface="微軟正黑體" panose="020B0604030504040204" pitchFamily="34" charset="-120"/>
              </a:rPr>
            </a:br>
            <a:endParaRPr lang="zh-TW" altLang="en-US" sz="4400" b="1" dirty="0">
              <a:solidFill>
                <a:schemeClr val="bg1"/>
              </a:solidFill>
              <a:latin typeface="微軟正黑體" panose="020B0604030504040204" pitchFamily="34" charset="-120"/>
              <a:ea typeface="微軟正黑體" panose="020B0604030504040204" pitchFamily="34" charset="-120"/>
            </a:endParaRPr>
          </a:p>
        </p:txBody>
      </p:sp>
      <p:cxnSp>
        <p:nvCxnSpPr>
          <p:cNvPr id="5" name="直線接點 4"/>
          <p:cNvCxnSpPr/>
          <p:nvPr/>
        </p:nvCxnSpPr>
        <p:spPr>
          <a:xfrm>
            <a:off x="781599" y="3628127"/>
            <a:ext cx="629461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55991BD2-D455-4D09-893E-B3ACCC5BB9DB}"/>
              </a:ext>
            </a:extLst>
          </p:cNvPr>
          <p:cNvSpPr>
            <a:spLocks noGrp="1"/>
          </p:cNvSpPr>
          <p:nvPr>
            <p:ph type="sldNum" sz="quarter" idx="4294967295"/>
          </p:nvPr>
        </p:nvSpPr>
        <p:spPr/>
        <p:txBody>
          <a:bodyPr/>
          <a:lstStyle/>
          <a:p>
            <a:fld id="{2A094065-FA75-49FD-8D40-9B5B8C87CA52}" type="slidenum">
              <a:rPr lang="en-US" altLang="zh-TW" smtClean="0"/>
              <a:pPr/>
              <a:t>2</a:t>
            </a:fld>
            <a:endParaRPr lang="en-US" altLang="zh-TW"/>
          </a:p>
        </p:txBody>
      </p:sp>
    </p:spTree>
    <p:extLst>
      <p:ext uri="{BB962C8B-B14F-4D97-AF65-F5344CB8AC3E}">
        <p14:creationId xmlns:p14="http://schemas.microsoft.com/office/powerpoint/2010/main" val="6086415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727CFD2-3475-4E18-836E-9E332DB705BF}"/>
              </a:ext>
            </a:extLst>
          </p:cNvPr>
          <p:cNvSpPr/>
          <p:nvPr/>
        </p:nvSpPr>
        <p:spPr>
          <a:xfrm>
            <a:off x="8132596" y="148978"/>
            <a:ext cx="864096" cy="93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39552" y="188640"/>
            <a:ext cx="8147247" cy="922114"/>
          </a:xfrm>
        </p:spPr>
        <p:txBody>
          <a:bodyPr/>
          <a:lstStyle/>
          <a:p>
            <a:r>
              <a:rPr lang="en-US" altLang="zh-TW" sz="4000" dirty="0"/>
              <a:t>【</a:t>
            </a:r>
            <a:r>
              <a:rPr lang="zh-TW" altLang="en-US" sz="4000" dirty="0" smtClean="0"/>
              <a:t>與</a:t>
            </a:r>
            <a:r>
              <a:rPr lang="zh-TW" altLang="en-US" sz="4000" dirty="0"/>
              <a:t>圖書館有</a:t>
            </a:r>
            <a:r>
              <a:rPr lang="zh-TW" altLang="en-US" sz="4000" dirty="0" smtClean="0"/>
              <a:t>約</a:t>
            </a:r>
            <a:r>
              <a:rPr lang="en-US" altLang="zh-TW" sz="4000" dirty="0"/>
              <a:t>】</a:t>
            </a:r>
            <a:r>
              <a:rPr lang="zh-TW" altLang="en-US" sz="4000" dirty="0" smtClean="0"/>
              <a:t>座談</a:t>
            </a:r>
            <a:r>
              <a:rPr lang="en-US" altLang="zh-TW" sz="4000" dirty="0" smtClean="0"/>
              <a:t>_2022</a:t>
            </a:r>
            <a:endParaRPr lang="zh-TW" altLang="en-US" sz="4000" dirty="0"/>
          </a:p>
        </p:txBody>
      </p:sp>
      <p:sp>
        <p:nvSpPr>
          <p:cNvPr id="5" name="投影片編號版面配置區 4"/>
          <p:cNvSpPr>
            <a:spLocks noGrp="1"/>
          </p:cNvSpPr>
          <p:nvPr>
            <p:ph type="sldNum" sz="quarter" idx="10"/>
          </p:nvPr>
        </p:nvSpPr>
        <p:spPr/>
        <p:txBody>
          <a:bodyPr/>
          <a:lstStyle/>
          <a:p>
            <a:pPr>
              <a:defRPr/>
            </a:pPr>
            <a:fld id="{C63D0A78-9D09-46E2-A356-31663A6FC3DB}" type="slidenum">
              <a:rPr lang="en-US" altLang="zh-TW" smtClean="0"/>
              <a:pPr>
                <a:defRPr/>
              </a:pPr>
              <a:t>20</a:t>
            </a:fld>
            <a:endParaRPr lang="en-US" altLang="zh-TW" dirty="0"/>
          </a:p>
        </p:txBody>
      </p:sp>
      <p:sp>
        <p:nvSpPr>
          <p:cNvPr id="26" name="文字方塊 25">
            <a:extLst>
              <a:ext uri="{FF2B5EF4-FFF2-40B4-BE49-F238E27FC236}">
                <a16:creationId xmlns:a16="http://schemas.microsoft.com/office/drawing/2014/main" id="{CF1C9A74-0409-4140-8DB7-0A8285ED80AC}"/>
              </a:ext>
            </a:extLst>
          </p:cNvPr>
          <p:cNvSpPr txBox="1"/>
          <p:nvPr/>
        </p:nvSpPr>
        <p:spPr>
          <a:xfrm>
            <a:off x="435897" y="1477178"/>
            <a:ext cx="3871153" cy="4708981"/>
          </a:xfrm>
          <a:prstGeom prst="rect">
            <a:avLst/>
          </a:prstGeom>
          <a:noFill/>
        </p:spPr>
        <p:txBody>
          <a:bodyPr wrap="square" rtlCol="0">
            <a:spAutoFit/>
          </a:bodyPr>
          <a:lstStyle/>
          <a:p>
            <a:pPr>
              <a:spcAft>
                <a:spcPts val="600"/>
              </a:spcAft>
            </a:pPr>
            <a:r>
              <a:rPr lang="zh-TW" altLang="en-US" sz="1700" b="1" dirty="0">
                <a:latin typeface="微軟正黑體" panose="020B0604030504040204" pitchFamily="34" charset="-120"/>
                <a:ea typeface="微軟正黑體" panose="020B0604030504040204" pitchFamily="34" charset="-120"/>
              </a:rPr>
              <a:t>講題 </a:t>
            </a:r>
            <a:r>
              <a:rPr lang="en-US" altLang="zh-TW" sz="1700" b="1" dirty="0">
                <a:latin typeface="微軟正黑體" panose="020B0604030504040204" pitchFamily="34" charset="-120"/>
                <a:ea typeface="微軟正黑體" panose="020B0604030504040204" pitchFamily="34" charset="-120"/>
              </a:rPr>
              <a:t>| 2022</a:t>
            </a:r>
            <a:r>
              <a:rPr lang="zh-TW" altLang="en-US" sz="1700" b="1" dirty="0">
                <a:latin typeface="微軟正黑體" panose="020B0604030504040204" pitchFamily="34" charset="-120"/>
                <a:ea typeface="微軟正黑體" panose="020B0604030504040204" pitchFamily="34" charset="-120"/>
              </a:rPr>
              <a:t>與圖書館有約</a:t>
            </a:r>
            <a:endParaRPr lang="en-US" altLang="zh-TW" sz="1700" b="1" dirty="0">
              <a:latin typeface="微軟正黑體" panose="020B0604030504040204" pitchFamily="34" charset="-120"/>
              <a:ea typeface="微軟正黑體" panose="020B0604030504040204" pitchFamily="34" charset="-120"/>
            </a:endParaRPr>
          </a:p>
          <a:p>
            <a:pPr>
              <a:spcAft>
                <a:spcPts val="600"/>
              </a:spcAft>
            </a:pPr>
            <a:r>
              <a:rPr lang="zh-TW" altLang="en-US" sz="1700" b="1" dirty="0">
                <a:latin typeface="微軟正黑體" panose="020B0604030504040204" pitchFamily="34" charset="-120"/>
                <a:ea typeface="微軟正黑體" panose="020B0604030504040204" pitchFamily="34" charset="-120"/>
              </a:rPr>
              <a:t>時間</a:t>
            </a:r>
            <a:r>
              <a:rPr lang="zh-CN" altLang="en-US" sz="1700" b="1" dirty="0">
                <a:latin typeface="微軟正黑體" panose="020B0604030504040204" pitchFamily="34" charset="-120"/>
                <a:ea typeface="微軟正黑體" panose="020B0604030504040204" pitchFamily="34" charset="-120"/>
              </a:rPr>
              <a:t> </a:t>
            </a:r>
            <a:r>
              <a:rPr lang="en-US" altLang="zh-CN" sz="1700" b="1" dirty="0">
                <a:latin typeface="微軟正黑體" panose="020B0604030504040204" pitchFamily="34" charset="-120"/>
                <a:ea typeface="微軟正黑體" panose="020B0604030504040204" pitchFamily="34" charset="-120"/>
              </a:rPr>
              <a:t>|</a:t>
            </a:r>
            <a:r>
              <a:rPr lang="zh-CN" altLang="en-US" sz="1700" b="1" dirty="0">
                <a:latin typeface="微軟正黑體" panose="020B0604030504040204" pitchFamily="34" charset="-120"/>
                <a:ea typeface="微軟正黑體" panose="020B0604030504040204" pitchFamily="34" charset="-120"/>
              </a:rPr>
              <a:t> </a:t>
            </a:r>
            <a:r>
              <a:rPr lang="en-US" altLang="zh-CN" sz="1700" b="1" dirty="0">
                <a:latin typeface="微軟正黑體" panose="020B0604030504040204" pitchFamily="34" charset="-120"/>
                <a:ea typeface="微軟正黑體" panose="020B0604030504040204" pitchFamily="34" charset="-120"/>
              </a:rPr>
              <a:t>2022/</a:t>
            </a:r>
            <a:r>
              <a:rPr lang="en-US" altLang="zh-TW" sz="1700" b="1" dirty="0">
                <a:latin typeface="微軟正黑體" panose="020B0604030504040204" pitchFamily="34" charset="-120"/>
                <a:ea typeface="微軟正黑體" panose="020B0604030504040204" pitchFamily="34" charset="-120"/>
              </a:rPr>
              <a:t>12</a:t>
            </a:r>
            <a:r>
              <a:rPr lang="en-US" altLang="zh-CN" sz="1700" b="1" dirty="0">
                <a:latin typeface="微軟正黑體" panose="020B0604030504040204" pitchFamily="34" charset="-120"/>
                <a:ea typeface="微軟正黑體" panose="020B0604030504040204" pitchFamily="34" charset="-120"/>
              </a:rPr>
              <a:t>/8</a:t>
            </a:r>
            <a:r>
              <a:rPr lang="en-US" altLang="zh-TW" sz="1700" b="1" dirty="0">
                <a:latin typeface="微軟正黑體" panose="020B0604030504040204" pitchFamily="34" charset="-120"/>
                <a:ea typeface="微軟正黑體" panose="020B0604030504040204" pitchFamily="34" charset="-120"/>
              </a:rPr>
              <a:t>(</a:t>
            </a:r>
            <a:r>
              <a:rPr lang="zh-TW" altLang="en-US" sz="1700" b="1" dirty="0">
                <a:latin typeface="微軟正黑體" panose="020B0604030504040204" pitchFamily="34" charset="-120"/>
                <a:ea typeface="微軟正黑體" panose="020B0604030504040204" pitchFamily="34" charset="-120"/>
              </a:rPr>
              <a:t>四</a:t>
            </a:r>
            <a:r>
              <a:rPr lang="en-US" altLang="zh-TW" sz="1700" b="1" dirty="0">
                <a:latin typeface="微軟正黑體" panose="020B0604030504040204" pitchFamily="34" charset="-120"/>
                <a:ea typeface="微軟正黑體" panose="020B0604030504040204" pitchFamily="34" charset="-120"/>
              </a:rPr>
              <a:t>)</a:t>
            </a:r>
            <a:r>
              <a:rPr lang="en-US" altLang="zh-CN" sz="1700" b="1" dirty="0">
                <a:latin typeface="微軟正黑體" panose="020B0604030504040204" pitchFamily="34" charset="-120"/>
                <a:ea typeface="微軟正黑體" panose="020B0604030504040204" pitchFamily="34" charset="-120"/>
              </a:rPr>
              <a:t> 12:00-13:00</a:t>
            </a:r>
          </a:p>
          <a:p>
            <a:pPr>
              <a:spcAft>
                <a:spcPts val="600"/>
              </a:spcAft>
            </a:pPr>
            <a:r>
              <a:rPr lang="zh-TW" altLang="en-US" sz="1700" b="1" dirty="0">
                <a:latin typeface="微軟正黑體" panose="020B0604030504040204" pitchFamily="34" charset="-120"/>
                <a:ea typeface="微軟正黑體" panose="020B0604030504040204" pitchFamily="34" charset="-120"/>
              </a:rPr>
              <a:t>地點 </a:t>
            </a:r>
            <a:r>
              <a:rPr lang="en-US" altLang="zh-TW" sz="1700" b="1" dirty="0">
                <a:latin typeface="微軟正黑體" panose="020B0604030504040204" pitchFamily="34" charset="-120"/>
                <a:ea typeface="微軟正黑體" panose="020B0604030504040204" pitchFamily="34" charset="-120"/>
              </a:rPr>
              <a:t>| </a:t>
            </a:r>
            <a:r>
              <a:rPr lang="zh-TW" altLang="en-US" sz="1700" b="1" dirty="0">
                <a:latin typeface="微軟正黑體" panose="020B0604030504040204" pitchFamily="34" charset="-120"/>
                <a:ea typeface="微軟正黑體" panose="020B0604030504040204" pitchFamily="34" charset="-120"/>
              </a:rPr>
              <a:t>圖書館二樓自主學習空間</a:t>
            </a:r>
            <a:endParaRPr lang="en-US" altLang="zh-CN" sz="1700" b="1" dirty="0">
              <a:latin typeface="微軟正黑體" panose="020B0604030504040204" pitchFamily="34" charset="-120"/>
              <a:ea typeface="微軟正黑體" panose="020B0604030504040204" pitchFamily="34" charset="-120"/>
            </a:endParaRPr>
          </a:p>
          <a:p>
            <a:pPr>
              <a:spcAft>
                <a:spcPts val="600"/>
              </a:spcAft>
            </a:pPr>
            <a:r>
              <a:rPr lang="zh-TW" altLang="en-US" sz="1700" b="1" dirty="0">
                <a:solidFill>
                  <a:srgbClr val="D13B3B"/>
                </a:solidFill>
                <a:latin typeface="微軟正黑體" panose="020B0604030504040204" pitchFamily="34" charset="-120"/>
                <a:ea typeface="微軟正黑體" panose="020B0604030504040204" pitchFamily="34" charset="-120"/>
              </a:rPr>
              <a:t>成果 </a:t>
            </a:r>
            <a:r>
              <a:rPr lang="en-US" altLang="zh-TW" sz="1700" b="1" dirty="0">
                <a:solidFill>
                  <a:srgbClr val="D13B3B"/>
                </a:solidFill>
                <a:latin typeface="微軟正黑體" panose="020B0604030504040204" pitchFamily="34" charset="-120"/>
                <a:ea typeface="微軟正黑體" panose="020B0604030504040204" pitchFamily="34" charset="-120"/>
              </a:rPr>
              <a:t>| 57</a:t>
            </a:r>
            <a:r>
              <a:rPr lang="zh-TW" altLang="en-US" sz="1700" b="1" dirty="0">
                <a:solidFill>
                  <a:srgbClr val="D13B3B"/>
                </a:solidFill>
                <a:latin typeface="微軟正黑體" panose="020B0604030504040204" pitchFamily="34" charset="-120"/>
                <a:ea typeface="微軟正黑體" panose="020B0604030504040204" pitchFamily="34" charset="-120"/>
              </a:rPr>
              <a:t>人參加</a:t>
            </a:r>
            <a:r>
              <a:rPr lang="en-US" altLang="zh-TW" sz="1700" b="1" dirty="0">
                <a:solidFill>
                  <a:srgbClr val="D13B3B"/>
                </a:solidFill>
                <a:latin typeface="微軟正黑體" panose="020B0604030504040204" pitchFamily="34" charset="-120"/>
                <a:ea typeface="微軟正黑體" panose="020B0604030504040204" pitchFamily="34" charset="-120"/>
              </a:rPr>
              <a:t>, </a:t>
            </a:r>
            <a:r>
              <a:rPr lang="zh-TW" altLang="en-US" sz="1700" b="1" dirty="0">
                <a:solidFill>
                  <a:srgbClr val="D13B3B"/>
                </a:solidFill>
                <a:latin typeface="微軟正黑體" panose="020B0604030504040204" pitchFamily="34" charset="-120"/>
                <a:ea typeface="微軟正黑體" panose="020B0604030504040204" pitchFamily="34" charset="-120"/>
              </a:rPr>
              <a:t>滿意度</a:t>
            </a:r>
            <a:r>
              <a:rPr lang="en-US" altLang="zh-TW" sz="1700" b="1" dirty="0">
                <a:solidFill>
                  <a:srgbClr val="D13B3B"/>
                </a:solidFill>
                <a:latin typeface="微軟正黑體" panose="020B0604030504040204" pitchFamily="34" charset="-120"/>
                <a:ea typeface="微軟正黑體" panose="020B0604030504040204" pitchFamily="34" charset="-120"/>
              </a:rPr>
              <a:t>4.7</a:t>
            </a:r>
            <a:r>
              <a:rPr lang="zh-TW" altLang="en-US" sz="1700" b="1" dirty="0">
                <a:solidFill>
                  <a:srgbClr val="D13B3B"/>
                </a:solidFill>
                <a:latin typeface="微軟正黑體" panose="020B0604030504040204" pitchFamily="34" charset="-120"/>
                <a:ea typeface="微軟正黑體" panose="020B0604030504040204" pitchFamily="34" charset="-120"/>
              </a:rPr>
              <a:t>分</a:t>
            </a:r>
            <a:endParaRPr lang="en-US" altLang="zh-TW" sz="1700" b="1" dirty="0">
              <a:solidFill>
                <a:srgbClr val="D13B3B"/>
              </a:solidFill>
              <a:latin typeface="微軟正黑體" panose="020B0604030504040204" pitchFamily="34" charset="-120"/>
              <a:ea typeface="微軟正黑體" panose="020B0604030504040204" pitchFamily="34" charset="-120"/>
            </a:endParaRPr>
          </a:p>
          <a:p>
            <a:pPr>
              <a:spcAft>
                <a:spcPts val="600"/>
              </a:spcAft>
            </a:pPr>
            <a:r>
              <a:rPr lang="zh-TW" altLang="en-US" sz="1700" b="1" dirty="0">
                <a:latin typeface="+mn-lt"/>
                <a:ea typeface="微軟正黑體" panose="020B0604030504040204" pitchFamily="34" charset="-120"/>
              </a:rPr>
              <a:t>回饋 </a:t>
            </a:r>
            <a:r>
              <a:rPr lang="en-US" altLang="zh-TW" sz="1700" b="1" dirty="0">
                <a:latin typeface="+mn-lt"/>
                <a:ea typeface="微軟正黑體" panose="020B0604030504040204" pitchFamily="34" charset="-120"/>
              </a:rPr>
              <a:t>| </a:t>
            </a:r>
          </a:p>
          <a:p>
            <a:pPr marL="285750" indent="-285750">
              <a:spcAft>
                <a:spcPts val="600"/>
              </a:spcAft>
              <a:buFont typeface="Arial" panose="020B0604020202020204" pitchFamily="34" charset="0"/>
              <a:buChar char="•"/>
            </a:pPr>
            <a:r>
              <a:rPr lang="zh-TW" altLang="en-US" sz="1700" dirty="0">
                <a:latin typeface="+mn-lt"/>
                <a:ea typeface="微軟正黑體" panose="020B0604030504040204" pitchFamily="34" charset="-120"/>
              </a:rPr>
              <a:t>整體對於學生意見回覆蠻全面的都有顧及</a:t>
            </a:r>
            <a:endParaRPr lang="en-US" altLang="zh-TW" sz="1700" dirty="0">
              <a:latin typeface="+mn-lt"/>
              <a:ea typeface="微軟正黑體" panose="020B0604030504040204" pitchFamily="34" charset="-120"/>
            </a:endParaRPr>
          </a:p>
          <a:p>
            <a:pPr marL="285750" indent="-285750">
              <a:spcAft>
                <a:spcPts val="600"/>
              </a:spcAft>
              <a:buFont typeface="Arial" panose="020B0604020202020204" pitchFamily="34" charset="0"/>
              <a:buChar char="•"/>
            </a:pPr>
            <a:r>
              <a:rPr lang="zh-TW" altLang="en-US" sz="1700" dirty="0">
                <a:latin typeface="+mn-lt"/>
                <a:ea typeface="微軟正黑體" panose="020B0604030504040204" pitchFamily="34" charset="-120"/>
              </a:rPr>
              <a:t>更了解圖書館的規劃與資源</a:t>
            </a:r>
            <a:endParaRPr lang="en-US" altLang="zh-TW" sz="1700" dirty="0">
              <a:latin typeface="+mn-lt"/>
              <a:ea typeface="微軟正黑體" panose="020B0604030504040204" pitchFamily="34" charset="-120"/>
            </a:endParaRPr>
          </a:p>
          <a:p>
            <a:pPr marL="285750" indent="-285750">
              <a:spcAft>
                <a:spcPts val="600"/>
              </a:spcAft>
              <a:buFont typeface="Arial" panose="020B0604020202020204" pitchFamily="34" charset="0"/>
              <a:buChar char="•"/>
            </a:pPr>
            <a:r>
              <a:rPr lang="en-US" altLang="zh-TW" sz="1700" dirty="0">
                <a:latin typeface="+mn-lt"/>
                <a:ea typeface="微軟正黑體" panose="020B0604030504040204" pitchFamily="34" charset="-120"/>
              </a:rPr>
              <a:t>Good presentation!</a:t>
            </a:r>
          </a:p>
          <a:p>
            <a:pPr marL="285750" indent="-285750">
              <a:spcAft>
                <a:spcPts val="600"/>
              </a:spcAft>
              <a:buFont typeface="Arial" panose="020B0604020202020204" pitchFamily="34" charset="0"/>
              <a:buChar char="•"/>
            </a:pPr>
            <a:r>
              <a:rPr lang="en-US" altLang="zh-TW" sz="1700" dirty="0">
                <a:latin typeface="+mn-lt"/>
                <a:ea typeface="微軟正黑體" panose="020B0604030504040204" pitchFamily="34" charset="-120"/>
              </a:rPr>
              <a:t>It's great, thank you, but in English would be very great.</a:t>
            </a:r>
          </a:p>
          <a:p>
            <a:pPr marL="285750" indent="-285750">
              <a:spcAft>
                <a:spcPts val="600"/>
              </a:spcAft>
              <a:buFont typeface="Arial" panose="020B0604020202020204" pitchFamily="34" charset="0"/>
              <a:buChar char="•"/>
            </a:pPr>
            <a:r>
              <a:rPr lang="zh-TW" altLang="en-US" sz="1700" dirty="0">
                <a:latin typeface="+mn-lt"/>
                <a:ea typeface="微軟正黑體" panose="020B0604030504040204" pitchFamily="34" charset="-120"/>
              </a:rPr>
              <a:t>感謝圖書館與辦本活動，公開對於師生所提意見進行說明和提出預定解決方式，館長的說明非常清楚直接。期望可為常態性舉辦形式。</a:t>
            </a:r>
            <a:endParaRPr lang="zh-TW" altLang="zh-TW" sz="1700" b="1" dirty="0">
              <a:solidFill>
                <a:srgbClr val="D13B3B"/>
              </a:solidFill>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0E4DA434-EF81-4354-AAD3-A992707FB0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253"/>
          <a:stretch/>
        </p:blipFill>
        <p:spPr>
          <a:xfrm flipH="1">
            <a:off x="4308165" y="4094480"/>
            <a:ext cx="1813350" cy="2070824"/>
          </a:xfrm>
          <a:prstGeom prst="rect">
            <a:avLst/>
          </a:prstGeom>
        </p:spPr>
      </p:pic>
      <p:pic>
        <p:nvPicPr>
          <p:cNvPr id="17" name="圖片 16">
            <a:extLst>
              <a:ext uri="{FF2B5EF4-FFF2-40B4-BE49-F238E27FC236}">
                <a16:creationId xmlns:a16="http://schemas.microsoft.com/office/drawing/2014/main" id="{1FCDCD26-27BB-46E7-9897-B3CA96F2B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3" y="4125817"/>
            <a:ext cx="2663553" cy="1997664"/>
          </a:xfrm>
          <a:prstGeom prst="rect">
            <a:avLst/>
          </a:prstGeom>
        </p:spPr>
      </p:pic>
      <p:pic>
        <p:nvPicPr>
          <p:cNvPr id="19" name="圖片 18">
            <a:extLst>
              <a:ext uri="{FF2B5EF4-FFF2-40B4-BE49-F238E27FC236}">
                <a16:creationId xmlns:a16="http://schemas.microsoft.com/office/drawing/2014/main" id="{AB868E9B-1964-4691-9D85-D57E32C70D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7370" y="1374591"/>
            <a:ext cx="3404367" cy="2553276"/>
          </a:xfrm>
          <a:prstGeom prst="rect">
            <a:avLst/>
          </a:prstGeom>
        </p:spPr>
      </p:pic>
    </p:spTree>
    <p:extLst>
      <p:ext uri="{BB962C8B-B14F-4D97-AF65-F5344CB8AC3E}">
        <p14:creationId xmlns:p14="http://schemas.microsoft.com/office/powerpoint/2010/main" val="13646029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727CFD2-3475-4E18-836E-9E332DB705BF}"/>
              </a:ext>
            </a:extLst>
          </p:cNvPr>
          <p:cNvSpPr/>
          <p:nvPr/>
        </p:nvSpPr>
        <p:spPr>
          <a:xfrm>
            <a:off x="8132596" y="148978"/>
            <a:ext cx="864096" cy="93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323528" y="188640"/>
            <a:ext cx="8363271" cy="922114"/>
          </a:xfrm>
        </p:spPr>
        <p:txBody>
          <a:bodyPr/>
          <a:lstStyle/>
          <a:p>
            <a:r>
              <a:rPr lang="en-US" altLang="zh-TW" dirty="0"/>
              <a:t>PDCA </a:t>
            </a:r>
            <a:r>
              <a:rPr lang="en-US" altLang="zh-TW" dirty="0" smtClean="0"/>
              <a:t>3: </a:t>
            </a:r>
            <a:r>
              <a:rPr lang="zh-TW" altLang="en-US" dirty="0" smtClean="0"/>
              <a:t>提供「祈禱區</a:t>
            </a:r>
            <a:r>
              <a:rPr lang="zh-TW" altLang="en-US" dirty="0"/>
              <a:t>」</a:t>
            </a:r>
          </a:p>
        </p:txBody>
      </p:sp>
      <p:sp>
        <p:nvSpPr>
          <p:cNvPr id="5" name="投影片編號版面配置區 4"/>
          <p:cNvSpPr>
            <a:spLocks noGrp="1"/>
          </p:cNvSpPr>
          <p:nvPr>
            <p:ph type="sldNum" sz="quarter" idx="10"/>
          </p:nvPr>
        </p:nvSpPr>
        <p:spPr/>
        <p:txBody>
          <a:bodyPr/>
          <a:lstStyle/>
          <a:p>
            <a:pPr>
              <a:defRPr/>
            </a:pPr>
            <a:fld id="{C63D0A78-9D09-46E2-A356-31663A6FC3DB}" type="slidenum">
              <a:rPr lang="en-US" altLang="zh-TW" smtClean="0"/>
              <a:pPr>
                <a:defRPr/>
              </a:pPr>
              <a:t>21</a:t>
            </a:fld>
            <a:endParaRPr lang="en-US" altLang="zh-TW" dirty="0"/>
          </a:p>
        </p:txBody>
      </p:sp>
      <p:graphicFrame>
        <p:nvGraphicFramePr>
          <p:cNvPr id="3" name="表格 2"/>
          <p:cNvGraphicFramePr>
            <a:graphicFrameLocks noGrp="1"/>
          </p:cNvGraphicFramePr>
          <p:nvPr>
            <p:extLst>
              <p:ext uri="{D42A27DB-BD31-4B8C-83A1-F6EECF244321}">
                <p14:modId xmlns:p14="http://schemas.microsoft.com/office/powerpoint/2010/main" val="1834506424"/>
              </p:ext>
            </p:extLst>
          </p:nvPr>
        </p:nvGraphicFramePr>
        <p:xfrm>
          <a:off x="457200" y="1478553"/>
          <a:ext cx="8539492" cy="1834917"/>
        </p:xfrm>
        <a:graphic>
          <a:graphicData uri="http://schemas.openxmlformats.org/drawingml/2006/table">
            <a:tbl>
              <a:tblPr>
                <a:tableStyleId>{5DA37D80-6434-44D0-A028-1B22A696006F}</a:tableStyleId>
              </a:tblPr>
              <a:tblGrid>
                <a:gridCol w="3004502">
                  <a:extLst>
                    <a:ext uri="{9D8B030D-6E8A-4147-A177-3AD203B41FA5}">
                      <a16:colId xmlns:a16="http://schemas.microsoft.com/office/drawing/2014/main" val="1613319634"/>
                    </a:ext>
                  </a:extLst>
                </a:gridCol>
                <a:gridCol w="5534990">
                  <a:extLst>
                    <a:ext uri="{9D8B030D-6E8A-4147-A177-3AD203B41FA5}">
                      <a16:colId xmlns:a16="http://schemas.microsoft.com/office/drawing/2014/main" val="396788204"/>
                    </a:ext>
                  </a:extLst>
                </a:gridCol>
              </a:tblGrid>
              <a:tr h="437948">
                <a:tc>
                  <a:txBody>
                    <a:bodyPr/>
                    <a:lstStyle/>
                    <a:p>
                      <a:pPr algn="ctr"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學生回饋意見</a:t>
                      </a:r>
                    </a:p>
                  </a:txBody>
                  <a:tcPr marL="6350" marR="6350" marT="6350" marB="0" anchor="ctr"/>
                </a:tc>
                <a:tc>
                  <a:txBody>
                    <a:bodyPr/>
                    <a:lstStyle/>
                    <a:p>
                      <a:pPr algn="ctr" fontAlgn="ctr"/>
                      <a:r>
                        <a:rPr lang="zh-TW" altLang="en-US" sz="2000" b="1" i="0" u="none" strike="noStrike" dirty="0" smtClean="0">
                          <a:solidFill>
                            <a:srgbClr val="000000"/>
                          </a:solidFill>
                          <a:effectLst/>
                          <a:latin typeface="微軟正黑體" panose="020B0604030504040204" pitchFamily="34" charset="-120"/>
                          <a:ea typeface="微軟正黑體" panose="020B0604030504040204" pitchFamily="34" charset="-120"/>
                        </a:rPr>
                        <a:t>圖書館回應</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350" marR="6350" marT="6350" marB="0" anchor="ctr"/>
                </a:tc>
                <a:extLst>
                  <a:ext uri="{0D108BD9-81ED-4DB2-BD59-A6C34878D82A}">
                    <a16:rowId xmlns:a16="http://schemas.microsoft.com/office/drawing/2014/main" val="2317051267"/>
                  </a:ext>
                </a:extLst>
              </a:tr>
              <a:tr h="139696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2000" b="0" i="0" u="none" strike="noStrike" dirty="0" smtClean="0">
                          <a:solidFill>
                            <a:srgbClr val="000000"/>
                          </a:solidFill>
                          <a:effectLst/>
                          <a:latin typeface="微軟正黑體" panose="020B0604030504040204" pitchFamily="34" charset="-120"/>
                          <a:ea typeface="微軟正黑體" panose="020B0604030504040204" pitchFamily="34" charset="-120"/>
                        </a:rPr>
                        <a:t>希望圖書館</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內闢祈禱小區</a:t>
                      </a:r>
                    </a:p>
                  </a:txBody>
                  <a:tcPr marL="6350" marR="6350" marT="6350" marB="0" anchor="ctr"/>
                </a:tc>
                <a:tc>
                  <a:txBody>
                    <a:bodyPr/>
                    <a:lstStyle/>
                    <a:p>
                      <a:pPr algn="l" fontAlgn="ctr"/>
                      <a:r>
                        <a:rPr lang="zh-TW" altLang="en-US" sz="2000" dirty="0" smtClean="0">
                          <a:latin typeface="微軟正黑體" panose="020B0604030504040204" pitchFamily="34" charset="-120"/>
                          <a:ea typeface="微軟正黑體" panose="020B0604030504040204" pitchFamily="34" charset="-120"/>
                        </a:rPr>
                        <a:t>圖書館清理</a:t>
                      </a:r>
                      <a:r>
                        <a:rPr lang="en-US" altLang="zh-TW" sz="2000" dirty="0">
                          <a:latin typeface="微軟正黑體" panose="020B0604030504040204" pitchFamily="34" charset="-120"/>
                          <a:ea typeface="微軟正黑體" panose="020B0604030504040204" pitchFamily="34" charset="-120"/>
                        </a:rPr>
                        <a:t>4F</a:t>
                      </a:r>
                      <a:r>
                        <a:rPr lang="zh-TW" altLang="zh-TW" sz="2000" dirty="0">
                          <a:latin typeface="微軟正黑體" panose="020B0604030504040204" pitchFamily="34" charset="-120"/>
                          <a:ea typeface="微軟正黑體" panose="020B0604030504040204" pitchFamily="34" charset="-120"/>
                        </a:rPr>
                        <a:t>茶水間 </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但</a:t>
                      </a:r>
                      <a:r>
                        <a:rPr lang="zh-TW" altLang="zh-TW" sz="2000" dirty="0">
                          <a:latin typeface="微軟正黑體" panose="020B0604030504040204" pitchFamily="34" charset="-120"/>
                          <a:ea typeface="微軟正黑體" panose="020B0604030504040204" pitchFamily="34" charset="-120"/>
                        </a:rPr>
                        <a:t>非專</a:t>
                      </a:r>
                      <a:r>
                        <a:rPr lang="zh-TW" altLang="en-US" sz="2000" dirty="0">
                          <a:latin typeface="微軟正黑體" panose="020B0604030504040204" pitchFamily="34" charset="-120"/>
                          <a:ea typeface="微軟正黑體" panose="020B0604030504040204" pitchFamily="34" charset="-120"/>
                        </a:rPr>
                        <a:t>屬區域</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，提</a:t>
                      </a:r>
                      <a:r>
                        <a:rPr lang="zh-TW" altLang="zh-TW" sz="2000" dirty="0">
                          <a:latin typeface="微軟正黑體" panose="020B0604030504040204" pitchFamily="34" charset="-120"/>
                          <a:ea typeface="微軟正黑體" panose="020B0604030504040204" pitchFamily="34" charset="-120"/>
                        </a:rPr>
                        <a:t>供外籍生依</a:t>
                      </a:r>
                      <a:r>
                        <a:rPr lang="zh-TW" altLang="en-US" sz="2000" dirty="0">
                          <a:latin typeface="微軟正黑體" panose="020B0604030504040204" pitchFamily="34" charset="-120"/>
                          <a:ea typeface="微軟正黑體" panose="020B0604030504040204" pitchFamily="34" charset="-120"/>
                        </a:rPr>
                        <a:t>實際</a:t>
                      </a:r>
                      <a:r>
                        <a:rPr lang="zh-TW" altLang="zh-TW" sz="2000" dirty="0">
                          <a:latin typeface="微軟正黑體" panose="020B0604030504040204" pitchFamily="34" charset="-120"/>
                          <a:ea typeface="微軟正黑體" panose="020B0604030504040204" pitchFamily="34" charset="-120"/>
                        </a:rPr>
                        <a:t>需</a:t>
                      </a:r>
                      <a:r>
                        <a:rPr lang="zh-TW" altLang="en-US" sz="2000" dirty="0">
                          <a:latin typeface="微軟正黑體" panose="020B0604030504040204" pitchFamily="34" charset="-120"/>
                          <a:ea typeface="微軟正黑體" panose="020B0604030504040204" pitchFamily="34" charset="-120"/>
                        </a:rPr>
                        <a:t>要時</a:t>
                      </a:r>
                      <a:r>
                        <a:rPr lang="zh-TW" altLang="zh-TW" sz="2000" dirty="0">
                          <a:latin typeface="微軟正黑體" panose="020B0604030504040204" pitchFamily="34" charset="-120"/>
                          <a:ea typeface="微軟正黑體" panose="020B0604030504040204" pitchFamily="34" charset="-120"/>
                        </a:rPr>
                        <a:t>自由使用</a:t>
                      </a:r>
                      <a:r>
                        <a:rPr lang="zh-TW" altLang="en-US" sz="2000" dirty="0">
                          <a:latin typeface="微軟正黑體" panose="020B0604030504040204" pitchFamily="34" charset="-120"/>
                          <a:ea typeface="微軟正黑體" panose="020B0604030504040204" pitchFamily="34" charset="-120"/>
                        </a:rPr>
                        <a:t>。</a:t>
                      </a:r>
                      <a:endPar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350" marR="6350" marT="6350" marB="0" anchor="ctr"/>
                </a:tc>
                <a:extLst>
                  <a:ext uri="{0D108BD9-81ED-4DB2-BD59-A6C34878D82A}">
                    <a16:rowId xmlns:a16="http://schemas.microsoft.com/office/drawing/2014/main" val="1280903784"/>
                  </a:ext>
                </a:extLst>
              </a:tr>
            </a:tbl>
          </a:graphicData>
        </a:graphic>
      </p:graphicFrame>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t="15066" b="21591"/>
          <a:stretch/>
        </p:blipFill>
        <p:spPr>
          <a:xfrm>
            <a:off x="6098284" y="3498514"/>
            <a:ext cx="3042376" cy="2341848"/>
          </a:xfrm>
          <a:prstGeom prst="rect">
            <a:avLst/>
          </a:prstGeom>
        </p:spPr>
      </p:pic>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t="4850" b="35300"/>
          <a:stretch/>
        </p:blipFill>
        <p:spPr>
          <a:xfrm>
            <a:off x="347221" y="3498513"/>
            <a:ext cx="2983302" cy="2381177"/>
          </a:xfrm>
          <a:prstGeom prst="rect">
            <a:avLst/>
          </a:prstGeo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t="4935" b="20899"/>
          <a:stretch/>
        </p:blipFill>
        <p:spPr>
          <a:xfrm>
            <a:off x="3407858" y="3498513"/>
            <a:ext cx="2613091" cy="2371345"/>
          </a:xfrm>
          <a:prstGeom prst="rect">
            <a:avLst/>
          </a:prstGeom>
        </p:spPr>
      </p:pic>
    </p:spTree>
    <p:extLst>
      <p:ext uri="{BB962C8B-B14F-4D97-AF65-F5344CB8AC3E}">
        <p14:creationId xmlns:p14="http://schemas.microsoft.com/office/powerpoint/2010/main" val="14102362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D6DC5688-F540-4C64-AF8E-1C51E7FDB130}"/>
              </a:ext>
            </a:extLst>
          </p:cNvPr>
          <p:cNvSpPr/>
          <p:nvPr/>
        </p:nvSpPr>
        <p:spPr>
          <a:xfrm>
            <a:off x="376644" y="2981467"/>
            <a:ext cx="8767356" cy="17351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標題 2"/>
          <p:cNvSpPr>
            <a:spLocks noGrp="1"/>
          </p:cNvSpPr>
          <p:nvPr>
            <p:ph type="title"/>
          </p:nvPr>
        </p:nvSpPr>
        <p:spPr>
          <a:xfrm>
            <a:off x="359187" y="93599"/>
            <a:ext cx="8265496" cy="1065856"/>
          </a:xfrm>
        </p:spPr>
        <p:txBody>
          <a:bodyPr/>
          <a:lstStyle/>
          <a:p>
            <a:pPr algn="l"/>
            <a:r>
              <a:rPr lang="en-US" altLang="zh-TW" sz="4000" dirty="0" smtClean="0"/>
              <a:t>2. </a:t>
            </a:r>
            <a:r>
              <a:rPr lang="zh-TW" altLang="en-US" sz="4000" dirty="0" smtClean="0"/>
              <a:t>輪椅</a:t>
            </a:r>
            <a:r>
              <a:rPr lang="zh-TW" altLang="en-US" sz="4000" dirty="0"/>
              <a:t>體驗 </a:t>
            </a:r>
            <a:r>
              <a:rPr lang="en-US" altLang="zh-TW" sz="4000" dirty="0" smtClean="0"/>
              <a:t>– </a:t>
            </a:r>
            <a:br>
              <a:rPr lang="en-US" altLang="zh-TW" sz="4000" dirty="0" smtClean="0"/>
            </a:br>
            <a:r>
              <a:rPr lang="zh-TW" altLang="en-US" sz="4000" dirty="0" smtClean="0"/>
              <a:t>建立</a:t>
            </a:r>
            <a:r>
              <a:rPr lang="zh-TW" altLang="en-US" sz="4000" dirty="0"/>
              <a:t>圖書館無障礙環境</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44" y="1313137"/>
            <a:ext cx="1999585" cy="1502279"/>
          </a:xfrm>
          <a:prstGeom prst="rect">
            <a:avLst/>
          </a:prstGeom>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1935" y="1263620"/>
            <a:ext cx="1448218" cy="1707011"/>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644" y="4759847"/>
            <a:ext cx="1343885" cy="1788757"/>
          </a:xfrm>
          <a:prstGeom prst="rect">
            <a:avLst/>
          </a:prstGeom>
        </p:spPr>
      </p:pic>
      <p:pic>
        <p:nvPicPr>
          <p:cNvPr id="14" name="圖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953858"/>
            <a:ext cx="1403647" cy="1722657"/>
          </a:xfrm>
          <a:prstGeom prst="rect">
            <a:avLst/>
          </a:prstGeom>
        </p:spPr>
      </p:pic>
      <p:sp>
        <p:nvSpPr>
          <p:cNvPr id="16" name="矩形 15">
            <a:extLst>
              <a:ext uri="{FF2B5EF4-FFF2-40B4-BE49-F238E27FC236}">
                <a16:creationId xmlns:a16="http://schemas.microsoft.com/office/drawing/2014/main" id="{851D1210-4E3F-4264-9C8C-2A3CA1191278}"/>
              </a:ext>
            </a:extLst>
          </p:cNvPr>
          <p:cNvSpPr/>
          <p:nvPr/>
        </p:nvSpPr>
        <p:spPr>
          <a:xfrm>
            <a:off x="2294569" y="1347326"/>
            <a:ext cx="2279026" cy="830997"/>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位置</a:t>
            </a:r>
            <a:r>
              <a:rPr lang="en-US" altLang="zh-TW" dirty="0">
                <a:latin typeface="微軟正黑體" panose="020B0604030504040204" pitchFamily="34" charset="-120"/>
                <a:ea typeface="微軟正黑體" panose="020B0604030504040204" pitchFamily="34" charset="-120"/>
              </a:rPr>
              <a:t>: 2</a:t>
            </a:r>
            <a:r>
              <a:rPr lang="zh-TW" altLang="en-US" dirty="0">
                <a:latin typeface="微軟正黑體" panose="020B0604030504040204" pitchFamily="34" charset="-120"/>
                <a:ea typeface="微軟正黑體" panose="020B0604030504040204" pitchFamily="34" charset="-120"/>
              </a:rPr>
              <a:t>樓無障礙廁所</a:t>
            </a:r>
            <a:endParaRPr lang="en-US" altLang="zh-TW" dirty="0">
              <a:latin typeface="微軟正黑體" panose="020B0604030504040204" pitchFamily="34" charset="-120"/>
              <a:ea typeface="微軟正黑體" panose="020B0604030504040204" pitchFamily="34" charset="-120"/>
            </a:endParaRPr>
          </a:p>
          <a:p>
            <a:endParaRPr lang="en-US" altLang="zh-TW" sz="1200"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清潔液架裝設過高</a:t>
            </a:r>
          </a:p>
        </p:txBody>
      </p:sp>
      <p:sp>
        <p:nvSpPr>
          <p:cNvPr id="18" name="矩形 17">
            <a:extLst>
              <a:ext uri="{FF2B5EF4-FFF2-40B4-BE49-F238E27FC236}">
                <a16:creationId xmlns:a16="http://schemas.microsoft.com/office/drawing/2014/main" id="{53F3ADEE-CC6E-4D8D-965C-8EA93B816CF0}"/>
              </a:ext>
            </a:extLst>
          </p:cNvPr>
          <p:cNvSpPr/>
          <p:nvPr/>
        </p:nvSpPr>
        <p:spPr>
          <a:xfrm>
            <a:off x="6018776" y="1285529"/>
            <a:ext cx="2484276" cy="830997"/>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位置</a:t>
            </a:r>
            <a:r>
              <a:rPr lang="en-US" altLang="zh-TW" dirty="0">
                <a:latin typeface="微軟正黑體" panose="020B0604030504040204" pitchFamily="34" charset="-120"/>
                <a:ea typeface="微軟正黑體" panose="020B0604030504040204" pitchFamily="34" charset="-120"/>
              </a:rPr>
              <a:t>: 4</a:t>
            </a:r>
            <a:r>
              <a:rPr lang="zh-TW" altLang="zh-TW" dirty="0">
                <a:latin typeface="微軟正黑體" panose="020B0604030504040204" pitchFamily="34" charset="-120"/>
                <a:ea typeface="微軟正黑體" panose="020B0604030504040204" pitchFamily="34" charset="-120"/>
              </a:rPr>
              <a:t>樓</a:t>
            </a:r>
            <a:r>
              <a:rPr lang="zh-TW" altLang="en-US" dirty="0">
                <a:latin typeface="微軟正黑體" panose="020B0604030504040204" pitchFamily="34" charset="-120"/>
                <a:ea typeface="微軟正黑體" panose="020B0604030504040204" pitchFamily="34" charset="-120"/>
              </a:rPr>
              <a:t>休閒閱讀區</a:t>
            </a:r>
            <a:endParaRPr lang="en-US" altLang="zh-TW" dirty="0">
              <a:latin typeface="微軟正黑體" panose="020B0604030504040204" pitchFamily="34" charset="-120"/>
              <a:ea typeface="微軟正黑體" panose="020B0604030504040204" pitchFamily="34" charset="-120"/>
            </a:endParaRPr>
          </a:p>
          <a:p>
            <a:endParaRPr lang="en-US" altLang="zh-TW" sz="1200"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報架阻礙走道空間</a:t>
            </a:r>
            <a:endParaRPr lang="zh-TW" altLang="zh-TW" b="1" dirty="0">
              <a:latin typeface="微軟正黑體" panose="020B0604030504040204" pitchFamily="34" charset="-120"/>
              <a:ea typeface="微軟正黑體" panose="020B0604030504040204" pitchFamily="34" charset="-120"/>
            </a:endParaRPr>
          </a:p>
        </p:txBody>
      </p:sp>
      <p:sp>
        <p:nvSpPr>
          <p:cNvPr id="19" name="標題 1">
            <a:extLst>
              <a:ext uri="{FF2B5EF4-FFF2-40B4-BE49-F238E27FC236}">
                <a16:creationId xmlns:a16="http://schemas.microsoft.com/office/drawing/2014/main" id="{0FF5E338-148C-4277-B702-C6127273ADEB}"/>
              </a:ext>
            </a:extLst>
          </p:cNvPr>
          <p:cNvSpPr txBox="1">
            <a:spLocks/>
          </p:cNvSpPr>
          <p:nvPr/>
        </p:nvSpPr>
        <p:spPr>
          <a:xfrm>
            <a:off x="1718193" y="4769849"/>
            <a:ext cx="2520280" cy="1107996"/>
          </a:xfrm>
          <a:prstGeom prst="rect">
            <a:avLst/>
          </a:prstGeom>
        </p:spPr>
        <p:txBody>
          <a:bodyPr wrap="square">
            <a:spAutoFit/>
          </a:bodyPr>
          <a:lstStyle>
            <a:defPPr>
              <a:defRPr lang="zh-TW"/>
            </a:defPPr>
            <a:lvl1pPr>
              <a:defRPr>
                <a:latin typeface="微軟正黑體" panose="020B0604030504040204" pitchFamily="34" charset="-120"/>
                <a:ea typeface="微軟正黑體" panose="020B0604030504040204" pitchFamily="34" charset="-120"/>
              </a:defRPr>
            </a:lvl1pPr>
          </a:lstStyle>
          <a:p>
            <a:r>
              <a:rPr lang="zh-TW" altLang="en-US" dirty="0"/>
              <a:t>位置</a:t>
            </a:r>
            <a:r>
              <a:rPr lang="en-US" altLang="zh-TW" dirty="0"/>
              <a:t>: 4</a:t>
            </a:r>
            <a:r>
              <a:rPr lang="zh-TW" altLang="en-US" dirty="0"/>
              <a:t>樓數位學習教室</a:t>
            </a:r>
            <a:endParaRPr lang="en-US" altLang="zh-TW" dirty="0"/>
          </a:p>
          <a:p>
            <a:endParaRPr lang="en-US" altLang="zh-TW" sz="1200" b="1" dirty="0"/>
          </a:p>
          <a:p>
            <a:r>
              <a:rPr lang="zh-TW" altLang="en-US" b="1" dirty="0"/>
              <a:t>最後一排走道過窄，輪椅無法進入</a:t>
            </a:r>
            <a:endParaRPr lang="en-US" altLang="zh-TW" b="1" dirty="0"/>
          </a:p>
        </p:txBody>
      </p:sp>
      <p:sp>
        <p:nvSpPr>
          <p:cNvPr id="20" name="標題 1">
            <a:extLst>
              <a:ext uri="{FF2B5EF4-FFF2-40B4-BE49-F238E27FC236}">
                <a16:creationId xmlns:a16="http://schemas.microsoft.com/office/drawing/2014/main" id="{0FF5E338-148C-4277-B702-C6127273ADEB}"/>
              </a:ext>
            </a:extLst>
          </p:cNvPr>
          <p:cNvSpPr txBox="1">
            <a:spLocks/>
          </p:cNvSpPr>
          <p:nvPr/>
        </p:nvSpPr>
        <p:spPr>
          <a:xfrm>
            <a:off x="6670929" y="3004229"/>
            <a:ext cx="2520280" cy="1107996"/>
          </a:xfrm>
          <a:prstGeom prst="rect">
            <a:avLst/>
          </a:prstGeom>
        </p:spPr>
        <p:txBody>
          <a:bodyPr wrap="square">
            <a:spAutoFit/>
          </a:bodyPr>
          <a:lstStyle>
            <a:defPPr>
              <a:defRPr lang="zh-TW"/>
            </a:defPPr>
            <a:lvl1pPr>
              <a:defRPr>
                <a:latin typeface="微軟正黑體" panose="020B0604030504040204" pitchFamily="34" charset="-120"/>
                <a:ea typeface="微軟正黑體" panose="020B0604030504040204" pitchFamily="34" charset="-120"/>
              </a:defRPr>
            </a:lvl1pPr>
          </a:lstStyle>
          <a:p>
            <a:r>
              <a:rPr lang="zh-TW" altLang="en-US" dirty="0"/>
              <a:t>位置</a:t>
            </a:r>
            <a:r>
              <a:rPr lang="en-US" altLang="zh-TW" dirty="0"/>
              <a:t>: 3</a:t>
            </a:r>
            <a:r>
              <a:rPr lang="zh-TW" altLang="en-US" dirty="0"/>
              <a:t>樓資訊檢索區</a:t>
            </a:r>
            <a:endParaRPr lang="en-US" altLang="zh-TW" dirty="0"/>
          </a:p>
          <a:p>
            <a:endParaRPr lang="en-US" altLang="zh-TW" sz="1200" b="1" dirty="0"/>
          </a:p>
          <a:p>
            <a:r>
              <a:rPr lang="zh-TW" altLang="en-US" b="1" dirty="0"/>
              <a:t>挑高地板輪椅無法靠近使用</a:t>
            </a:r>
            <a:endParaRPr lang="en-US" altLang="zh-TW" b="1" dirty="0"/>
          </a:p>
        </p:txBody>
      </p:sp>
      <p:pic>
        <p:nvPicPr>
          <p:cNvPr id="21" name="圖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3389" y="4635573"/>
            <a:ext cx="1424458" cy="1900135"/>
          </a:xfrm>
          <a:prstGeom prst="rect">
            <a:avLst/>
          </a:prstGeom>
        </p:spPr>
      </p:pic>
      <p:pic>
        <p:nvPicPr>
          <p:cNvPr id="22" name="圖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796" y="2862835"/>
            <a:ext cx="1432900" cy="1849593"/>
          </a:xfrm>
          <a:prstGeom prst="rect">
            <a:avLst/>
          </a:prstGeom>
        </p:spPr>
      </p:pic>
      <p:sp>
        <p:nvSpPr>
          <p:cNvPr id="23" name="標題 1">
            <a:extLst>
              <a:ext uri="{FF2B5EF4-FFF2-40B4-BE49-F238E27FC236}">
                <a16:creationId xmlns:a16="http://schemas.microsoft.com/office/drawing/2014/main" id="{0FF5E338-148C-4277-B702-C6127273ADEB}"/>
              </a:ext>
            </a:extLst>
          </p:cNvPr>
          <p:cNvSpPr txBox="1">
            <a:spLocks/>
          </p:cNvSpPr>
          <p:nvPr/>
        </p:nvSpPr>
        <p:spPr>
          <a:xfrm>
            <a:off x="1787655" y="2935357"/>
            <a:ext cx="2520280" cy="1200329"/>
          </a:xfrm>
          <a:prstGeom prst="rect">
            <a:avLst/>
          </a:prstGeom>
        </p:spPr>
        <p:txBody>
          <a:bodyPr wrap="square">
            <a:spAutoFit/>
          </a:bodyPr>
          <a:lstStyle>
            <a:defPPr>
              <a:defRPr lang="zh-TW"/>
            </a:defPPr>
            <a:lvl1pPr>
              <a:defRPr>
                <a:latin typeface="微軟正黑體" panose="020B0604030504040204" pitchFamily="34" charset="-120"/>
                <a:ea typeface="微軟正黑體" panose="020B0604030504040204" pitchFamily="34" charset="-120"/>
              </a:defRPr>
            </a:lvl1pPr>
          </a:lstStyle>
          <a:p>
            <a:r>
              <a:rPr lang="zh-TW" altLang="en-US" dirty="0"/>
              <a:t>位置</a:t>
            </a:r>
            <a:r>
              <a:rPr lang="en-US" altLang="zh-TW" dirty="0"/>
              <a:t>: </a:t>
            </a:r>
            <a:r>
              <a:rPr lang="zh-TW" altLang="en-US" dirty="0"/>
              <a:t>中西文圖書區</a:t>
            </a:r>
            <a:endParaRPr lang="en-US" altLang="zh-TW" dirty="0"/>
          </a:p>
          <a:p>
            <a:endParaRPr lang="en-US" altLang="zh-TW" b="1" dirty="0"/>
          </a:p>
          <a:p>
            <a:r>
              <a:rPr lang="zh-TW" altLang="en-US" b="1" dirty="0"/>
              <a:t>書架上方兩層無法順利</a:t>
            </a:r>
            <a:endParaRPr lang="en-US" altLang="zh-TW" b="1" dirty="0"/>
          </a:p>
          <a:p>
            <a:r>
              <a:rPr lang="zh-TW" altLang="en-US" b="1" dirty="0"/>
              <a:t>取得圖書</a:t>
            </a:r>
            <a:endParaRPr lang="en-US" altLang="zh-TW" b="1" dirty="0"/>
          </a:p>
        </p:txBody>
      </p:sp>
      <p:sp>
        <p:nvSpPr>
          <p:cNvPr id="24" name="標題 1">
            <a:extLst>
              <a:ext uri="{FF2B5EF4-FFF2-40B4-BE49-F238E27FC236}">
                <a16:creationId xmlns:a16="http://schemas.microsoft.com/office/drawing/2014/main" id="{0FF5E338-148C-4277-B702-C6127273ADEB}"/>
              </a:ext>
            </a:extLst>
          </p:cNvPr>
          <p:cNvSpPr txBox="1">
            <a:spLocks/>
          </p:cNvSpPr>
          <p:nvPr/>
        </p:nvSpPr>
        <p:spPr>
          <a:xfrm>
            <a:off x="4275471" y="5277889"/>
            <a:ext cx="2520280" cy="1107996"/>
          </a:xfrm>
          <a:prstGeom prst="rect">
            <a:avLst/>
          </a:prstGeom>
        </p:spPr>
        <p:txBody>
          <a:bodyPr wrap="square">
            <a:spAutoFit/>
          </a:bodyPr>
          <a:lstStyle>
            <a:defPPr>
              <a:defRPr lang="zh-TW"/>
            </a:defPPr>
            <a:lvl1pPr>
              <a:defRPr>
                <a:latin typeface="微軟正黑體" panose="020B0604030504040204" pitchFamily="34" charset="-120"/>
                <a:ea typeface="微軟正黑體" panose="020B0604030504040204" pitchFamily="34" charset="-120"/>
              </a:defRPr>
            </a:lvl1pPr>
          </a:lstStyle>
          <a:p>
            <a:r>
              <a:rPr lang="zh-TW" altLang="en-US" dirty="0"/>
              <a:t>位置</a:t>
            </a:r>
            <a:r>
              <a:rPr lang="en-US" altLang="zh-TW" dirty="0"/>
              <a:t>: </a:t>
            </a:r>
            <a:r>
              <a:rPr lang="zh-TW" altLang="en-US" dirty="0"/>
              <a:t>館藏查詢電腦</a:t>
            </a:r>
            <a:endParaRPr lang="en-US" altLang="zh-TW" dirty="0"/>
          </a:p>
          <a:p>
            <a:endParaRPr lang="en-US" altLang="zh-TW" sz="1200" b="1" dirty="0"/>
          </a:p>
          <a:p>
            <a:r>
              <a:rPr lang="zh-TW" altLang="en-US" b="1" dirty="0"/>
              <a:t>螢幕及鍵盤過高，在輪椅高度使用不便</a:t>
            </a:r>
            <a:endParaRPr lang="en-US" altLang="zh-TW" b="1" dirty="0"/>
          </a:p>
        </p:txBody>
      </p:sp>
      <p:sp>
        <p:nvSpPr>
          <p:cNvPr id="26" name="橢圓 25">
            <a:extLst>
              <a:ext uri="{FF2B5EF4-FFF2-40B4-BE49-F238E27FC236}">
                <a16:creationId xmlns:a16="http://schemas.microsoft.com/office/drawing/2014/main" id="{62B96A83-D474-41F0-8A1C-F14AB6C26221}"/>
              </a:ext>
            </a:extLst>
          </p:cNvPr>
          <p:cNvSpPr/>
          <p:nvPr/>
        </p:nvSpPr>
        <p:spPr>
          <a:xfrm>
            <a:off x="45993" y="1451572"/>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1</a:t>
            </a:r>
            <a:endParaRPr lang="zh-TW" altLang="en-US" sz="2800" b="1" dirty="0">
              <a:solidFill>
                <a:schemeClr val="tx1">
                  <a:lumMod val="85000"/>
                  <a:lumOff val="15000"/>
                </a:schemeClr>
              </a:solidFill>
            </a:endParaRPr>
          </a:p>
        </p:txBody>
      </p:sp>
      <p:sp>
        <p:nvSpPr>
          <p:cNvPr id="27" name="橢圓 26">
            <a:extLst>
              <a:ext uri="{FF2B5EF4-FFF2-40B4-BE49-F238E27FC236}">
                <a16:creationId xmlns:a16="http://schemas.microsoft.com/office/drawing/2014/main" id="{62B96A83-D474-41F0-8A1C-F14AB6C26221}"/>
              </a:ext>
            </a:extLst>
          </p:cNvPr>
          <p:cNvSpPr/>
          <p:nvPr/>
        </p:nvSpPr>
        <p:spPr>
          <a:xfrm>
            <a:off x="5779999" y="2100457"/>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2</a:t>
            </a:r>
            <a:endParaRPr lang="zh-TW" altLang="en-US" sz="2800" b="1" dirty="0">
              <a:solidFill>
                <a:schemeClr val="tx1">
                  <a:lumMod val="85000"/>
                  <a:lumOff val="15000"/>
                </a:schemeClr>
              </a:solidFill>
            </a:endParaRPr>
          </a:p>
        </p:txBody>
      </p:sp>
      <p:sp>
        <p:nvSpPr>
          <p:cNvPr id="28" name="橢圓 27">
            <a:extLst>
              <a:ext uri="{FF2B5EF4-FFF2-40B4-BE49-F238E27FC236}">
                <a16:creationId xmlns:a16="http://schemas.microsoft.com/office/drawing/2014/main" id="{62B96A83-D474-41F0-8A1C-F14AB6C26221}"/>
              </a:ext>
            </a:extLst>
          </p:cNvPr>
          <p:cNvSpPr/>
          <p:nvPr/>
        </p:nvSpPr>
        <p:spPr>
          <a:xfrm>
            <a:off x="1619512" y="6127899"/>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5</a:t>
            </a:r>
            <a:endParaRPr lang="zh-TW" altLang="en-US" sz="2800" b="1" dirty="0">
              <a:solidFill>
                <a:schemeClr val="tx1">
                  <a:lumMod val="85000"/>
                  <a:lumOff val="15000"/>
                </a:schemeClr>
              </a:solidFill>
            </a:endParaRPr>
          </a:p>
        </p:txBody>
      </p:sp>
      <p:sp>
        <p:nvSpPr>
          <p:cNvPr id="29" name="橢圓 28">
            <a:extLst>
              <a:ext uri="{FF2B5EF4-FFF2-40B4-BE49-F238E27FC236}">
                <a16:creationId xmlns:a16="http://schemas.microsoft.com/office/drawing/2014/main" id="{62B96A83-D474-41F0-8A1C-F14AB6C26221}"/>
              </a:ext>
            </a:extLst>
          </p:cNvPr>
          <p:cNvSpPr/>
          <p:nvPr/>
        </p:nvSpPr>
        <p:spPr>
          <a:xfrm>
            <a:off x="4778078" y="2994152"/>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4</a:t>
            </a:r>
            <a:endParaRPr lang="zh-TW" altLang="en-US" sz="2800" b="1" dirty="0">
              <a:solidFill>
                <a:schemeClr val="tx1">
                  <a:lumMod val="85000"/>
                  <a:lumOff val="15000"/>
                </a:schemeClr>
              </a:solidFill>
            </a:endParaRPr>
          </a:p>
        </p:txBody>
      </p:sp>
      <p:sp>
        <p:nvSpPr>
          <p:cNvPr id="30" name="橢圓 29">
            <a:extLst>
              <a:ext uri="{FF2B5EF4-FFF2-40B4-BE49-F238E27FC236}">
                <a16:creationId xmlns:a16="http://schemas.microsoft.com/office/drawing/2014/main" id="{62B96A83-D474-41F0-8A1C-F14AB6C26221}"/>
              </a:ext>
            </a:extLst>
          </p:cNvPr>
          <p:cNvSpPr/>
          <p:nvPr/>
        </p:nvSpPr>
        <p:spPr>
          <a:xfrm>
            <a:off x="1482651" y="4172029"/>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3</a:t>
            </a:r>
            <a:endParaRPr lang="zh-TW" altLang="en-US" sz="2800" b="1" dirty="0">
              <a:solidFill>
                <a:schemeClr val="tx1">
                  <a:lumMod val="85000"/>
                  <a:lumOff val="15000"/>
                </a:schemeClr>
              </a:solidFill>
            </a:endParaRPr>
          </a:p>
        </p:txBody>
      </p:sp>
      <p:sp>
        <p:nvSpPr>
          <p:cNvPr id="31" name="橢圓 30">
            <a:extLst>
              <a:ext uri="{FF2B5EF4-FFF2-40B4-BE49-F238E27FC236}">
                <a16:creationId xmlns:a16="http://schemas.microsoft.com/office/drawing/2014/main" id="{62B96A83-D474-41F0-8A1C-F14AB6C26221}"/>
              </a:ext>
            </a:extLst>
          </p:cNvPr>
          <p:cNvSpPr/>
          <p:nvPr/>
        </p:nvSpPr>
        <p:spPr>
          <a:xfrm>
            <a:off x="8055812" y="4676515"/>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6</a:t>
            </a:r>
            <a:endParaRPr lang="zh-TW" altLang="en-US" sz="2800" b="1" dirty="0">
              <a:solidFill>
                <a:schemeClr val="tx1">
                  <a:lumMod val="85000"/>
                  <a:lumOff val="15000"/>
                </a:schemeClr>
              </a:solidFill>
            </a:endParaRPr>
          </a:p>
        </p:txBody>
      </p:sp>
    </p:spTree>
    <p:extLst>
      <p:ext uri="{BB962C8B-B14F-4D97-AF65-F5344CB8AC3E}">
        <p14:creationId xmlns:p14="http://schemas.microsoft.com/office/powerpoint/2010/main" val="5180472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a:extLst>
              <a:ext uri="{FF2B5EF4-FFF2-40B4-BE49-F238E27FC236}">
                <a16:creationId xmlns:a16="http://schemas.microsoft.com/office/drawing/2014/main" id="{D6DC5688-F540-4C64-AF8E-1C51E7FDB130}"/>
              </a:ext>
            </a:extLst>
          </p:cNvPr>
          <p:cNvSpPr/>
          <p:nvPr/>
        </p:nvSpPr>
        <p:spPr>
          <a:xfrm>
            <a:off x="0" y="2981467"/>
            <a:ext cx="9144000" cy="17351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398B906B-391D-47B4-8909-C70C5025F75F}"/>
              </a:ext>
            </a:extLst>
          </p:cNvPr>
          <p:cNvSpPr>
            <a:spLocks noGrp="1"/>
          </p:cNvSpPr>
          <p:nvPr>
            <p:ph type="title"/>
          </p:nvPr>
        </p:nvSpPr>
        <p:spPr>
          <a:xfrm>
            <a:off x="734888" y="317293"/>
            <a:ext cx="8260435" cy="706090"/>
          </a:xfrm>
        </p:spPr>
        <p:txBody>
          <a:bodyPr/>
          <a:lstStyle/>
          <a:p>
            <a:r>
              <a:rPr lang="en-US" altLang="zh-TW" dirty="0"/>
              <a:t> </a:t>
            </a:r>
            <a:r>
              <a:rPr lang="en-US" altLang="zh-TW" sz="4000" dirty="0"/>
              <a:t>PDCA </a:t>
            </a:r>
            <a:r>
              <a:rPr lang="en-US" altLang="zh-TW" sz="4000" dirty="0" smtClean="0"/>
              <a:t>4: </a:t>
            </a:r>
            <a:r>
              <a:rPr lang="zh-TW" altLang="en-US" sz="4000" dirty="0"/>
              <a:t>優化無障礙空間</a:t>
            </a:r>
          </a:p>
        </p:txBody>
      </p:sp>
      <p:sp>
        <p:nvSpPr>
          <p:cNvPr id="20" name="矩形 19">
            <a:extLst>
              <a:ext uri="{FF2B5EF4-FFF2-40B4-BE49-F238E27FC236}">
                <a16:creationId xmlns:a16="http://schemas.microsoft.com/office/drawing/2014/main" id="{851D1210-4E3F-4264-9C8C-2A3CA1191278}"/>
              </a:ext>
            </a:extLst>
          </p:cNvPr>
          <p:cNvSpPr/>
          <p:nvPr/>
        </p:nvSpPr>
        <p:spPr>
          <a:xfrm>
            <a:off x="2476792" y="1412776"/>
            <a:ext cx="2592288" cy="1138773"/>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位置</a:t>
            </a:r>
            <a:r>
              <a:rPr lang="en-US" altLang="zh-TW" dirty="0">
                <a:latin typeface="微軟正黑體" panose="020B0604030504040204" pitchFamily="34" charset="-120"/>
                <a:ea typeface="微軟正黑體" panose="020B0604030504040204" pitchFamily="34" charset="-120"/>
              </a:rPr>
              <a:t>: 2</a:t>
            </a:r>
            <a:r>
              <a:rPr lang="zh-TW" altLang="en-US" dirty="0">
                <a:latin typeface="微軟正黑體" panose="020B0604030504040204" pitchFamily="34" charset="-120"/>
                <a:ea typeface="微軟正黑體" panose="020B0604030504040204" pitchFamily="34" charset="-120"/>
              </a:rPr>
              <a:t>樓無障礙廁所</a:t>
            </a:r>
            <a:endParaRPr lang="en-US" altLang="zh-TW" dirty="0">
              <a:latin typeface="微軟正黑體" panose="020B0604030504040204" pitchFamily="34" charset="-120"/>
              <a:ea typeface="微軟正黑體" panose="020B0604030504040204" pitchFamily="34" charset="-120"/>
            </a:endParaRPr>
          </a:p>
          <a:p>
            <a:endParaRPr lang="en-US" altLang="zh-TW" sz="1200"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加裝</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組洗手乳，便利使用者按壓</a:t>
            </a:r>
          </a:p>
        </p:txBody>
      </p:sp>
      <p:pic>
        <p:nvPicPr>
          <p:cNvPr id="27" name="圖片 26" descr="C:\Users\user\Desktop\109.11讀服組館務報告\S__16769054.jpg">
            <a:extLst>
              <a:ext uri="{FF2B5EF4-FFF2-40B4-BE49-F238E27FC236}">
                <a16:creationId xmlns:a16="http://schemas.microsoft.com/office/drawing/2014/main" id="{F5EFB2AB-2E25-4A7A-AEA5-56BD51DF311F}"/>
              </a:ext>
            </a:extLst>
          </p:cNvPr>
          <p:cNvPicPr/>
          <p:nvPr/>
        </p:nvPicPr>
        <p:blipFill rotWithShape="1">
          <a:blip r:embed="rId2" cstate="print">
            <a:extLst>
              <a:ext uri="{28A0092B-C50C-407E-A947-70E740481C1C}">
                <a14:useLocalDpi xmlns:a14="http://schemas.microsoft.com/office/drawing/2010/main" val="0"/>
              </a:ext>
            </a:extLst>
          </a:blip>
          <a:srcRect t="25779" b="17971"/>
          <a:stretch/>
        </p:blipFill>
        <p:spPr bwMode="auto">
          <a:xfrm>
            <a:off x="107504" y="1302522"/>
            <a:ext cx="2350826" cy="1539175"/>
          </a:xfrm>
          <a:prstGeom prst="rect">
            <a:avLst/>
          </a:prstGeom>
          <a:noFill/>
          <a:ln>
            <a:noFill/>
          </a:ln>
        </p:spPr>
      </p:pic>
      <p:cxnSp>
        <p:nvCxnSpPr>
          <p:cNvPr id="29" name="直線單箭頭接點 28">
            <a:extLst>
              <a:ext uri="{FF2B5EF4-FFF2-40B4-BE49-F238E27FC236}">
                <a16:creationId xmlns:a16="http://schemas.microsoft.com/office/drawing/2014/main" id="{35DB217F-0C11-4141-A197-1B93D6D7438B}"/>
              </a:ext>
            </a:extLst>
          </p:cNvPr>
          <p:cNvCxnSpPr/>
          <p:nvPr/>
        </p:nvCxnSpPr>
        <p:spPr>
          <a:xfrm flipV="1">
            <a:off x="539552" y="2291562"/>
            <a:ext cx="0" cy="2880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文字方塊 29">
            <a:extLst>
              <a:ext uri="{FF2B5EF4-FFF2-40B4-BE49-F238E27FC236}">
                <a16:creationId xmlns:a16="http://schemas.microsoft.com/office/drawing/2014/main" id="{8E63731A-A938-46D5-A0EA-7F7C93F7B9F8}"/>
              </a:ext>
            </a:extLst>
          </p:cNvPr>
          <p:cNvSpPr txBox="1"/>
          <p:nvPr/>
        </p:nvSpPr>
        <p:spPr>
          <a:xfrm>
            <a:off x="235622" y="2499367"/>
            <a:ext cx="607859" cy="369332"/>
          </a:xfrm>
          <a:prstGeom prst="rect">
            <a:avLst/>
          </a:prstGeom>
          <a:noFill/>
        </p:spPr>
        <p:txBody>
          <a:bodyPr wrap="none" rtlCol="0">
            <a:spAutoFit/>
          </a:bodyPr>
          <a:lstStyle/>
          <a:p>
            <a:r>
              <a:rPr lang="en-US" altLang="zh-TW" dirty="0">
                <a:solidFill>
                  <a:schemeClr val="bg1"/>
                </a:solidFill>
              </a:rPr>
              <a:t>new</a:t>
            </a:r>
            <a:endParaRPr lang="zh-TW" altLang="en-US" dirty="0">
              <a:solidFill>
                <a:schemeClr val="bg1"/>
              </a:solidFill>
            </a:endParaRPr>
          </a:p>
        </p:txBody>
      </p:sp>
      <p:pic>
        <p:nvPicPr>
          <p:cNvPr id="31" name="圖片 30" descr="C:\Users\user\Desktop\109.11讀服組館務報告\S__16769050.jpg">
            <a:extLst>
              <a:ext uri="{FF2B5EF4-FFF2-40B4-BE49-F238E27FC236}">
                <a16:creationId xmlns:a16="http://schemas.microsoft.com/office/drawing/2014/main" id="{F5586E81-62CF-4C3E-9407-FEA27C63E15D}"/>
              </a:ext>
            </a:extLst>
          </p:cNvPr>
          <p:cNvPicPr/>
          <p:nvPr/>
        </p:nvPicPr>
        <p:blipFill rotWithShape="1">
          <a:blip r:embed="rId3" cstate="print">
            <a:extLst>
              <a:ext uri="{28A0092B-C50C-407E-A947-70E740481C1C}">
                <a14:useLocalDpi xmlns:a14="http://schemas.microsoft.com/office/drawing/2010/main" val="0"/>
              </a:ext>
            </a:extLst>
          </a:blip>
          <a:srcRect b="13655"/>
          <a:stretch/>
        </p:blipFill>
        <p:spPr bwMode="auto">
          <a:xfrm>
            <a:off x="5144181" y="1273006"/>
            <a:ext cx="1384050" cy="1595693"/>
          </a:xfrm>
          <a:prstGeom prst="rect">
            <a:avLst/>
          </a:prstGeom>
          <a:noFill/>
          <a:ln>
            <a:noFill/>
          </a:ln>
        </p:spPr>
      </p:pic>
      <p:sp>
        <p:nvSpPr>
          <p:cNvPr id="32" name="矩形 31">
            <a:extLst>
              <a:ext uri="{FF2B5EF4-FFF2-40B4-BE49-F238E27FC236}">
                <a16:creationId xmlns:a16="http://schemas.microsoft.com/office/drawing/2014/main" id="{53F3ADEE-CC6E-4D8D-965C-8EA93B816CF0}"/>
              </a:ext>
            </a:extLst>
          </p:cNvPr>
          <p:cNvSpPr/>
          <p:nvPr/>
        </p:nvSpPr>
        <p:spPr>
          <a:xfrm>
            <a:off x="6511047" y="1412776"/>
            <a:ext cx="2484276" cy="1138773"/>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位置</a:t>
            </a:r>
            <a:r>
              <a:rPr lang="en-US" altLang="zh-TW" dirty="0">
                <a:latin typeface="微軟正黑體" panose="020B0604030504040204" pitchFamily="34" charset="-120"/>
                <a:ea typeface="微軟正黑體" panose="020B0604030504040204" pitchFamily="34" charset="-120"/>
              </a:rPr>
              <a:t>: 4</a:t>
            </a:r>
            <a:r>
              <a:rPr lang="zh-TW" altLang="zh-TW" dirty="0">
                <a:latin typeface="微軟正黑體" panose="020B0604030504040204" pitchFamily="34" charset="-120"/>
                <a:ea typeface="微軟正黑體" panose="020B0604030504040204" pitchFamily="34" charset="-120"/>
              </a:rPr>
              <a:t>樓</a:t>
            </a:r>
            <a:r>
              <a:rPr lang="zh-TW" altLang="en-US" dirty="0">
                <a:latin typeface="微軟正黑體" panose="020B0604030504040204" pitchFamily="34" charset="-120"/>
                <a:ea typeface="微軟正黑體" panose="020B0604030504040204" pitchFamily="34" charset="-120"/>
              </a:rPr>
              <a:t>休閒閱讀區</a:t>
            </a:r>
            <a:endParaRPr lang="en-US" altLang="zh-TW" dirty="0">
              <a:latin typeface="微軟正黑體" panose="020B0604030504040204" pitchFamily="34" charset="-120"/>
              <a:ea typeface="微軟正黑體" panose="020B0604030504040204" pitchFamily="34" charset="-120"/>
            </a:endParaRPr>
          </a:p>
          <a:p>
            <a:endParaRPr lang="en-US" altLang="zh-TW" sz="1200" b="1" dirty="0">
              <a:latin typeface="微軟正黑體" panose="020B0604030504040204" pitchFamily="34" charset="-120"/>
              <a:ea typeface="微軟正黑體" panose="020B0604030504040204" pitchFamily="34" charset="-120"/>
            </a:endParaRPr>
          </a:p>
          <a:p>
            <a:r>
              <a:rPr lang="zh-TW" altLang="zh-TW" b="1" dirty="0">
                <a:latin typeface="微軟正黑體" panose="020B0604030504040204" pitchFamily="34" charset="-120"/>
                <a:ea typeface="微軟正黑體" panose="020B0604030504040204" pitchFamily="34" charset="-120"/>
              </a:rPr>
              <a:t>移</a:t>
            </a:r>
            <a:r>
              <a:rPr lang="zh-TW" altLang="en-US" b="1" dirty="0">
                <a:latin typeface="微軟正黑體" panose="020B0604030504040204" pitchFamily="34" charset="-120"/>
                <a:ea typeface="微軟正黑體" panose="020B0604030504040204" pitchFamily="34" charset="-120"/>
              </a:rPr>
              <a:t>除</a:t>
            </a:r>
            <a:r>
              <a:rPr lang="zh-TW" altLang="zh-TW" b="1" dirty="0">
                <a:latin typeface="微軟正黑體" panose="020B0604030504040204" pitchFamily="34" charset="-120"/>
                <a:ea typeface="微軟正黑體" panose="020B0604030504040204" pitchFamily="34" charset="-120"/>
              </a:rPr>
              <a:t>空報架</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改變</a:t>
            </a:r>
            <a:r>
              <a:rPr lang="zh-TW" altLang="zh-TW" b="1" dirty="0">
                <a:latin typeface="微軟正黑體" panose="020B0604030504040204" pitchFamily="34" charset="-120"/>
                <a:ea typeface="微軟正黑體" panose="020B0604030504040204" pitchFamily="34" charset="-120"/>
              </a:rPr>
              <a:t>報架</a:t>
            </a:r>
            <a:r>
              <a:rPr lang="zh-TW" altLang="en-US" b="1" dirty="0">
                <a:latin typeface="微軟正黑體" panose="020B0604030504040204" pitchFamily="34" charset="-120"/>
                <a:ea typeface="微軟正黑體" panose="020B0604030504040204" pitchFamily="34" charset="-120"/>
              </a:rPr>
              <a:t>位置，讓走道更寬敞</a:t>
            </a:r>
            <a:endParaRPr lang="zh-TW" altLang="zh-TW" b="1" dirty="0">
              <a:latin typeface="微軟正黑體" panose="020B0604030504040204" pitchFamily="34" charset="-120"/>
              <a:ea typeface="微軟正黑體" panose="020B0604030504040204" pitchFamily="34" charset="-120"/>
            </a:endParaRPr>
          </a:p>
        </p:txBody>
      </p:sp>
      <p:pic>
        <p:nvPicPr>
          <p:cNvPr id="33" name="內容版面配置區 4">
            <a:extLst>
              <a:ext uri="{FF2B5EF4-FFF2-40B4-BE49-F238E27FC236}">
                <a16:creationId xmlns:a16="http://schemas.microsoft.com/office/drawing/2014/main" id="{55206FFE-AE4D-4157-9B84-8FD8018FAB63}"/>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2702"/>
          <a:stretch/>
        </p:blipFill>
        <p:spPr>
          <a:xfrm>
            <a:off x="108680" y="3061192"/>
            <a:ext cx="2350826" cy="1539175"/>
          </a:xfrm>
        </p:spPr>
      </p:pic>
      <p:cxnSp>
        <p:nvCxnSpPr>
          <p:cNvPr id="34" name="直線單箭頭接點 33">
            <a:extLst>
              <a:ext uri="{FF2B5EF4-FFF2-40B4-BE49-F238E27FC236}">
                <a16:creationId xmlns:a16="http://schemas.microsoft.com/office/drawing/2014/main" id="{C3515AFC-D3DF-4FFD-A2D8-E611858A4C6F}"/>
              </a:ext>
            </a:extLst>
          </p:cNvPr>
          <p:cNvCxnSpPr>
            <a:cxnSpLocks/>
          </p:cNvCxnSpPr>
          <p:nvPr/>
        </p:nvCxnSpPr>
        <p:spPr>
          <a:xfrm>
            <a:off x="612736" y="4041835"/>
            <a:ext cx="871858" cy="0"/>
          </a:xfrm>
          <a:prstGeom prst="straightConnector1">
            <a:avLst/>
          </a:prstGeom>
          <a:ln w="38100">
            <a:solidFill>
              <a:schemeClr val="bg1"/>
            </a:solidFill>
            <a:headEnd type="triangle"/>
            <a:tailEnd type="triangle"/>
          </a:ln>
        </p:spPr>
        <p:style>
          <a:lnRef idx="3">
            <a:schemeClr val="accent3"/>
          </a:lnRef>
          <a:fillRef idx="0">
            <a:schemeClr val="accent3"/>
          </a:fillRef>
          <a:effectRef idx="2">
            <a:schemeClr val="accent3"/>
          </a:effectRef>
          <a:fontRef idx="minor">
            <a:schemeClr val="tx1"/>
          </a:fontRef>
        </p:style>
      </p:cxnSp>
      <p:sp>
        <p:nvSpPr>
          <p:cNvPr id="38" name="文字方塊 37">
            <a:extLst>
              <a:ext uri="{FF2B5EF4-FFF2-40B4-BE49-F238E27FC236}">
                <a16:creationId xmlns:a16="http://schemas.microsoft.com/office/drawing/2014/main" id="{3BF2ADCA-2370-4EA7-AA86-14E19BF1AD9C}"/>
              </a:ext>
            </a:extLst>
          </p:cNvPr>
          <p:cNvSpPr txBox="1"/>
          <p:nvPr/>
        </p:nvSpPr>
        <p:spPr>
          <a:xfrm>
            <a:off x="682207" y="3654183"/>
            <a:ext cx="646331" cy="369332"/>
          </a:xfrm>
          <a:prstGeom prst="rect">
            <a:avLst/>
          </a:prstGeom>
          <a:noFill/>
        </p:spPr>
        <p:txBody>
          <a:bodyPr wrap="non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加寬</a:t>
            </a:r>
          </a:p>
        </p:txBody>
      </p:sp>
      <p:sp>
        <p:nvSpPr>
          <p:cNvPr id="40" name="標題 1">
            <a:extLst>
              <a:ext uri="{FF2B5EF4-FFF2-40B4-BE49-F238E27FC236}">
                <a16:creationId xmlns:a16="http://schemas.microsoft.com/office/drawing/2014/main" id="{0FF5E338-148C-4277-B702-C6127273ADEB}"/>
              </a:ext>
            </a:extLst>
          </p:cNvPr>
          <p:cNvSpPr txBox="1">
            <a:spLocks/>
          </p:cNvSpPr>
          <p:nvPr/>
        </p:nvSpPr>
        <p:spPr>
          <a:xfrm>
            <a:off x="2512796" y="3217091"/>
            <a:ext cx="2520280" cy="1138773"/>
          </a:xfrm>
          <a:prstGeom prst="rect">
            <a:avLst/>
          </a:prstGeom>
        </p:spPr>
        <p:txBody>
          <a:bodyPr wrap="square">
            <a:spAutoFit/>
          </a:bodyPr>
          <a:lstStyle>
            <a:defPPr>
              <a:defRPr lang="zh-TW"/>
            </a:defPPr>
            <a:lvl1pPr>
              <a:defRPr>
                <a:latin typeface="微軟正黑體" panose="020B0604030504040204" pitchFamily="34" charset="-120"/>
                <a:ea typeface="微軟正黑體" panose="020B0604030504040204" pitchFamily="34" charset="-120"/>
              </a:defRPr>
            </a:lvl1pPr>
          </a:lstStyle>
          <a:p>
            <a:r>
              <a:rPr lang="zh-TW" altLang="en-US" dirty="0"/>
              <a:t>位置</a:t>
            </a:r>
            <a:r>
              <a:rPr lang="en-US" altLang="zh-TW" dirty="0"/>
              <a:t>: 4</a:t>
            </a:r>
            <a:r>
              <a:rPr lang="zh-TW" altLang="en-US" dirty="0"/>
              <a:t>樓數位學習教室</a:t>
            </a:r>
            <a:endParaRPr lang="en-US" altLang="zh-TW" dirty="0"/>
          </a:p>
          <a:p>
            <a:endParaRPr lang="en-US" altLang="zh-TW" sz="1200" b="1" dirty="0"/>
          </a:p>
          <a:p>
            <a:r>
              <a:rPr lang="zh-TW" altLang="en-US" b="1" dirty="0"/>
              <a:t>加寬最後一排走道，方便輪椅進入</a:t>
            </a:r>
            <a:endParaRPr lang="en-US" altLang="zh-TW" b="1" dirty="0"/>
          </a:p>
        </p:txBody>
      </p:sp>
      <p:sp>
        <p:nvSpPr>
          <p:cNvPr id="41" name="內容版面配置區 2">
            <a:extLst>
              <a:ext uri="{FF2B5EF4-FFF2-40B4-BE49-F238E27FC236}">
                <a16:creationId xmlns:a16="http://schemas.microsoft.com/office/drawing/2014/main" id="{080AEE22-3BBC-4A4D-B64B-A7EE2E3350B7}"/>
              </a:ext>
            </a:extLst>
          </p:cNvPr>
          <p:cNvSpPr txBox="1">
            <a:spLocks/>
          </p:cNvSpPr>
          <p:nvPr/>
        </p:nvSpPr>
        <p:spPr bwMode="auto">
          <a:xfrm>
            <a:off x="6528231" y="3277866"/>
            <a:ext cx="2724289" cy="100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微軟正黑體" panose="020B0604030504040204" pitchFamily="34" charset="-120"/>
                <a:ea typeface="微軟正黑體" panose="020B0604030504040204" pitchFamily="34"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TW" altLang="en-US" sz="1800" dirty="0"/>
              <a:t>位置</a:t>
            </a:r>
            <a:r>
              <a:rPr lang="en-US" altLang="zh-TW" sz="1800" dirty="0"/>
              <a:t>: 2</a:t>
            </a:r>
            <a:r>
              <a:rPr lang="zh-TW" altLang="zh-TW" sz="1800" dirty="0"/>
              <a:t>樓流通櫃台</a:t>
            </a:r>
            <a:endParaRPr lang="en-US" altLang="zh-TW" sz="1800" dirty="0"/>
          </a:p>
          <a:p>
            <a:pPr marL="0" indent="0">
              <a:buFont typeface="Arial" panose="020B0604020202020204" pitchFamily="34" charset="0"/>
              <a:buNone/>
            </a:pPr>
            <a:endParaRPr lang="en-US" altLang="zh-TW" sz="1200" dirty="0"/>
          </a:p>
          <a:p>
            <a:pPr marL="0" indent="0">
              <a:buFont typeface="Arial" panose="020B0604020202020204" pitchFamily="34" charset="0"/>
              <a:buNone/>
            </a:pPr>
            <a:r>
              <a:rPr lang="zh-TW" altLang="zh-TW" sz="1800" b="1" dirty="0"/>
              <a:t>電腦張貼愛心服務</a:t>
            </a:r>
            <a:r>
              <a:rPr lang="zh-TW" altLang="en-US" sz="1800" b="1" dirty="0"/>
              <a:t>標誌</a:t>
            </a:r>
            <a:endParaRPr lang="en-US" altLang="zh-TW" sz="1800" b="1" dirty="0"/>
          </a:p>
          <a:p>
            <a:pPr marL="0" indent="0">
              <a:buFont typeface="Arial" panose="020B0604020202020204" pitchFamily="34" charset="0"/>
              <a:buNone/>
            </a:pPr>
            <a:endParaRPr kumimoji="0" lang="en-US" altLang="zh-TW" sz="3000" dirty="0"/>
          </a:p>
          <a:p>
            <a:endParaRPr kumimoji="0" lang="en-US" altLang="zh-TW" sz="2500" dirty="0"/>
          </a:p>
          <a:p>
            <a:endParaRPr kumimoji="0" lang="en-US" altLang="zh-TW" sz="2500" dirty="0"/>
          </a:p>
          <a:p>
            <a:pPr marL="0" indent="0">
              <a:buFont typeface="Arial" panose="020B0604020202020204" pitchFamily="34" charset="0"/>
              <a:buNone/>
            </a:pPr>
            <a:endParaRPr kumimoji="0" lang="zh-TW" altLang="zh-TW" sz="2500" dirty="0"/>
          </a:p>
          <a:p>
            <a:endParaRPr kumimoji="0" lang="en-US" altLang="zh-TW" sz="2000" dirty="0"/>
          </a:p>
          <a:p>
            <a:endParaRPr kumimoji="0" lang="en-US" altLang="zh-TW" sz="2000" dirty="0"/>
          </a:p>
          <a:p>
            <a:endParaRPr kumimoji="0" lang="zh-TW" altLang="en-US" dirty="0"/>
          </a:p>
        </p:txBody>
      </p:sp>
      <p:pic>
        <p:nvPicPr>
          <p:cNvPr id="42" name="圖片 41" descr="C:\Users\user\Desktop\109.11讀服組館務報告\S__16777257.jpg">
            <a:extLst>
              <a:ext uri="{FF2B5EF4-FFF2-40B4-BE49-F238E27FC236}">
                <a16:creationId xmlns:a16="http://schemas.microsoft.com/office/drawing/2014/main" id="{E7541AE9-1033-4333-A9A3-AF45098203B8}"/>
              </a:ext>
            </a:extLst>
          </p:cNvPr>
          <p:cNvPicPr/>
          <p:nvPr/>
        </p:nvPicPr>
        <p:blipFill rotWithShape="1">
          <a:blip r:embed="rId5" cstate="print">
            <a:extLst>
              <a:ext uri="{28A0092B-C50C-407E-A947-70E740481C1C}">
                <a14:useLocalDpi xmlns:a14="http://schemas.microsoft.com/office/drawing/2010/main" val="0"/>
              </a:ext>
            </a:extLst>
          </a:blip>
          <a:srcRect t="8917"/>
          <a:stretch/>
        </p:blipFill>
        <p:spPr bwMode="auto">
          <a:xfrm>
            <a:off x="5144182" y="3140968"/>
            <a:ext cx="1366866" cy="1551625"/>
          </a:xfrm>
          <a:prstGeom prst="rect">
            <a:avLst/>
          </a:prstGeom>
          <a:noFill/>
          <a:ln>
            <a:noFill/>
          </a:ln>
        </p:spPr>
      </p:pic>
      <p:pic>
        <p:nvPicPr>
          <p:cNvPr id="43" name="圖片 42" descr="C:\Users\user\Desktop\S__16777261.jpg">
            <a:extLst>
              <a:ext uri="{FF2B5EF4-FFF2-40B4-BE49-F238E27FC236}">
                <a16:creationId xmlns:a16="http://schemas.microsoft.com/office/drawing/2014/main" id="{C3BA1F5A-CFB8-4317-90B5-86814DCE4BBB}"/>
              </a:ext>
            </a:extLst>
          </p:cNvPr>
          <p:cNvPicPr/>
          <p:nvPr/>
        </p:nvPicPr>
        <p:blipFill rotWithShape="1">
          <a:blip r:embed="rId6" cstate="print">
            <a:extLst>
              <a:ext uri="{28A0092B-C50C-407E-A947-70E740481C1C}">
                <a14:useLocalDpi xmlns:a14="http://schemas.microsoft.com/office/drawing/2010/main" val="0"/>
              </a:ext>
            </a:extLst>
          </a:blip>
          <a:srcRect t="45227" r="30211" b="1"/>
          <a:stretch/>
        </p:blipFill>
        <p:spPr bwMode="auto">
          <a:xfrm>
            <a:off x="107544" y="4792860"/>
            <a:ext cx="2350786" cy="1642510"/>
          </a:xfrm>
          <a:prstGeom prst="rect">
            <a:avLst/>
          </a:prstGeom>
          <a:noFill/>
          <a:ln>
            <a:noFill/>
          </a:ln>
        </p:spPr>
      </p:pic>
      <p:sp>
        <p:nvSpPr>
          <p:cNvPr id="45" name="標題 1">
            <a:extLst>
              <a:ext uri="{FF2B5EF4-FFF2-40B4-BE49-F238E27FC236}">
                <a16:creationId xmlns:a16="http://schemas.microsoft.com/office/drawing/2014/main" id="{2AAD53F9-6140-4769-828A-90443866075F}"/>
              </a:ext>
            </a:extLst>
          </p:cNvPr>
          <p:cNvSpPr txBox="1">
            <a:spLocks/>
          </p:cNvSpPr>
          <p:nvPr/>
        </p:nvSpPr>
        <p:spPr>
          <a:xfrm>
            <a:off x="4028904" y="4877108"/>
            <a:ext cx="4863575" cy="1415772"/>
          </a:xfrm>
          <a:prstGeom prst="rect">
            <a:avLst/>
          </a:prstGeom>
        </p:spPr>
        <p:txBody>
          <a:bodyPr wrap="square">
            <a:spAutoFit/>
          </a:bodyPr>
          <a:lstStyle>
            <a:defPPr>
              <a:defRPr lang="zh-TW"/>
            </a:defPPr>
            <a:lvl1pPr>
              <a:defRPr>
                <a:latin typeface="微軟正黑體" panose="020B0604030504040204" pitchFamily="34" charset="-120"/>
                <a:ea typeface="微軟正黑體" panose="020B0604030504040204" pitchFamily="34" charset="-120"/>
              </a:defRPr>
            </a:lvl1pPr>
          </a:lstStyle>
          <a:p>
            <a:r>
              <a:rPr lang="zh-TW" altLang="en-US" dirty="0"/>
              <a:t>位置</a:t>
            </a:r>
            <a:r>
              <a:rPr lang="en-US" altLang="zh-TW" dirty="0"/>
              <a:t>: 3</a:t>
            </a:r>
            <a:r>
              <a:rPr lang="zh-TW" altLang="en-US" dirty="0"/>
              <a:t>樓資訊檢索區</a:t>
            </a:r>
            <a:endParaRPr lang="en-US" altLang="zh-TW" dirty="0"/>
          </a:p>
          <a:p>
            <a:r>
              <a:rPr lang="zh-TW" altLang="en-US" dirty="0"/>
              <a:t>　　  </a:t>
            </a:r>
            <a:r>
              <a:rPr lang="en-US" altLang="zh-TW" dirty="0"/>
              <a:t>4</a:t>
            </a:r>
            <a:r>
              <a:rPr lang="zh-TW" altLang="en-US" dirty="0"/>
              <a:t>樓數位學習教室</a:t>
            </a:r>
            <a:endParaRPr lang="en-US" altLang="zh-TW" dirty="0"/>
          </a:p>
          <a:p>
            <a:endParaRPr lang="en-US" altLang="zh-TW" sz="1200" b="1" dirty="0"/>
          </a:p>
          <a:p>
            <a:r>
              <a:rPr lang="zh-TW" altLang="en-US" b="1" dirty="0"/>
              <a:t>增加優先使用座位標示</a:t>
            </a:r>
            <a:r>
              <a:rPr lang="en-US" altLang="zh-TW" dirty="0"/>
              <a:t>(3</a:t>
            </a:r>
            <a:r>
              <a:rPr lang="zh-TW" altLang="en-US" dirty="0"/>
              <a:t>樓</a:t>
            </a:r>
            <a:r>
              <a:rPr lang="en-US" altLang="zh-TW" dirty="0"/>
              <a:t>3</a:t>
            </a:r>
            <a:r>
              <a:rPr lang="zh-TW" altLang="en-US" dirty="0"/>
              <a:t>席</a:t>
            </a:r>
            <a:r>
              <a:rPr lang="en-US" altLang="zh-TW" dirty="0"/>
              <a:t>, 4</a:t>
            </a:r>
            <a:r>
              <a:rPr lang="zh-TW" altLang="en-US" dirty="0"/>
              <a:t>樓</a:t>
            </a:r>
            <a:r>
              <a:rPr lang="en-US" altLang="zh-TW" dirty="0"/>
              <a:t>2</a:t>
            </a:r>
            <a:r>
              <a:rPr lang="zh-TW" altLang="en-US" dirty="0"/>
              <a:t>席</a:t>
            </a:r>
            <a:r>
              <a:rPr lang="en-US" altLang="zh-TW" dirty="0"/>
              <a:t>)</a:t>
            </a:r>
            <a:endParaRPr lang="zh-TW" altLang="en-US" dirty="0"/>
          </a:p>
          <a:p>
            <a:r>
              <a:rPr lang="zh-TW" altLang="en-US" b="1" dirty="0"/>
              <a:t>供身障生或行動不便者查檢資料或觀看影片</a:t>
            </a:r>
            <a:endParaRPr lang="en-US" altLang="zh-TW" b="1" dirty="0"/>
          </a:p>
        </p:txBody>
      </p:sp>
      <p:pic>
        <p:nvPicPr>
          <p:cNvPr id="46" name="圖片 45" descr="C:\Users\user\Desktop\S__16777259.jpg">
            <a:extLst>
              <a:ext uri="{FF2B5EF4-FFF2-40B4-BE49-F238E27FC236}">
                <a16:creationId xmlns:a16="http://schemas.microsoft.com/office/drawing/2014/main" id="{FD0790AC-6F21-43EE-AF1C-A299293FC33D}"/>
              </a:ext>
            </a:extLst>
          </p:cNvPr>
          <p:cNvPicPr/>
          <p:nvPr/>
        </p:nvPicPr>
        <p:blipFill rotWithShape="1">
          <a:blip r:embed="rId7" cstate="print">
            <a:extLst>
              <a:ext uri="{28A0092B-C50C-407E-A947-70E740481C1C}">
                <a14:useLocalDpi xmlns:a14="http://schemas.microsoft.com/office/drawing/2010/main" val="0"/>
              </a:ext>
            </a:extLst>
          </a:blip>
          <a:srcRect t="20836" b="3705"/>
          <a:stretch/>
        </p:blipFill>
        <p:spPr bwMode="auto">
          <a:xfrm>
            <a:off x="2484368" y="4792860"/>
            <a:ext cx="1515451" cy="1642510"/>
          </a:xfrm>
          <a:prstGeom prst="rect">
            <a:avLst/>
          </a:prstGeom>
          <a:noFill/>
          <a:ln>
            <a:noFill/>
          </a:ln>
        </p:spPr>
      </p:pic>
      <p:sp>
        <p:nvSpPr>
          <p:cNvPr id="48" name="橢圓 47">
            <a:extLst>
              <a:ext uri="{FF2B5EF4-FFF2-40B4-BE49-F238E27FC236}">
                <a16:creationId xmlns:a16="http://schemas.microsoft.com/office/drawing/2014/main" id="{62B96A83-D474-41F0-8A1C-F14AB6C26221}"/>
              </a:ext>
            </a:extLst>
          </p:cNvPr>
          <p:cNvSpPr/>
          <p:nvPr/>
        </p:nvSpPr>
        <p:spPr>
          <a:xfrm>
            <a:off x="35495" y="1195474"/>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1</a:t>
            </a:r>
            <a:endParaRPr lang="zh-TW" altLang="en-US" sz="2800" b="1" dirty="0">
              <a:solidFill>
                <a:schemeClr val="tx1">
                  <a:lumMod val="85000"/>
                  <a:lumOff val="15000"/>
                </a:schemeClr>
              </a:solidFill>
            </a:endParaRPr>
          </a:p>
        </p:txBody>
      </p:sp>
      <p:sp>
        <p:nvSpPr>
          <p:cNvPr id="49" name="橢圓 48">
            <a:extLst>
              <a:ext uri="{FF2B5EF4-FFF2-40B4-BE49-F238E27FC236}">
                <a16:creationId xmlns:a16="http://schemas.microsoft.com/office/drawing/2014/main" id="{9C6BD171-9E66-4E4B-9B9D-9D4BC70F4A99}"/>
              </a:ext>
            </a:extLst>
          </p:cNvPr>
          <p:cNvSpPr/>
          <p:nvPr/>
        </p:nvSpPr>
        <p:spPr>
          <a:xfrm>
            <a:off x="4916094" y="1160748"/>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2</a:t>
            </a:r>
            <a:endParaRPr lang="zh-TW" altLang="en-US" sz="2800" b="1" dirty="0">
              <a:solidFill>
                <a:schemeClr val="tx1">
                  <a:lumMod val="85000"/>
                  <a:lumOff val="15000"/>
                </a:schemeClr>
              </a:solidFill>
            </a:endParaRPr>
          </a:p>
        </p:txBody>
      </p:sp>
      <p:sp>
        <p:nvSpPr>
          <p:cNvPr id="50" name="橢圓 49">
            <a:extLst>
              <a:ext uri="{FF2B5EF4-FFF2-40B4-BE49-F238E27FC236}">
                <a16:creationId xmlns:a16="http://schemas.microsoft.com/office/drawing/2014/main" id="{8246EC83-A3F9-4418-B8FD-FB2DF83FD2FE}"/>
              </a:ext>
            </a:extLst>
          </p:cNvPr>
          <p:cNvSpPr/>
          <p:nvPr/>
        </p:nvSpPr>
        <p:spPr>
          <a:xfrm>
            <a:off x="38911" y="2959670"/>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3</a:t>
            </a:r>
            <a:endParaRPr lang="zh-TW" altLang="en-US" sz="2800" b="1" dirty="0">
              <a:solidFill>
                <a:schemeClr val="tx1">
                  <a:lumMod val="85000"/>
                  <a:lumOff val="15000"/>
                </a:schemeClr>
              </a:solidFill>
            </a:endParaRPr>
          </a:p>
        </p:txBody>
      </p:sp>
      <p:sp>
        <p:nvSpPr>
          <p:cNvPr id="51" name="橢圓 50">
            <a:extLst>
              <a:ext uri="{FF2B5EF4-FFF2-40B4-BE49-F238E27FC236}">
                <a16:creationId xmlns:a16="http://schemas.microsoft.com/office/drawing/2014/main" id="{D5ACD49C-A5D9-4A76-A462-40A7D3E18CD1}"/>
              </a:ext>
            </a:extLst>
          </p:cNvPr>
          <p:cNvSpPr/>
          <p:nvPr/>
        </p:nvSpPr>
        <p:spPr>
          <a:xfrm>
            <a:off x="4919510" y="2924944"/>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4</a:t>
            </a:r>
            <a:endParaRPr lang="zh-TW" altLang="en-US" sz="2800" b="1" dirty="0">
              <a:solidFill>
                <a:schemeClr val="tx1">
                  <a:lumMod val="85000"/>
                  <a:lumOff val="15000"/>
                </a:schemeClr>
              </a:solidFill>
            </a:endParaRPr>
          </a:p>
        </p:txBody>
      </p:sp>
      <p:sp>
        <p:nvSpPr>
          <p:cNvPr id="54" name="橢圓 53">
            <a:extLst>
              <a:ext uri="{FF2B5EF4-FFF2-40B4-BE49-F238E27FC236}">
                <a16:creationId xmlns:a16="http://schemas.microsoft.com/office/drawing/2014/main" id="{2FA7B5F8-EA82-450E-9F96-1DDB90A85F82}"/>
              </a:ext>
            </a:extLst>
          </p:cNvPr>
          <p:cNvSpPr/>
          <p:nvPr/>
        </p:nvSpPr>
        <p:spPr>
          <a:xfrm>
            <a:off x="42620" y="4625080"/>
            <a:ext cx="504056" cy="50405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lumMod val="85000"/>
                    <a:lumOff val="15000"/>
                  </a:schemeClr>
                </a:solidFill>
              </a:rPr>
              <a:t>5</a:t>
            </a:r>
            <a:endParaRPr lang="zh-TW" altLang="en-US" sz="2800" b="1" dirty="0">
              <a:solidFill>
                <a:schemeClr val="tx1">
                  <a:lumMod val="85000"/>
                  <a:lumOff val="15000"/>
                </a:schemeClr>
              </a:solidFill>
            </a:endParaRPr>
          </a:p>
        </p:txBody>
      </p:sp>
      <p:sp>
        <p:nvSpPr>
          <p:cNvPr id="55" name="投影片編號版面配置區 54">
            <a:extLst>
              <a:ext uri="{FF2B5EF4-FFF2-40B4-BE49-F238E27FC236}">
                <a16:creationId xmlns:a16="http://schemas.microsoft.com/office/drawing/2014/main" id="{4BAD41BB-73BD-4981-9788-9ED03AF839C1}"/>
              </a:ext>
            </a:extLst>
          </p:cNvPr>
          <p:cNvSpPr>
            <a:spLocks noGrp="1"/>
          </p:cNvSpPr>
          <p:nvPr>
            <p:ph type="sldNum" sz="quarter" idx="12"/>
          </p:nvPr>
        </p:nvSpPr>
        <p:spPr/>
        <p:txBody>
          <a:bodyPr/>
          <a:lstStyle/>
          <a:p>
            <a:pPr>
              <a:defRPr/>
            </a:pPr>
            <a:fld id="{C63D0A78-9D09-46E2-A356-31663A6FC3DB}" type="slidenum">
              <a:rPr lang="en-US" altLang="zh-TW" smtClean="0"/>
              <a:pPr>
                <a:defRPr/>
              </a:pPr>
              <a:t>23</a:t>
            </a:fld>
            <a:endParaRPr lang="en-US" altLang="zh-TW"/>
          </a:p>
        </p:txBody>
      </p:sp>
    </p:spTree>
    <p:extLst>
      <p:ext uri="{BB962C8B-B14F-4D97-AF65-F5344CB8AC3E}">
        <p14:creationId xmlns:p14="http://schemas.microsoft.com/office/powerpoint/2010/main" val="25806000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81993"/>
            <a:ext cx="8229600" cy="706090"/>
          </a:xfrm>
        </p:spPr>
        <p:txBody>
          <a:bodyPr/>
          <a:lstStyle/>
          <a:p>
            <a:r>
              <a:rPr lang="en-US" altLang="zh-TW" sz="4000" dirty="0"/>
              <a:t>PDCA </a:t>
            </a:r>
            <a:r>
              <a:rPr lang="en-US" altLang="zh-TW" sz="4000" dirty="0" smtClean="0"/>
              <a:t>5: </a:t>
            </a:r>
            <a:r>
              <a:rPr lang="zh-TW" altLang="en-US" sz="4000" dirty="0"/>
              <a:t>提供特殊生送書服務</a:t>
            </a:r>
          </a:p>
        </p:txBody>
      </p:sp>
      <p:sp>
        <p:nvSpPr>
          <p:cNvPr id="4" name="投影片編號版面配置區 3"/>
          <p:cNvSpPr>
            <a:spLocks noGrp="1"/>
          </p:cNvSpPr>
          <p:nvPr>
            <p:ph type="sldNum" sz="quarter" idx="12"/>
          </p:nvPr>
        </p:nvSpPr>
        <p:spPr/>
        <p:txBody>
          <a:bodyPr/>
          <a:lstStyle/>
          <a:p>
            <a:pPr>
              <a:defRPr/>
            </a:pPr>
            <a:fld id="{C63D0A78-9D09-46E2-A356-31663A6FC3DB}" type="slidenum">
              <a:rPr lang="en-US" altLang="zh-TW" smtClean="0"/>
              <a:pPr>
                <a:defRPr/>
              </a:pPr>
              <a:t>24</a:t>
            </a:fld>
            <a:endParaRPr lang="en-US" altLang="zh-TW"/>
          </a:p>
        </p:txBody>
      </p:sp>
      <p:sp>
        <p:nvSpPr>
          <p:cNvPr id="7" name="文字方塊 6">
            <a:extLst>
              <a:ext uri="{FF2B5EF4-FFF2-40B4-BE49-F238E27FC236}">
                <a16:creationId xmlns:a16="http://schemas.microsoft.com/office/drawing/2014/main" id="{C907F802-F104-4DA5-9E92-699D343B696F}"/>
              </a:ext>
            </a:extLst>
          </p:cNvPr>
          <p:cNvSpPr txBox="1"/>
          <p:nvPr/>
        </p:nvSpPr>
        <p:spPr>
          <a:xfrm>
            <a:off x="802335" y="4896076"/>
            <a:ext cx="6336704"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每周傳送特殊生申請圖書至資源教室，便利特殊生避免奔波。</a:t>
            </a:r>
          </a:p>
        </p:txBody>
      </p:sp>
      <p:sp>
        <p:nvSpPr>
          <p:cNvPr id="10" name="文字方塊 9">
            <a:extLst>
              <a:ext uri="{FF2B5EF4-FFF2-40B4-BE49-F238E27FC236}">
                <a16:creationId xmlns:a16="http://schemas.microsoft.com/office/drawing/2014/main" id="{8EA32FF2-B14E-4E9E-B39B-7BC912369E5C}"/>
              </a:ext>
            </a:extLst>
          </p:cNvPr>
          <p:cNvSpPr txBox="1"/>
          <p:nvPr/>
        </p:nvSpPr>
        <p:spPr>
          <a:xfrm>
            <a:off x="880654" y="4191691"/>
            <a:ext cx="2339102" cy="523220"/>
          </a:xfrm>
          <a:prstGeom prst="rect">
            <a:avLst/>
          </a:prstGeom>
          <a:solidFill>
            <a:srgbClr val="FFEAA7"/>
          </a:solidFill>
        </p:spPr>
        <p:style>
          <a:lnRef idx="2">
            <a:schemeClr val="accent6"/>
          </a:lnRef>
          <a:fillRef idx="1">
            <a:schemeClr val="lt1"/>
          </a:fillRef>
          <a:effectRef idx="0">
            <a:schemeClr val="accent6"/>
          </a:effectRef>
          <a:fontRef idx="minor">
            <a:schemeClr val="dk1"/>
          </a:fontRef>
        </p:style>
        <p:txBody>
          <a:bodyPr wrap="none" rtlCol="0">
            <a:spAutoFit/>
          </a:bodyPr>
          <a:lstStyle>
            <a:defPPr>
              <a:defRPr lang="zh-TW"/>
            </a:defPPr>
            <a:lvl1pPr>
              <a:defRPr sz="2300" b="1">
                <a:solidFill>
                  <a:schemeClr val="tx1">
                    <a:lumMod val="95000"/>
                    <a:lumOff val="5000"/>
                  </a:schemeClr>
                </a:solidFill>
                <a:latin typeface="微軟正黑體" panose="020B0604030504040204" pitchFamily="34" charset="-120"/>
                <a:ea typeface="微軟正黑體" panose="020B0604030504040204" pitchFamily="34" charset="-120"/>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zh-TW" altLang="en-US" sz="2800" dirty="0"/>
              <a:t>貼心送書服務</a:t>
            </a:r>
          </a:p>
        </p:txBody>
      </p:sp>
      <p:pic>
        <p:nvPicPr>
          <p:cNvPr id="9" name="圖片 8">
            <a:extLst>
              <a:ext uri="{FF2B5EF4-FFF2-40B4-BE49-F238E27FC236}">
                <a16:creationId xmlns:a16="http://schemas.microsoft.com/office/drawing/2014/main" id="{6F495987-9E21-4B1C-966F-DE536D58B908}"/>
              </a:ext>
            </a:extLst>
          </p:cNvPr>
          <p:cNvPicPr>
            <a:picLocks noChangeAspect="1"/>
          </p:cNvPicPr>
          <p:nvPr/>
        </p:nvPicPr>
        <p:blipFill rotWithShape="1">
          <a:blip r:embed="rId2" cstate="print">
            <a:clrChange>
              <a:clrFrom>
                <a:srgbClr val="156C80"/>
              </a:clrFrom>
              <a:clrTo>
                <a:srgbClr val="156C80">
                  <a:alpha val="0"/>
                </a:srgbClr>
              </a:clrTo>
            </a:clrChange>
            <a:extLst>
              <a:ext uri="{28A0092B-C50C-407E-A947-70E740481C1C}">
                <a14:useLocalDpi xmlns:a14="http://schemas.microsoft.com/office/drawing/2010/main" val="0"/>
              </a:ext>
            </a:extLst>
          </a:blip>
          <a:srcRect l="13822" t="13622" r="11607" b="7643"/>
          <a:stretch/>
        </p:blipFill>
        <p:spPr>
          <a:xfrm>
            <a:off x="6948264" y="1893673"/>
            <a:ext cx="1917762" cy="2626209"/>
          </a:xfrm>
          <a:prstGeom prst="rect">
            <a:avLst/>
          </a:prstGeom>
        </p:spPr>
      </p:pic>
      <p:grpSp>
        <p:nvGrpSpPr>
          <p:cNvPr id="14" name="群組 13">
            <a:extLst>
              <a:ext uri="{FF2B5EF4-FFF2-40B4-BE49-F238E27FC236}">
                <a16:creationId xmlns:a16="http://schemas.microsoft.com/office/drawing/2014/main" id="{2A599E64-3D54-4B95-AF4F-DABBFF046846}"/>
              </a:ext>
            </a:extLst>
          </p:cNvPr>
          <p:cNvGrpSpPr/>
          <p:nvPr/>
        </p:nvGrpSpPr>
        <p:grpSpPr>
          <a:xfrm>
            <a:off x="767728" y="2259362"/>
            <a:ext cx="6405918" cy="1624868"/>
            <a:chOff x="675036" y="4127240"/>
            <a:chExt cx="6353158" cy="1331668"/>
          </a:xfrm>
        </p:grpSpPr>
        <p:sp>
          <p:nvSpPr>
            <p:cNvPr id="11" name="文字方塊 10">
              <a:extLst>
                <a:ext uri="{FF2B5EF4-FFF2-40B4-BE49-F238E27FC236}">
                  <a16:creationId xmlns:a16="http://schemas.microsoft.com/office/drawing/2014/main" id="{84AEFF55-54F2-4E75-85C6-3A13CDADC14B}"/>
                </a:ext>
              </a:extLst>
            </p:cNvPr>
            <p:cNvSpPr txBox="1"/>
            <p:nvPr/>
          </p:nvSpPr>
          <p:spPr>
            <a:xfrm>
              <a:off x="755516" y="4127240"/>
              <a:ext cx="1963721" cy="428807"/>
            </a:xfrm>
            <a:prstGeom prst="rect">
              <a:avLst/>
            </a:prstGeom>
            <a:solidFill>
              <a:srgbClr val="FFEAA7"/>
            </a:solidFill>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zh-TW" altLang="en-US" sz="2800" b="1" dirty="0">
                  <a:solidFill>
                    <a:schemeClr val="tx1">
                      <a:lumMod val="95000"/>
                      <a:lumOff val="5000"/>
                    </a:schemeClr>
                  </a:solidFill>
                  <a:latin typeface="微軟正黑體" panose="020B0604030504040204" pitchFamily="34" charset="-120"/>
                  <a:ea typeface="微軟正黑體" panose="020B0604030504040204" pitchFamily="34" charset="-120"/>
                </a:rPr>
                <a:t>增購教科書</a:t>
              </a:r>
            </a:p>
          </p:txBody>
        </p:sp>
        <p:sp>
          <p:nvSpPr>
            <p:cNvPr id="13" name="文字方塊 12">
              <a:extLst>
                <a:ext uri="{FF2B5EF4-FFF2-40B4-BE49-F238E27FC236}">
                  <a16:creationId xmlns:a16="http://schemas.microsoft.com/office/drawing/2014/main" id="{5D405C26-14B2-4E49-80E8-747102A2BB9A}"/>
                </a:ext>
              </a:extLst>
            </p:cNvPr>
            <p:cNvSpPr txBox="1"/>
            <p:nvPr/>
          </p:nvSpPr>
          <p:spPr>
            <a:xfrm>
              <a:off x="675036" y="4751022"/>
              <a:ext cx="6353158" cy="707886"/>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課程需求用書，館內評估經費支應，置於資源教室供利用，並作為資源教室長期借閱用書。</a:t>
              </a:r>
            </a:p>
          </p:txBody>
        </p:sp>
      </p:grpSp>
      <p:sp>
        <p:nvSpPr>
          <p:cNvPr id="15" name="矩形 14">
            <a:extLst>
              <a:ext uri="{FF2B5EF4-FFF2-40B4-BE49-F238E27FC236}">
                <a16:creationId xmlns:a16="http://schemas.microsoft.com/office/drawing/2014/main" id="{60185F3B-3913-4C09-AF7E-B57C837F1D49}"/>
              </a:ext>
            </a:extLst>
          </p:cNvPr>
          <p:cNvSpPr/>
          <p:nvPr/>
        </p:nvSpPr>
        <p:spPr>
          <a:xfrm>
            <a:off x="848876" y="1518277"/>
            <a:ext cx="6336704" cy="523220"/>
          </a:xfrm>
          <a:prstGeom prst="rect">
            <a:avLst/>
          </a:prstGeom>
          <a:solidFill>
            <a:schemeClr val="accent6">
              <a:lumMod val="75000"/>
            </a:schemeClr>
          </a:solidFill>
        </p:spPr>
        <p:txBody>
          <a:bodyPr wrap="square">
            <a:spAutoFit/>
          </a:bodyPr>
          <a:lstStyle/>
          <a:p>
            <a:r>
              <a:rPr lang="zh-TW" altLang="en-US" sz="2800" b="1" dirty="0">
                <a:solidFill>
                  <a:schemeClr val="bg1">
                    <a:lumMod val="95000"/>
                  </a:schemeClr>
                </a:solidFill>
                <a:latin typeface="微軟正黑體" panose="020B0604030504040204" pitchFamily="34" charset="-120"/>
                <a:ea typeface="微軟正黑體" panose="020B0604030504040204" pitchFamily="34" charset="-120"/>
              </a:rPr>
              <a:t>增購教科書及送書服務</a:t>
            </a:r>
          </a:p>
        </p:txBody>
      </p:sp>
    </p:spTree>
    <p:extLst>
      <p:ext uri="{BB962C8B-B14F-4D97-AF65-F5344CB8AC3E}">
        <p14:creationId xmlns:p14="http://schemas.microsoft.com/office/powerpoint/2010/main" val="41900416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34B7F779-CD63-48E5-A16F-5609887253C7}"/>
              </a:ext>
            </a:extLst>
          </p:cNvPr>
          <p:cNvSpPr/>
          <p:nvPr/>
        </p:nvSpPr>
        <p:spPr>
          <a:xfrm>
            <a:off x="8237552" y="116632"/>
            <a:ext cx="864096" cy="93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標題 1">
            <a:extLst>
              <a:ext uri="{FF2B5EF4-FFF2-40B4-BE49-F238E27FC236}">
                <a16:creationId xmlns:a16="http://schemas.microsoft.com/office/drawing/2014/main" id="{873772C4-59E1-4960-AE88-6549E53A0BF7}"/>
              </a:ext>
            </a:extLst>
          </p:cNvPr>
          <p:cNvSpPr txBox="1">
            <a:spLocks/>
          </p:cNvSpPr>
          <p:nvPr/>
        </p:nvSpPr>
        <p:spPr bwMode="auto">
          <a:xfrm>
            <a:off x="422501" y="319263"/>
            <a:ext cx="8662760" cy="80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chemeClr val="tx1"/>
                </a:solidFill>
                <a:latin typeface="+mn-lt"/>
                <a:ea typeface="微軟正黑體" panose="020B0604030504040204" pitchFamily="34"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altLang="zh-TW" sz="4000" dirty="0" smtClean="0"/>
              <a:t>3.</a:t>
            </a:r>
            <a:r>
              <a:rPr kumimoji="0" lang="zh-TW" altLang="en-US" sz="4000" dirty="0" smtClean="0"/>
              <a:t>邀請</a:t>
            </a:r>
            <a:r>
              <a:rPr kumimoji="0" lang="zh-TW" altLang="en-US" sz="4000" dirty="0"/>
              <a:t>國際學生錄製閉館及宣傳廣播</a:t>
            </a:r>
          </a:p>
        </p:txBody>
      </p:sp>
      <p:pic>
        <p:nvPicPr>
          <p:cNvPr id="27" name="圖片 26">
            <a:extLst>
              <a:ext uri="{FF2B5EF4-FFF2-40B4-BE49-F238E27FC236}">
                <a16:creationId xmlns:a16="http://schemas.microsoft.com/office/drawing/2014/main" id="{B93582E9-1003-43C5-AAED-3850516B7DF9}"/>
              </a:ext>
            </a:extLst>
          </p:cNvPr>
          <p:cNvPicPr>
            <a:picLocks noChangeAspect="1"/>
          </p:cNvPicPr>
          <p:nvPr/>
        </p:nvPicPr>
        <p:blipFill>
          <a:blip r:embed="rId3"/>
          <a:stretch>
            <a:fillRect/>
          </a:stretch>
        </p:blipFill>
        <p:spPr>
          <a:xfrm>
            <a:off x="107504" y="1196752"/>
            <a:ext cx="4430916" cy="4090327"/>
          </a:xfrm>
          <a:prstGeom prst="rect">
            <a:avLst/>
          </a:prstGeom>
        </p:spPr>
      </p:pic>
      <p:sp>
        <p:nvSpPr>
          <p:cNvPr id="28" name="矩形 27">
            <a:extLst>
              <a:ext uri="{FF2B5EF4-FFF2-40B4-BE49-F238E27FC236}">
                <a16:creationId xmlns:a16="http://schemas.microsoft.com/office/drawing/2014/main" id="{DD0FB78F-41E2-400E-9B72-77C2533AAB08}"/>
              </a:ext>
            </a:extLst>
          </p:cNvPr>
          <p:cNvSpPr/>
          <p:nvPr/>
        </p:nvSpPr>
        <p:spPr>
          <a:xfrm>
            <a:off x="4572000" y="1700808"/>
            <a:ext cx="4513680" cy="5478423"/>
          </a:xfrm>
          <a:prstGeom prst="rect">
            <a:avLst/>
          </a:prstGeom>
        </p:spPr>
        <p:txBody>
          <a:bodyPr wrap="square">
            <a:spAutoFit/>
          </a:bodyPr>
          <a:lstStyle/>
          <a:p>
            <a:pPr marL="285750" indent="-285750">
              <a:buFont typeface="Arial" panose="020B0604020202020204" pitchFamily="34" charset="0"/>
              <a:buChar char="•"/>
            </a:pPr>
            <a:r>
              <a:rPr lang="zh-TW" altLang="en-US" sz="2200" kern="100" dirty="0">
                <a:latin typeface="微軟正黑體" panose="020B0604030504040204" pitchFamily="34" charset="-120"/>
                <a:ea typeface="微軟正黑體" panose="020B0604030504040204" pitchFamily="34" charset="-120"/>
              </a:rPr>
              <a:t>閉館廣播結構：</a:t>
            </a:r>
            <a:r>
              <a:rPr lang="zh-TW" altLang="en-US" sz="2200" b="1" kern="100" dirty="0">
                <a:latin typeface="微軟正黑體" panose="020B0604030504040204" pitchFamily="34" charset="-120"/>
                <a:ea typeface="微軟正黑體" panose="020B0604030504040204" pitchFamily="34" charset="-120"/>
              </a:rPr>
              <a:t>中文→英文→其他外語</a:t>
            </a:r>
          </a:p>
          <a:p>
            <a:endParaRPr lang="en-US" altLang="zh-TW" sz="1000" kern="100"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2200" b="1" kern="100" dirty="0">
                <a:solidFill>
                  <a:srgbClr val="FF0000"/>
                </a:solidFill>
                <a:latin typeface="微軟正黑體" panose="020B0604030504040204" pitchFamily="34" charset="-120"/>
                <a:ea typeface="微軟正黑體" panose="020B0604030504040204" pitchFamily="34" charset="-120"/>
              </a:rPr>
              <a:t>構想獲中華民國圖書館學會</a:t>
            </a:r>
            <a:r>
              <a:rPr lang="en-US" altLang="zh-TW" sz="2200" b="1" kern="100" dirty="0">
                <a:solidFill>
                  <a:srgbClr val="FF0000"/>
                </a:solidFill>
                <a:latin typeface="微軟正黑體" panose="020B0604030504040204" pitchFamily="34" charset="-120"/>
                <a:ea typeface="微軟正黑體" panose="020B0604030504040204" pitchFamily="34" charset="-120"/>
              </a:rPr>
              <a:t>2020</a:t>
            </a:r>
            <a:r>
              <a:rPr lang="zh-TW" altLang="zh-TW" sz="2200" b="1" kern="100" dirty="0">
                <a:solidFill>
                  <a:srgbClr val="FF0000"/>
                </a:solidFill>
                <a:latin typeface="微軟正黑體" panose="020B0604030504040204" pitchFamily="34" charset="-120"/>
                <a:ea typeface="微軟正黑體" panose="020B0604030504040204" pitchFamily="34" charset="-120"/>
              </a:rPr>
              <a:t>大專校院圖書館精進與創新競賽</a:t>
            </a:r>
            <a:r>
              <a:rPr lang="en-US" altLang="zh-TW" sz="2200" b="1" kern="100" dirty="0">
                <a:solidFill>
                  <a:srgbClr val="FF0000"/>
                </a:solidFill>
                <a:latin typeface="微軟正黑體" panose="020B0604030504040204" pitchFamily="34" charset="-120"/>
                <a:ea typeface="微軟正黑體" panose="020B0604030504040204" pitchFamily="34" charset="-120"/>
              </a:rPr>
              <a:t>-</a:t>
            </a:r>
            <a:r>
              <a:rPr lang="zh-TW" altLang="en-US" sz="2200" b="1" kern="100" dirty="0">
                <a:solidFill>
                  <a:srgbClr val="FF0000"/>
                </a:solidFill>
                <a:latin typeface="微軟正黑體" panose="020B0604030504040204" pitchFamily="34" charset="-120"/>
                <a:ea typeface="微軟正黑體" panose="020B0604030504040204" pitchFamily="34" charset="-120"/>
              </a:rPr>
              <a:t>金牌獎</a:t>
            </a:r>
            <a:endParaRPr lang="en-US" altLang="zh-TW" sz="1000" kern="100"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endParaRPr lang="en-US" altLang="zh-TW" sz="1000" kern="100"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2200" kern="100" dirty="0">
                <a:latin typeface="微軟正黑體" panose="020B0604030504040204" pitchFamily="34" charset="-120"/>
                <a:ea typeface="微軟正黑體" panose="020B0604030504040204" pitchFamily="34" charset="-120"/>
              </a:rPr>
              <a:t>2021</a:t>
            </a:r>
            <a:r>
              <a:rPr lang="zh-TW" altLang="en-US" sz="2200" kern="100" dirty="0">
                <a:latin typeface="微軟正黑體" panose="020B0604030504040204" pitchFamily="34" charset="-120"/>
                <a:ea typeface="微軟正黑體" panose="020B0604030504040204" pitchFamily="34" charset="-120"/>
              </a:rPr>
              <a:t>寒假錄製。</a:t>
            </a:r>
            <a:endParaRPr lang="en-US" altLang="zh-TW" sz="2200" kern="100"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ü"/>
            </a:pPr>
            <a:r>
              <a:rPr lang="zh-TW" altLang="en-US" sz="2200" kern="100" dirty="0">
                <a:latin typeface="微軟正黑體" panose="020B0604030504040204" pitchFamily="34" charset="-120"/>
                <a:ea typeface="微軟正黑體" panose="020B0604030504040204" pitchFamily="34" charset="-120"/>
              </a:rPr>
              <a:t>國際處推薦適合外籍生。</a:t>
            </a:r>
            <a:endParaRPr lang="en-US" altLang="zh-TW" sz="2200" kern="100"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ü"/>
            </a:pPr>
            <a:r>
              <a:rPr lang="zh-TW" altLang="en-US" sz="2200" kern="100" dirty="0">
                <a:latin typeface="微軟正黑體" panose="020B0604030504040204" pitchFamily="34" charset="-120"/>
                <a:ea typeface="微軟正黑體" panose="020B0604030504040204" pitchFamily="34" charset="-120"/>
              </a:rPr>
              <a:t>外籍生繳付：基本資料、配合事項同意書、授權書。</a:t>
            </a:r>
            <a:endParaRPr lang="en-US" altLang="zh-TW" sz="2200" kern="100"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ü"/>
            </a:pPr>
            <a:r>
              <a:rPr lang="zh-TW" altLang="en-US" sz="2200" kern="100" dirty="0">
                <a:latin typeface="微軟正黑體" panose="020B0604030504040204" pitchFamily="34" charset="-120"/>
                <a:ea typeface="微軟正黑體" panose="020B0604030504040204" pitchFamily="34" charset="-120"/>
              </a:rPr>
              <a:t>錄製檢查與剪輯。</a:t>
            </a:r>
            <a:endParaRPr lang="en-US" altLang="zh-TW" sz="2200" kern="100"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ü"/>
            </a:pPr>
            <a:r>
              <a:rPr lang="zh-TW" altLang="en-US" sz="2200" kern="100" dirty="0">
                <a:latin typeface="微軟正黑體" panose="020B0604030504040204" pitchFamily="34" charset="-120"/>
                <a:ea typeface="微軟正黑體" panose="020B0604030504040204" pitchFamily="34" charset="-120"/>
              </a:rPr>
              <a:t>安排播放時程，例如：每個月播一種外語</a:t>
            </a:r>
            <a:endParaRPr lang="en-US" altLang="zh-TW" sz="2200" kern="100"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ü"/>
            </a:pPr>
            <a:r>
              <a:rPr lang="zh-TW" altLang="en-US" sz="220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目前有：英語、印度語、西班牙語。</a:t>
            </a:r>
            <a:r>
              <a:rPr lang="en-US" altLang="zh-TW" sz="220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20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endParaRPr lang="zh-TW" altLang="en-US" sz="2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9" name="文字方塊 28">
            <a:extLst>
              <a:ext uri="{FF2B5EF4-FFF2-40B4-BE49-F238E27FC236}">
                <a16:creationId xmlns:a16="http://schemas.microsoft.com/office/drawing/2014/main" id="{A6E5D706-737C-47EA-BB25-460A42A9F509}"/>
              </a:ext>
            </a:extLst>
          </p:cNvPr>
          <p:cNvSpPr txBox="1"/>
          <p:nvPr/>
        </p:nvSpPr>
        <p:spPr>
          <a:xfrm>
            <a:off x="4572000" y="1259468"/>
            <a:ext cx="4550532" cy="369332"/>
          </a:xfrm>
          <a:prstGeom prst="rect">
            <a:avLst/>
          </a:prstGeom>
          <a:solidFill>
            <a:schemeClr val="accent2"/>
          </a:solidFill>
        </p:spPr>
        <p:txBody>
          <a:bodyPr wrap="square" rtlCol="0">
            <a:spAutoFit/>
          </a:bodyPr>
          <a:lstStyle/>
          <a:p>
            <a:r>
              <a:rPr lang="zh-TW" altLang="en-US" b="1" dirty="0">
                <a:solidFill>
                  <a:schemeClr val="bg1">
                    <a:lumMod val="95000"/>
                  </a:schemeClr>
                </a:solidFill>
                <a:latin typeface="微軟正黑體" panose="020B0604030504040204" pitchFamily="34" charset="-120"/>
                <a:ea typeface="微軟正黑體" panose="020B0604030504040204" pitchFamily="34" charset="-120"/>
              </a:rPr>
              <a:t>少經費、立即有感、國際化合作、耳目一新</a:t>
            </a:r>
          </a:p>
        </p:txBody>
      </p:sp>
      <p:pic>
        <p:nvPicPr>
          <p:cNvPr id="31" name="圖片 30">
            <a:extLst>
              <a:ext uri="{FF2B5EF4-FFF2-40B4-BE49-F238E27FC236}">
                <a16:creationId xmlns:a16="http://schemas.microsoft.com/office/drawing/2014/main" id="{CD3FD9BF-F7C4-4007-95BE-3C8B156B9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5301389"/>
            <a:ext cx="1915909" cy="1436284"/>
          </a:xfrm>
          <a:prstGeom prst="rect">
            <a:avLst/>
          </a:prstGeom>
        </p:spPr>
      </p:pic>
      <p:pic>
        <p:nvPicPr>
          <p:cNvPr id="32" name="圖片 31">
            <a:extLst>
              <a:ext uri="{FF2B5EF4-FFF2-40B4-BE49-F238E27FC236}">
                <a16:creationId xmlns:a16="http://schemas.microsoft.com/office/drawing/2014/main" id="{E5F05FF8-A404-45A1-88B3-8BE250732F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04" b="18599"/>
          <a:stretch/>
        </p:blipFill>
        <p:spPr>
          <a:xfrm>
            <a:off x="2090907" y="5301389"/>
            <a:ext cx="1303749" cy="1436103"/>
          </a:xfrm>
          <a:prstGeom prst="rect">
            <a:avLst/>
          </a:prstGeom>
        </p:spPr>
      </p:pic>
      <p:pic>
        <p:nvPicPr>
          <p:cNvPr id="34" name="圖片 33">
            <a:extLst>
              <a:ext uri="{FF2B5EF4-FFF2-40B4-BE49-F238E27FC236}">
                <a16:creationId xmlns:a16="http://schemas.microsoft.com/office/drawing/2014/main" id="{83BD97DD-CCDC-49A9-A9BE-E6529AB249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150" y="5301818"/>
            <a:ext cx="1076270" cy="1435674"/>
          </a:xfrm>
          <a:prstGeom prst="rect">
            <a:avLst/>
          </a:prstGeom>
        </p:spPr>
      </p:pic>
    </p:spTree>
    <p:extLst>
      <p:ext uri="{BB962C8B-B14F-4D97-AF65-F5344CB8AC3E}">
        <p14:creationId xmlns:p14="http://schemas.microsoft.com/office/powerpoint/2010/main" val="22800068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7131F007-E86B-4D99-B7AC-612972630227}"/>
              </a:ext>
            </a:extLst>
          </p:cNvPr>
          <p:cNvSpPr/>
          <p:nvPr/>
        </p:nvSpPr>
        <p:spPr>
          <a:xfrm>
            <a:off x="0" y="1196767"/>
            <a:ext cx="442223" cy="5159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442223" y="310650"/>
            <a:ext cx="8244577" cy="922114"/>
          </a:xfrm>
        </p:spPr>
        <p:txBody>
          <a:bodyPr/>
          <a:lstStyle/>
          <a:p>
            <a:r>
              <a:rPr lang="en-US" altLang="zh-TW" sz="4000" dirty="0" smtClean="0"/>
              <a:t>4. </a:t>
            </a:r>
            <a:r>
              <a:rPr lang="zh-TW" altLang="en-US" sz="4000" dirty="0" smtClean="0"/>
              <a:t>掠奪</a:t>
            </a:r>
            <a:r>
              <a:rPr lang="zh-TW" altLang="en-US" sz="4000" dirty="0"/>
              <a:t>性期刊宣導站及初檢服務 </a:t>
            </a:r>
          </a:p>
        </p:txBody>
      </p:sp>
      <p:sp>
        <p:nvSpPr>
          <p:cNvPr id="9" name="投影片編號版面配置區 8">
            <a:extLst>
              <a:ext uri="{FF2B5EF4-FFF2-40B4-BE49-F238E27FC236}">
                <a16:creationId xmlns:a16="http://schemas.microsoft.com/office/drawing/2014/main" id="{01C6D4E8-9A21-4B92-8389-96C7D2302711}"/>
              </a:ext>
            </a:extLst>
          </p:cNvPr>
          <p:cNvSpPr>
            <a:spLocks noGrp="1"/>
          </p:cNvSpPr>
          <p:nvPr>
            <p:ph type="sldNum" sz="quarter" idx="4294967295"/>
          </p:nvPr>
        </p:nvSpPr>
        <p:spPr/>
        <p:txBody>
          <a:bodyPr/>
          <a:lstStyle/>
          <a:p>
            <a:pPr>
              <a:defRPr/>
            </a:pPr>
            <a:fld id="{91F856F2-318B-4C78-9ADE-D0A990D6111C}" type="slidenum">
              <a:rPr lang="en-US" altLang="zh-TW" smtClean="0"/>
              <a:pPr>
                <a:defRPr/>
              </a:pPr>
              <a:t>26</a:t>
            </a:fld>
            <a:endParaRPr lang="en-US" altLang="zh-TW"/>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l="8000" t="7903" r="7425" b="8096"/>
          <a:stretch/>
        </p:blipFill>
        <p:spPr>
          <a:xfrm>
            <a:off x="414302" y="3505684"/>
            <a:ext cx="1711926" cy="1700296"/>
          </a:xfrm>
          <a:prstGeom prst="rect">
            <a:avLst/>
          </a:prstGeom>
        </p:spPr>
      </p:pic>
      <p:sp>
        <p:nvSpPr>
          <p:cNvPr id="12" name="文字方塊 11">
            <a:extLst>
              <a:ext uri="{FF2B5EF4-FFF2-40B4-BE49-F238E27FC236}">
                <a16:creationId xmlns:a16="http://schemas.microsoft.com/office/drawing/2014/main" id="{7199F647-D021-4C0A-ADA4-DCEAA231D7DA}"/>
              </a:ext>
            </a:extLst>
          </p:cNvPr>
          <p:cNvSpPr txBox="1"/>
          <p:nvPr/>
        </p:nvSpPr>
        <p:spPr>
          <a:xfrm>
            <a:off x="5436096" y="1403287"/>
            <a:ext cx="3456384" cy="1077218"/>
          </a:xfrm>
          <a:prstGeom prst="rect">
            <a:avLst/>
          </a:prstGeom>
          <a:noFill/>
        </p:spPr>
        <p:txBody>
          <a:bodyPr wrap="square" rtlCol="0">
            <a:spAutoFit/>
          </a:bodyPr>
          <a:lstStyle/>
          <a:p>
            <a:pPr>
              <a:spcAft>
                <a:spcPts val="600"/>
              </a:spcAft>
            </a:pPr>
            <a:r>
              <a:rPr lang="zh-TW" altLang="en-US" b="1" dirty="0">
                <a:latin typeface="+mn-lt"/>
                <a:ea typeface="微軟正黑體" panose="020B0604030504040204" pitchFamily="34" charset="-120"/>
              </a:rPr>
              <a:t>北醫大專任教師</a:t>
            </a:r>
            <a:r>
              <a:rPr lang="en-US" altLang="zh-TW" b="1" dirty="0">
                <a:latin typeface="+mn-lt"/>
                <a:ea typeface="微軟正黑體" panose="020B0604030504040204" pitchFamily="34" charset="-120"/>
              </a:rPr>
              <a:t>, </a:t>
            </a:r>
            <a:r>
              <a:rPr lang="zh-TW" altLang="en-US" b="1" dirty="0">
                <a:latin typeface="+mn-lt"/>
                <a:ea typeface="微軟正黑體" panose="020B0604030504040204" pitchFamily="34" charset="-120"/>
              </a:rPr>
              <a:t>研究員</a:t>
            </a:r>
            <a:r>
              <a:rPr lang="en-US" altLang="zh-TW" b="1" dirty="0">
                <a:latin typeface="+mn-lt"/>
                <a:ea typeface="微軟正黑體" panose="020B0604030504040204" pitchFamily="34" charset="-120"/>
              </a:rPr>
              <a:t>, </a:t>
            </a:r>
            <a:r>
              <a:rPr lang="zh-TW" altLang="en-US" b="1" dirty="0">
                <a:latin typeface="+mn-lt"/>
                <a:ea typeface="微軟正黑體" panose="020B0604030504040204" pitchFamily="34" charset="-120"/>
              </a:rPr>
              <a:t>博士生</a:t>
            </a:r>
          </a:p>
          <a:p>
            <a:pPr>
              <a:spcAft>
                <a:spcPts val="600"/>
              </a:spcAft>
            </a:pPr>
            <a:r>
              <a:rPr lang="zh-TW" altLang="en-US" b="1" dirty="0">
                <a:latin typeface="+mn-lt"/>
                <a:ea typeface="微軟正黑體" panose="020B0604030504040204" pitchFamily="34" charset="-120"/>
              </a:rPr>
              <a:t>附屬醫院的全體同人</a:t>
            </a:r>
          </a:p>
          <a:p>
            <a:pPr>
              <a:spcAft>
                <a:spcPts val="600"/>
              </a:spcAft>
            </a:pPr>
            <a:r>
              <a:rPr lang="zh-TW" altLang="en-US" b="1" dirty="0">
                <a:latin typeface="+mn-lt"/>
                <a:ea typeface="微軟正黑體" panose="020B0604030504040204" pitchFamily="34" charset="-120"/>
              </a:rPr>
              <a:t>數位圖書館結盟醫院的使用者</a:t>
            </a:r>
            <a:endParaRPr lang="en-US" altLang="zh-TW" b="1" dirty="0">
              <a:latin typeface="+mn-lt"/>
              <a:ea typeface="微軟正黑體" panose="020B0604030504040204" pitchFamily="34" charset="-120"/>
            </a:endParaRPr>
          </a:p>
        </p:txBody>
      </p:sp>
      <p:sp>
        <p:nvSpPr>
          <p:cNvPr id="13" name="矩形 12">
            <a:extLst>
              <a:ext uri="{FF2B5EF4-FFF2-40B4-BE49-F238E27FC236}">
                <a16:creationId xmlns:a16="http://schemas.microsoft.com/office/drawing/2014/main" id="{BB818BF1-5403-4F3F-9D00-5F4510B4CCE7}"/>
              </a:ext>
            </a:extLst>
          </p:cNvPr>
          <p:cNvSpPr/>
          <p:nvPr/>
        </p:nvSpPr>
        <p:spPr>
          <a:xfrm>
            <a:off x="467544" y="1509032"/>
            <a:ext cx="1224136" cy="515375"/>
          </a:xfrm>
          <a:prstGeom prst="rect">
            <a:avLst/>
          </a:prstGeom>
          <a:solidFill>
            <a:srgbClr val="45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執行時間</a:t>
            </a:r>
          </a:p>
        </p:txBody>
      </p:sp>
      <p:sp>
        <p:nvSpPr>
          <p:cNvPr id="14" name="矩形 13">
            <a:extLst>
              <a:ext uri="{FF2B5EF4-FFF2-40B4-BE49-F238E27FC236}">
                <a16:creationId xmlns:a16="http://schemas.microsoft.com/office/drawing/2014/main" id="{F14BC6CA-213B-4190-BC34-EDC822E35DE7}"/>
              </a:ext>
            </a:extLst>
          </p:cNvPr>
          <p:cNvSpPr/>
          <p:nvPr/>
        </p:nvSpPr>
        <p:spPr>
          <a:xfrm>
            <a:off x="1805959" y="1595700"/>
            <a:ext cx="1217000" cy="369332"/>
          </a:xfrm>
          <a:prstGeom prst="rect">
            <a:avLst/>
          </a:prstGeom>
        </p:spPr>
        <p:txBody>
          <a:bodyPr wrap="none">
            <a:spAutoFit/>
          </a:bodyPr>
          <a:lstStyle/>
          <a:p>
            <a:r>
              <a:rPr lang="en-US" altLang="zh-TW" b="1" dirty="0">
                <a:latin typeface="+mn-lt"/>
                <a:ea typeface="微軟正黑體" panose="020B0604030504040204" pitchFamily="34" charset="-120"/>
              </a:rPr>
              <a:t>2019/10</a:t>
            </a:r>
            <a:r>
              <a:rPr lang="zh-TW" altLang="en-US" b="1" dirty="0">
                <a:latin typeface="+mn-lt"/>
                <a:ea typeface="微軟正黑體" panose="020B0604030504040204" pitchFamily="34" charset="-120"/>
              </a:rPr>
              <a:t>起</a:t>
            </a:r>
            <a:endParaRPr lang="zh-TW" altLang="en-US" sz="1400" dirty="0">
              <a:latin typeface="+mn-lt"/>
            </a:endParaRPr>
          </a:p>
        </p:txBody>
      </p:sp>
      <p:sp>
        <p:nvSpPr>
          <p:cNvPr id="15" name="矩形 14">
            <a:extLst>
              <a:ext uri="{FF2B5EF4-FFF2-40B4-BE49-F238E27FC236}">
                <a16:creationId xmlns:a16="http://schemas.microsoft.com/office/drawing/2014/main" id="{71CE6257-3C31-410B-9FD0-260C7A63E799}"/>
              </a:ext>
            </a:extLst>
          </p:cNvPr>
          <p:cNvSpPr/>
          <p:nvPr/>
        </p:nvSpPr>
        <p:spPr>
          <a:xfrm>
            <a:off x="4172656" y="1494969"/>
            <a:ext cx="1224136" cy="515375"/>
          </a:xfrm>
          <a:prstGeom prst="rect">
            <a:avLst/>
          </a:prstGeom>
          <a:solidFill>
            <a:srgbClr val="45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服務對象</a:t>
            </a:r>
          </a:p>
        </p:txBody>
      </p:sp>
      <p:cxnSp>
        <p:nvCxnSpPr>
          <p:cNvPr id="16" name="直線接點 15">
            <a:extLst>
              <a:ext uri="{FF2B5EF4-FFF2-40B4-BE49-F238E27FC236}">
                <a16:creationId xmlns:a16="http://schemas.microsoft.com/office/drawing/2014/main" id="{6117861D-B63B-47CE-AC4B-DB9E0E2D9D82}"/>
              </a:ext>
            </a:extLst>
          </p:cNvPr>
          <p:cNvCxnSpPr>
            <a:cxnSpLocks/>
          </p:cNvCxnSpPr>
          <p:nvPr/>
        </p:nvCxnSpPr>
        <p:spPr>
          <a:xfrm>
            <a:off x="1727176" y="2564904"/>
            <a:ext cx="7165304"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F387D72E-F82E-459F-B389-7C1D13D57A97}"/>
              </a:ext>
            </a:extLst>
          </p:cNvPr>
          <p:cNvSpPr/>
          <p:nvPr/>
        </p:nvSpPr>
        <p:spPr>
          <a:xfrm>
            <a:off x="461015" y="2780928"/>
            <a:ext cx="1224136" cy="515375"/>
          </a:xfrm>
          <a:prstGeom prst="rect">
            <a:avLst/>
          </a:prstGeom>
          <a:solidFill>
            <a:srgbClr val="45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方式</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a:t>
            </a:r>
          </a:p>
        </p:txBody>
      </p:sp>
      <p:sp>
        <p:nvSpPr>
          <p:cNvPr id="19" name="矩形 18">
            <a:extLst>
              <a:ext uri="{FF2B5EF4-FFF2-40B4-BE49-F238E27FC236}">
                <a16:creationId xmlns:a16="http://schemas.microsoft.com/office/drawing/2014/main" id="{CCD67F81-C136-4839-B0D8-838FB7D62081}"/>
              </a:ext>
            </a:extLst>
          </p:cNvPr>
          <p:cNvSpPr/>
          <p:nvPr/>
        </p:nvSpPr>
        <p:spPr>
          <a:xfrm>
            <a:off x="2339753" y="2708920"/>
            <a:ext cx="6389946" cy="3724096"/>
          </a:xfrm>
          <a:prstGeom prst="rect">
            <a:avLst/>
          </a:prstGeom>
        </p:spPr>
        <p:txBody>
          <a:bodyPr wrap="square">
            <a:spAutoFit/>
          </a:bodyPr>
          <a:lstStyle/>
          <a:p>
            <a:pPr marL="457200" indent="-457200">
              <a:spcAft>
                <a:spcPts val="600"/>
              </a:spcAft>
              <a:buFont typeface="+mj-lt"/>
              <a:buAutoNum type="arabicPeriod"/>
            </a:pPr>
            <a:r>
              <a:rPr lang="zh-TW" altLang="en-US" b="1" dirty="0">
                <a:latin typeface="+mn-lt"/>
                <a:ea typeface="微軟正黑體" panose="020B0604030504040204" pitchFamily="34" charset="-120"/>
              </a:rPr>
              <a:t>建置掠奪性期刊宣導站 </a:t>
            </a:r>
            <a:r>
              <a:rPr lang="en-US" altLang="zh-TW" sz="1600" dirty="0">
                <a:hlinkClick r:id="rId3"/>
              </a:rPr>
              <a:t>http://library.tmu.edu.tw.predatory</a:t>
            </a:r>
            <a:endParaRPr lang="en-US" altLang="zh-TW" b="1" dirty="0">
              <a:latin typeface="+mn-lt"/>
              <a:ea typeface="微軟正黑體" panose="020B0604030504040204" pitchFamily="34" charset="-120"/>
            </a:endParaRPr>
          </a:p>
          <a:p>
            <a:pPr marL="457200" indent="-457200">
              <a:spcAft>
                <a:spcPts val="600"/>
              </a:spcAft>
              <a:buFont typeface="+mj-lt"/>
              <a:buAutoNum type="arabicPeriod"/>
            </a:pPr>
            <a:r>
              <a:rPr lang="zh-TW" altLang="en-US" b="1" dirty="0">
                <a:latin typeface="+mn-lt"/>
                <a:ea typeface="微軟正黑體" panose="020B0604030504040204" pitchFamily="34" charset="-120"/>
              </a:rPr>
              <a:t>提供自我檢核相關資源與連結</a:t>
            </a:r>
            <a:endParaRPr lang="en-US" altLang="zh-TW" b="1" dirty="0">
              <a:latin typeface="+mn-lt"/>
              <a:ea typeface="微軟正黑體" panose="020B0604030504040204" pitchFamily="34" charset="-120"/>
            </a:endParaRPr>
          </a:p>
          <a:p>
            <a:pPr marL="457200" indent="-457200">
              <a:spcAft>
                <a:spcPts val="600"/>
              </a:spcAft>
              <a:buFont typeface="+mj-lt"/>
              <a:buAutoNum type="arabicPeriod"/>
            </a:pPr>
            <a:r>
              <a:rPr lang="zh-TW" altLang="en-US" b="1" dirty="0">
                <a:latin typeface="+mn-lt"/>
                <a:ea typeface="微軟正黑體" panose="020B0604030504040204" pitchFamily="34" charset="-120"/>
              </a:rPr>
              <a:t>內嵌期刊初檢申請表</a:t>
            </a:r>
            <a:endParaRPr lang="en-US" altLang="zh-TW" b="1" dirty="0">
              <a:latin typeface="+mn-lt"/>
              <a:ea typeface="微軟正黑體" panose="020B0604030504040204" pitchFamily="34" charset="-120"/>
            </a:endParaRPr>
          </a:p>
          <a:p>
            <a:pPr marL="457200" indent="-457200">
              <a:buFont typeface="+mj-lt"/>
              <a:buAutoNum type="arabicPeriod"/>
            </a:pPr>
            <a:r>
              <a:rPr lang="zh-TW" altLang="en-US" b="1" dirty="0">
                <a:latin typeface="+mn-lt"/>
                <a:ea typeface="微軟正黑體" panose="020B0604030504040204" pitchFamily="34" charset="-120"/>
              </a:rPr>
              <a:t>圖書館端收到申請後，會於一個工作天提供回覆，</a:t>
            </a:r>
            <a:r>
              <a:rPr lang="en-US" altLang="zh-TW" b="1" dirty="0">
                <a:latin typeface="+mn-lt"/>
                <a:ea typeface="微軟正黑體" panose="020B0604030504040204" pitchFamily="34" charset="-120"/>
              </a:rPr>
              <a:t/>
            </a:r>
            <a:br>
              <a:rPr lang="en-US" altLang="zh-TW" b="1" dirty="0">
                <a:latin typeface="+mn-lt"/>
                <a:ea typeface="微軟正黑體" panose="020B0604030504040204" pitchFamily="34" charset="-120"/>
              </a:rPr>
            </a:br>
            <a:r>
              <a:rPr lang="zh-TW" altLang="en-US" b="1" dirty="0">
                <a:latin typeface="+mn-lt"/>
                <a:ea typeface="微軟正黑體" panose="020B0604030504040204" pitchFamily="34" charset="-120"/>
              </a:rPr>
              <a:t>查檢項目包括</a:t>
            </a:r>
            <a:r>
              <a:rPr lang="en-US" altLang="zh-TW" b="1" dirty="0">
                <a:latin typeface="+mn-lt"/>
                <a:ea typeface="微軟正黑體" panose="020B0604030504040204" pitchFamily="34" charset="-120"/>
              </a:rPr>
              <a:t>:</a:t>
            </a:r>
          </a:p>
          <a:p>
            <a:pPr marL="1371600" lvl="2" indent="-457200">
              <a:buFont typeface="+mj-lt"/>
              <a:buAutoNum type="alphaLcParenR"/>
            </a:pPr>
            <a:r>
              <a:rPr lang="zh-TW" altLang="en-US" dirty="0">
                <a:latin typeface="+mn-lt"/>
                <a:ea typeface="微軟正黑體" panose="020B0604030504040204" pitchFamily="34" charset="-120"/>
              </a:rPr>
              <a:t>期刊有無收錄於</a:t>
            </a:r>
            <a:r>
              <a:rPr lang="en-US" altLang="zh-TW" dirty="0">
                <a:latin typeface="+mn-lt"/>
                <a:ea typeface="微軟正黑體" panose="020B0604030504040204" pitchFamily="34" charset="-120"/>
              </a:rPr>
              <a:t>SCI / SSCI</a:t>
            </a:r>
          </a:p>
          <a:p>
            <a:pPr marL="1371600" lvl="2" indent="-457200">
              <a:buFont typeface="+mj-lt"/>
              <a:buAutoNum type="alphaLcParenR"/>
            </a:pPr>
            <a:r>
              <a:rPr lang="zh-TW" altLang="en-US" dirty="0">
                <a:ea typeface="微軟正黑體" panose="020B0604030504040204" pitchFamily="34" charset="-120"/>
              </a:rPr>
              <a:t>期刊有無官方</a:t>
            </a:r>
            <a:r>
              <a:rPr lang="en-US" altLang="zh-TW" dirty="0">
                <a:ea typeface="微軟正黑體" panose="020B0604030504040204" pitchFamily="34" charset="-120"/>
              </a:rPr>
              <a:t>IF</a:t>
            </a:r>
            <a:r>
              <a:rPr lang="zh-TW" altLang="en-US" dirty="0">
                <a:ea typeface="微軟正黑體" panose="020B0604030504040204" pitchFamily="34" charset="-120"/>
              </a:rPr>
              <a:t>值</a:t>
            </a:r>
            <a:endParaRPr lang="en-US" altLang="zh-TW" dirty="0">
              <a:ea typeface="微軟正黑體" panose="020B0604030504040204" pitchFamily="34" charset="-120"/>
            </a:endParaRPr>
          </a:p>
          <a:p>
            <a:pPr marL="1371600" lvl="2" indent="-457200">
              <a:buFont typeface="+mj-lt"/>
              <a:buAutoNum type="alphaLcParenR"/>
            </a:pPr>
            <a:r>
              <a:rPr lang="zh-TW" altLang="en-US" dirty="0">
                <a:latin typeface="+mn-lt"/>
                <a:ea typeface="微軟正黑體" panose="020B0604030504040204" pitchFamily="34" charset="-120"/>
              </a:rPr>
              <a:t>期刊是否已列於現有注意名單中</a:t>
            </a:r>
            <a:endParaRPr lang="en-US" altLang="zh-TW" dirty="0">
              <a:latin typeface="+mn-lt"/>
              <a:ea typeface="微軟正黑體" panose="020B0604030504040204" pitchFamily="34" charset="-120"/>
            </a:endParaRPr>
          </a:p>
          <a:p>
            <a:pPr marL="1371600" lvl="2" indent="-457200">
              <a:spcAft>
                <a:spcPts val="600"/>
              </a:spcAft>
              <a:buFont typeface="+mj-lt"/>
              <a:buAutoNum type="alphaLcParenR"/>
            </a:pPr>
            <a:r>
              <a:rPr lang="zh-TW" altLang="en-US" dirty="0">
                <a:latin typeface="+mn-lt"/>
                <a:ea typeface="微軟正黑體" panose="020B0604030504040204" pitchFamily="34" charset="-120"/>
              </a:rPr>
              <a:t>出版社</a:t>
            </a:r>
            <a:r>
              <a:rPr lang="zh-TW" altLang="en-US" dirty="0">
                <a:ea typeface="微軟正黑體" panose="020B0604030504040204" pitchFamily="34" charset="-120"/>
              </a:rPr>
              <a:t>是否已列於現有注意名單中</a:t>
            </a:r>
            <a:endParaRPr lang="en-US" altLang="zh-TW" dirty="0">
              <a:ea typeface="微軟正黑體" panose="020B0604030504040204" pitchFamily="34" charset="-120"/>
            </a:endParaRPr>
          </a:p>
          <a:p>
            <a:pPr marL="457200" indent="-457200">
              <a:spcAft>
                <a:spcPts val="600"/>
              </a:spcAft>
              <a:buFont typeface="+mj-lt"/>
              <a:buAutoNum type="arabicPeriod"/>
            </a:pPr>
            <a:r>
              <a:rPr lang="zh-TW" altLang="en-US" b="1" dirty="0">
                <a:ea typeface="微軟正黑體" panose="020B0604030504040204" pitchFamily="34" charset="-120"/>
              </a:rPr>
              <a:t>回覆重點</a:t>
            </a:r>
            <a:r>
              <a:rPr lang="en-US" altLang="zh-TW" b="1" dirty="0">
                <a:ea typeface="微軟正黑體" panose="020B0604030504040204" pitchFamily="34" charset="-120"/>
              </a:rPr>
              <a:t>: </a:t>
            </a:r>
            <a:br>
              <a:rPr lang="en-US" altLang="zh-TW" b="1" dirty="0">
                <a:ea typeface="微軟正黑體" panose="020B0604030504040204" pitchFamily="34" charset="-120"/>
              </a:rPr>
            </a:br>
            <a:r>
              <a:rPr lang="zh-TW" altLang="en-US" b="1" dirty="0">
                <a:ea typeface="微軟正黑體" panose="020B0604030504040204" pitchFamily="34" charset="-120"/>
              </a:rPr>
              <a:t>不告知申請人是或不是，僅提供上述查檢結果，</a:t>
            </a:r>
            <a:r>
              <a:rPr lang="en-US" altLang="zh-TW" b="1" dirty="0">
                <a:ea typeface="微軟正黑體" panose="020B0604030504040204" pitchFamily="34" charset="-120"/>
              </a:rPr>
              <a:t/>
            </a:r>
            <a:br>
              <a:rPr lang="en-US" altLang="zh-TW" b="1" dirty="0">
                <a:ea typeface="微軟正黑體" panose="020B0604030504040204" pitchFamily="34" charset="-120"/>
              </a:rPr>
            </a:br>
            <a:r>
              <a:rPr lang="zh-TW" altLang="en-US" b="1" dirty="0">
                <a:ea typeface="微軟正黑體" panose="020B0604030504040204" pitchFamily="34" charset="-120"/>
              </a:rPr>
              <a:t>並列出其他檢核項目讓申請人可進一步評估</a:t>
            </a:r>
            <a:endParaRPr lang="en-US" altLang="zh-TW" b="1" dirty="0">
              <a:ea typeface="微軟正黑體" panose="020B0604030504040204" pitchFamily="34" charset="-120"/>
            </a:endParaRPr>
          </a:p>
        </p:txBody>
      </p:sp>
    </p:spTree>
    <p:extLst>
      <p:ext uri="{BB962C8B-B14F-4D97-AF65-F5344CB8AC3E}">
        <p14:creationId xmlns:p14="http://schemas.microsoft.com/office/powerpoint/2010/main" val="13448551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46B2C4-301C-4016-B0E0-12D24F8B34ED}"/>
              </a:ext>
            </a:extLst>
          </p:cNvPr>
          <p:cNvSpPr>
            <a:spLocks noGrp="1"/>
          </p:cNvSpPr>
          <p:nvPr>
            <p:ph type="title"/>
          </p:nvPr>
        </p:nvSpPr>
        <p:spPr>
          <a:xfrm>
            <a:off x="457200" y="188640"/>
            <a:ext cx="8229600" cy="1080120"/>
          </a:xfrm>
        </p:spPr>
        <p:txBody>
          <a:bodyPr/>
          <a:lstStyle/>
          <a:p>
            <a:r>
              <a:rPr lang="zh-TW" altLang="en-US" sz="4000" dirty="0"/>
              <a:t>掠奪性期刊宣導站及初檢服務</a:t>
            </a:r>
          </a:p>
        </p:txBody>
      </p:sp>
      <p:sp>
        <p:nvSpPr>
          <p:cNvPr id="3" name="投影片編號版面配置區 2">
            <a:extLst>
              <a:ext uri="{FF2B5EF4-FFF2-40B4-BE49-F238E27FC236}">
                <a16:creationId xmlns:a16="http://schemas.microsoft.com/office/drawing/2014/main" id="{56805436-B8AB-4C2D-965F-B0BBB0201664}"/>
              </a:ext>
            </a:extLst>
          </p:cNvPr>
          <p:cNvSpPr>
            <a:spLocks noGrp="1"/>
          </p:cNvSpPr>
          <p:nvPr>
            <p:ph type="sldNum" sz="quarter" idx="10"/>
          </p:nvPr>
        </p:nvSpPr>
        <p:spPr/>
        <p:txBody>
          <a:bodyPr/>
          <a:lstStyle/>
          <a:p>
            <a:pPr>
              <a:defRPr/>
            </a:pPr>
            <a:fld id="{4D0C3881-C1D2-4449-A6A0-2984B44095DB}" type="slidenum">
              <a:rPr lang="en-US" altLang="ko-KR" smtClean="0"/>
              <a:pPr>
                <a:defRPr/>
              </a:pPr>
              <a:t>27</a:t>
            </a:fld>
            <a:endParaRPr lang="en-US" altLang="ko-KR"/>
          </a:p>
        </p:txBody>
      </p:sp>
      <p:sp>
        <p:nvSpPr>
          <p:cNvPr id="5" name="文字方塊 4">
            <a:extLst>
              <a:ext uri="{FF2B5EF4-FFF2-40B4-BE49-F238E27FC236}">
                <a16:creationId xmlns:a16="http://schemas.microsoft.com/office/drawing/2014/main" id="{E87964B0-CBC6-40DE-9D92-E57ED106E75F}"/>
              </a:ext>
            </a:extLst>
          </p:cNvPr>
          <p:cNvSpPr txBox="1"/>
          <p:nvPr/>
        </p:nvSpPr>
        <p:spPr>
          <a:xfrm>
            <a:off x="1979712" y="1473465"/>
            <a:ext cx="3642995" cy="369332"/>
          </a:xfrm>
          <a:prstGeom prst="rect">
            <a:avLst/>
          </a:prstGeom>
          <a:noFill/>
        </p:spPr>
        <p:txBody>
          <a:bodyPr wrap="square" rtlCol="0">
            <a:spAutoFit/>
          </a:bodyPr>
          <a:lstStyle/>
          <a:p>
            <a:pPr>
              <a:spcAft>
                <a:spcPts val="600"/>
              </a:spcAft>
            </a:pPr>
            <a:r>
              <a:rPr lang="zh-TW" altLang="en-US" b="1" dirty="0">
                <a:latin typeface="+mn-lt"/>
                <a:ea typeface="微軟正黑體" panose="020B0604030504040204" pitchFamily="34" charset="-120"/>
              </a:rPr>
              <a:t>申請人次</a:t>
            </a:r>
            <a:r>
              <a:rPr lang="en-US" altLang="zh-TW" b="1" dirty="0">
                <a:latin typeface="+mn-lt"/>
                <a:ea typeface="微軟正黑體" panose="020B0604030504040204" pitchFamily="34" charset="-120"/>
              </a:rPr>
              <a:t>: </a:t>
            </a:r>
            <a:r>
              <a:rPr lang="en-US" altLang="zh-CN" b="1" dirty="0">
                <a:latin typeface="+mn-lt"/>
                <a:ea typeface="微軟正黑體" panose="020B0604030504040204" pitchFamily="34" charset="-120"/>
              </a:rPr>
              <a:t>104</a:t>
            </a:r>
            <a:r>
              <a:rPr lang="zh-TW" altLang="en-US" b="1" dirty="0">
                <a:latin typeface="+mn-lt"/>
                <a:ea typeface="微軟正黑體" panose="020B0604030504040204" pitchFamily="34" charset="-120"/>
              </a:rPr>
              <a:t>人</a:t>
            </a:r>
            <a:r>
              <a:rPr lang="en-US" altLang="zh-TW" b="1" dirty="0">
                <a:latin typeface="+mn-lt"/>
                <a:ea typeface="微軟正黑體" panose="020B0604030504040204" pitchFamily="34" charset="-120"/>
              </a:rPr>
              <a:t>,</a:t>
            </a:r>
            <a:r>
              <a:rPr lang="zh-TW" altLang="en-US" b="1" dirty="0">
                <a:latin typeface="+mn-lt"/>
                <a:ea typeface="微軟正黑體" panose="020B0604030504040204" pitchFamily="34" charset="-120"/>
              </a:rPr>
              <a:t> 查檢刊數</a:t>
            </a:r>
            <a:r>
              <a:rPr lang="en-US" altLang="zh-TW" b="1" dirty="0">
                <a:latin typeface="+mn-lt"/>
                <a:ea typeface="微軟正黑體" panose="020B0604030504040204" pitchFamily="34" charset="-120"/>
              </a:rPr>
              <a:t>: </a:t>
            </a:r>
            <a:r>
              <a:rPr lang="en-US" altLang="zh-CN" b="1" dirty="0">
                <a:latin typeface="+mn-lt"/>
                <a:ea typeface="微軟正黑體" panose="020B0604030504040204" pitchFamily="34" charset="-120"/>
              </a:rPr>
              <a:t>128</a:t>
            </a:r>
            <a:r>
              <a:rPr lang="zh-TW" altLang="en-US" b="1" dirty="0">
                <a:latin typeface="+mn-lt"/>
                <a:ea typeface="微軟正黑體" panose="020B0604030504040204" pitchFamily="34" charset="-120"/>
              </a:rPr>
              <a:t>刊</a:t>
            </a:r>
            <a:endParaRPr lang="en-US" altLang="zh-TW" b="1" dirty="0">
              <a:latin typeface="+mn-lt"/>
              <a:ea typeface="微軟正黑體" panose="020B0604030504040204" pitchFamily="34" charset="-120"/>
            </a:endParaRPr>
          </a:p>
        </p:txBody>
      </p:sp>
      <p:sp>
        <p:nvSpPr>
          <p:cNvPr id="6" name="矩形 5">
            <a:extLst>
              <a:ext uri="{FF2B5EF4-FFF2-40B4-BE49-F238E27FC236}">
                <a16:creationId xmlns:a16="http://schemas.microsoft.com/office/drawing/2014/main" id="{BA11D8B4-8A35-4DBA-8E19-151DA39CE457}"/>
              </a:ext>
            </a:extLst>
          </p:cNvPr>
          <p:cNvSpPr/>
          <p:nvPr/>
        </p:nvSpPr>
        <p:spPr>
          <a:xfrm>
            <a:off x="611560" y="1473465"/>
            <a:ext cx="1224136" cy="515375"/>
          </a:xfrm>
          <a:prstGeom prst="rect">
            <a:avLst/>
          </a:prstGeom>
          <a:solidFill>
            <a:srgbClr val="45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成果</a:t>
            </a:r>
          </a:p>
        </p:txBody>
      </p:sp>
      <p:sp>
        <p:nvSpPr>
          <p:cNvPr id="7" name="矩形 6">
            <a:extLst>
              <a:ext uri="{FF2B5EF4-FFF2-40B4-BE49-F238E27FC236}">
                <a16:creationId xmlns:a16="http://schemas.microsoft.com/office/drawing/2014/main" id="{DF68522D-757D-4DFB-B755-F4D1AF9E851E}"/>
              </a:ext>
            </a:extLst>
          </p:cNvPr>
          <p:cNvSpPr/>
          <p:nvPr/>
        </p:nvSpPr>
        <p:spPr>
          <a:xfrm>
            <a:off x="2786012" y="1772816"/>
            <a:ext cx="2691763" cy="307777"/>
          </a:xfrm>
          <a:prstGeom prst="rect">
            <a:avLst/>
          </a:prstGeom>
        </p:spPr>
        <p:txBody>
          <a:bodyPr wrap="none">
            <a:spAutoFit/>
          </a:bodyPr>
          <a:lstStyle/>
          <a:p>
            <a:r>
              <a:rPr lang="zh-TW" altLang="en-US" sz="1400" dirty="0">
                <a:latin typeface="+mn-lt"/>
                <a:ea typeface="微軟正黑體" panose="020B0604030504040204" pitchFamily="34" charset="-120"/>
              </a:rPr>
              <a:t>統計期間</a:t>
            </a:r>
            <a:r>
              <a:rPr lang="en-US" altLang="zh-TW" sz="1400" dirty="0">
                <a:latin typeface="+mn-lt"/>
                <a:ea typeface="微軟正黑體" panose="020B0604030504040204" pitchFamily="34" charset="-120"/>
              </a:rPr>
              <a:t>: 2019/10/01-202</a:t>
            </a:r>
            <a:r>
              <a:rPr lang="en-US" altLang="zh-CN" sz="1400" dirty="0">
                <a:latin typeface="+mn-lt"/>
                <a:ea typeface="微軟正黑體" panose="020B0604030504040204" pitchFamily="34" charset="-120"/>
              </a:rPr>
              <a:t>2</a:t>
            </a:r>
            <a:r>
              <a:rPr lang="en-US" altLang="zh-TW" sz="1400" dirty="0">
                <a:latin typeface="+mn-lt"/>
                <a:ea typeface="微軟正黑體" panose="020B0604030504040204" pitchFamily="34" charset="-120"/>
              </a:rPr>
              <a:t>/</a:t>
            </a:r>
            <a:r>
              <a:rPr lang="en-US" altLang="zh-CN" sz="1400" dirty="0">
                <a:latin typeface="+mn-lt"/>
                <a:ea typeface="微軟正黑體" panose="020B0604030504040204" pitchFamily="34" charset="-120"/>
              </a:rPr>
              <a:t>2</a:t>
            </a:r>
            <a:r>
              <a:rPr lang="en-US" altLang="zh-TW" sz="1400" dirty="0">
                <a:latin typeface="+mn-lt"/>
                <a:ea typeface="微軟正黑體" panose="020B0604030504040204" pitchFamily="34" charset="-120"/>
              </a:rPr>
              <a:t>/</a:t>
            </a:r>
            <a:r>
              <a:rPr lang="en-US" altLang="zh-CN" sz="1400" dirty="0">
                <a:latin typeface="+mn-lt"/>
                <a:ea typeface="微軟正黑體" panose="020B0604030504040204" pitchFamily="34" charset="-120"/>
              </a:rPr>
              <a:t>28</a:t>
            </a:r>
            <a:endParaRPr lang="zh-TW" altLang="en-US" sz="1400" dirty="0">
              <a:latin typeface="+mn-lt"/>
            </a:endParaRPr>
          </a:p>
        </p:txBody>
      </p:sp>
      <p:pic>
        <p:nvPicPr>
          <p:cNvPr id="10" name="圖片 9">
            <a:extLst>
              <a:ext uri="{FF2B5EF4-FFF2-40B4-BE49-F238E27FC236}">
                <a16:creationId xmlns:a16="http://schemas.microsoft.com/office/drawing/2014/main" id="{3A018F6F-9B82-4C47-B0CF-52203CE1E6D1}"/>
              </a:ext>
            </a:extLst>
          </p:cNvPr>
          <p:cNvPicPr>
            <a:picLocks noChangeAspect="1"/>
          </p:cNvPicPr>
          <p:nvPr/>
        </p:nvPicPr>
        <p:blipFill>
          <a:blip r:embed="rId2"/>
          <a:stretch>
            <a:fillRect/>
          </a:stretch>
        </p:blipFill>
        <p:spPr>
          <a:xfrm>
            <a:off x="625005" y="2204864"/>
            <a:ext cx="2650456" cy="3474548"/>
          </a:xfrm>
          <a:prstGeom prst="rect">
            <a:avLst/>
          </a:prstGeom>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37AFC594-D847-465A-A10A-F45189F01853}"/>
              </a:ext>
            </a:extLst>
          </p:cNvPr>
          <p:cNvPicPr>
            <a:picLocks noChangeAspect="1"/>
          </p:cNvPicPr>
          <p:nvPr/>
        </p:nvPicPr>
        <p:blipFill>
          <a:blip r:embed="rId3"/>
          <a:stretch>
            <a:fillRect/>
          </a:stretch>
        </p:blipFill>
        <p:spPr>
          <a:xfrm>
            <a:off x="2520383" y="2778901"/>
            <a:ext cx="2755575" cy="3561751"/>
          </a:xfrm>
          <a:prstGeom prst="rect">
            <a:avLst/>
          </a:prstGeom>
          <a:effectLst>
            <a:outerShdw blurRad="50800" dist="38100" dir="2700000" algn="tl" rotWithShape="0">
              <a:prstClr val="black">
                <a:alpha val="40000"/>
              </a:prstClr>
            </a:outerShdw>
          </a:effectLst>
        </p:spPr>
      </p:pic>
      <p:pic>
        <p:nvPicPr>
          <p:cNvPr id="9" name="圖片 8">
            <a:extLst>
              <a:ext uri="{FF2B5EF4-FFF2-40B4-BE49-F238E27FC236}">
                <a16:creationId xmlns:a16="http://schemas.microsoft.com/office/drawing/2014/main" id="{BA74988D-5E79-4F49-9B31-E79BF45CF4D7}"/>
              </a:ext>
            </a:extLst>
          </p:cNvPr>
          <p:cNvPicPr>
            <a:picLocks noChangeAspect="1"/>
          </p:cNvPicPr>
          <p:nvPr/>
        </p:nvPicPr>
        <p:blipFill rotWithShape="1">
          <a:blip r:embed="rId4"/>
          <a:srcRect l="1873" r="3338"/>
          <a:stretch/>
        </p:blipFill>
        <p:spPr>
          <a:xfrm>
            <a:off x="5436096" y="1340768"/>
            <a:ext cx="3642995" cy="4978107"/>
          </a:xfrm>
          <a:prstGeom prst="rect">
            <a:avLst/>
          </a:prstGeom>
        </p:spPr>
      </p:pic>
      <p:sp>
        <p:nvSpPr>
          <p:cNvPr id="12" name="文字方塊 11">
            <a:extLst>
              <a:ext uri="{FF2B5EF4-FFF2-40B4-BE49-F238E27FC236}">
                <a16:creationId xmlns:a16="http://schemas.microsoft.com/office/drawing/2014/main" id="{621F07E6-F477-4696-9791-6DCDCDB462FA}"/>
              </a:ext>
            </a:extLst>
          </p:cNvPr>
          <p:cNvSpPr txBox="1"/>
          <p:nvPr/>
        </p:nvSpPr>
        <p:spPr>
          <a:xfrm>
            <a:off x="6296561" y="6149598"/>
            <a:ext cx="2646878" cy="338554"/>
          </a:xfrm>
          <a:prstGeom prst="rect">
            <a:avLst/>
          </a:prstGeom>
          <a:noFill/>
          <a:ln w="12700">
            <a:noFill/>
          </a:ln>
        </p:spPr>
        <p:txBody>
          <a:bodyPr wrap="none" rtlCol="0">
            <a:spAutoFit/>
          </a:bodyPr>
          <a:lstStyle/>
          <a:p>
            <a:r>
              <a:rPr lang="zh-TW" altLang="en-US" sz="1600" b="1" dirty="0">
                <a:latin typeface="微軟正黑體" panose="020B0604030504040204" pitchFamily="34" charset="-120"/>
                <a:ea typeface="微軟正黑體" panose="020B0604030504040204" pitchFamily="34" charset="-120"/>
              </a:rPr>
              <a:t>提供申請人的檢核結果範例</a:t>
            </a:r>
          </a:p>
        </p:txBody>
      </p:sp>
    </p:spTree>
    <p:extLst>
      <p:ext uri="{BB962C8B-B14F-4D97-AF65-F5344CB8AC3E}">
        <p14:creationId xmlns:p14="http://schemas.microsoft.com/office/powerpoint/2010/main" val="269541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20C5F9-5C14-4AD6-8F8D-43D73D806C05}"/>
              </a:ext>
            </a:extLst>
          </p:cNvPr>
          <p:cNvSpPr>
            <a:spLocks noGrp="1"/>
          </p:cNvSpPr>
          <p:nvPr>
            <p:ph type="title"/>
          </p:nvPr>
        </p:nvSpPr>
        <p:spPr>
          <a:xfrm>
            <a:off x="909813" y="126436"/>
            <a:ext cx="7990740" cy="1137983"/>
          </a:xfrm>
        </p:spPr>
        <p:txBody>
          <a:bodyPr/>
          <a:lstStyle/>
          <a:p>
            <a:r>
              <a:rPr lang="en-US" altLang="zh-TW" sz="3600" b="1" dirty="0" smtClean="0"/>
              <a:t>5. </a:t>
            </a:r>
            <a:r>
              <a:rPr lang="zh-TW" altLang="en-US" sz="3600" b="1" dirty="0" smtClean="0"/>
              <a:t>智慧</a:t>
            </a:r>
            <a:r>
              <a:rPr lang="zh-TW" altLang="en-US" sz="3600" b="1" dirty="0"/>
              <a:t>空間管理</a:t>
            </a:r>
            <a:r>
              <a:rPr lang="zh-TW" altLang="en-US" sz="3600" b="1" dirty="0" smtClean="0"/>
              <a:t>系統建置</a:t>
            </a:r>
            <a:r>
              <a:rPr lang="zh-TW" altLang="en-US" sz="3600" b="1" dirty="0"/>
              <a:t>導入</a:t>
            </a:r>
          </a:p>
        </p:txBody>
      </p:sp>
      <p:sp>
        <p:nvSpPr>
          <p:cNvPr id="3" name="內容版面配置區 2">
            <a:extLst>
              <a:ext uri="{FF2B5EF4-FFF2-40B4-BE49-F238E27FC236}">
                <a16:creationId xmlns:a16="http://schemas.microsoft.com/office/drawing/2014/main" id="{33D9DC58-38C4-4D59-812F-390D46DC3A70}"/>
              </a:ext>
            </a:extLst>
          </p:cNvPr>
          <p:cNvSpPr>
            <a:spLocks noGrp="1"/>
          </p:cNvSpPr>
          <p:nvPr>
            <p:ph idx="1"/>
          </p:nvPr>
        </p:nvSpPr>
        <p:spPr>
          <a:xfrm>
            <a:off x="578067" y="1226049"/>
            <a:ext cx="8229600" cy="1045781"/>
          </a:xfrm>
        </p:spPr>
        <p:txBody>
          <a:bodyPr/>
          <a:lstStyle/>
          <a:p>
            <a:r>
              <a:rPr lang="zh-TW" altLang="en-US" sz="2800" dirty="0"/>
              <a:t>閱覽座位實名制，可有助於防疫管理，並作為各區調整運用的依據。</a:t>
            </a:r>
          </a:p>
        </p:txBody>
      </p:sp>
      <p:grpSp>
        <p:nvGrpSpPr>
          <p:cNvPr id="5" name="群組 4">
            <a:extLst>
              <a:ext uri="{FF2B5EF4-FFF2-40B4-BE49-F238E27FC236}">
                <a16:creationId xmlns:a16="http://schemas.microsoft.com/office/drawing/2014/main" id="{7ED7FD9F-9C29-44D3-8114-A1837DF00054}"/>
              </a:ext>
            </a:extLst>
          </p:cNvPr>
          <p:cNvGrpSpPr/>
          <p:nvPr/>
        </p:nvGrpSpPr>
        <p:grpSpPr>
          <a:xfrm>
            <a:off x="578067" y="2353905"/>
            <a:ext cx="8229600" cy="3808667"/>
            <a:chOff x="323528" y="3217218"/>
            <a:chExt cx="8467328" cy="2500728"/>
          </a:xfrm>
        </p:grpSpPr>
        <p:sp>
          <p:nvSpPr>
            <p:cNvPr id="6" name="圓角矩形 41">
              <a:extLst>
                <a:ext uri="{FF2B5EF4-FFF2-40B4-BE49-F238E27FC236}">
                  <a16:creationId xmlns:a16="http://schemas.microsoft.com/office/drawing/2014/main" id="{7EB3BCDA-4C8F-4B65-BE56-CE4A75E57D2E}"/>
                </a:ext>
              </a:extLst>
            </p:cNvPr>
            <p:cNvSpPr/>
            <p:nvPr/>
          </p:nvSpPr>
          <p:spPr>
            <a:xfrm>
              <a:off x="348597" y="4507408"/>
              <a:ext cx="8442259" cy="121053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sp>
          <p:nvSpPr>
            <p:cNvPr id="7" name="圓角矩形 38">
              <a:extLst>
                <a:ext uri="{FF2B5EF4-FFF2-40B4-BE49-F238E27FC236}">
                  <a16:creationId xmlns:a16="http://schemas.microsoft.com/office/drawing/2014/main" id="{3D047C78-CE06-457C-9AAC-6082B4FE6F01}"/>
                </a:ext>
              </a:extLst>
            </p:cNvPr>
            <p:cNvSpPr/>
            <p:nvPr/>
          </p:nvSpPr>
          <p:spPr>
            <a:xfrm>
              <a:off x="323528" y="3217218"/>
              <a:ext cx="8467328" cy="11483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grpSp>
      <p:sp>
        <p:nvSpPr>
          <p:cNvPr id="10" name="矩形 9">
            <a:extLst>
              <a:ext uri="{FF2B5EF4-FFF2-40B4-BE49-F238E27FC236}">
                <a16:creationId xmlns:a16="http://schemas.microsoft.com/office/drawing/2014/main" id="{17EABC61-E21C-48E3-A63D-A0F23FBE561F}"/>
              </a:ext>
            </a:extLst>
          </p:cNvPr>
          <p:cNvSpPr/>
          <p:nvPr/>
        </p:nvSpPr>
        <p:spPr>
          <a:xfrm>
            <a:off x="3191233" y="2383167"/>
            <a:ext cx="5709320" cy="1815882"/>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第二期  讀者閱覽空間</a:t>
            </a:r>
            <a:endParaRPr lang="en-US" altLang="zh-TW" sz="2800" b="1" dirty="0">
              <a:latin typeface="微軟正黑體" panose="020B0604030504040204" pitchFamily="34" charset="-120"/>
              <a:ea typeface="微軟正黑體" panose="020B0604030504040204" pitchFamily="34" charset="-120"/>
            </a:endParaRPr>
          </a:p>
          <a:p>
            <a:r>
              <a:rPr lang="zh-TW" altLang="zh-TW" sz="2800" dirty="0">
                <a:latin typeface="微軟正黑體" panose="020B0604030504040204" pitchFamily="34" charset="-120"/>
                <a:ea typeface="微軟正黑體" panose="020B0604030504040204" pitchFamily="34" charset="-120"/>
              </a:rPr>
              <a:t>閱覽座位區</a:t>
            </a:r>
            <a:r>
              <a:rPr lang="zh-TW" altLang="en-US" sz="2800" dirty="0">
                <a:latin typeface="微軟正黑體" panose="020B0604030504040204" pitchFamily="34" charset="-120"/>
                <a:ea typeface="微軟正黑體" panose="020B0604030504040204" pitchFamily="34" charset="-120"/>
              </a:rPr>
              <a:t>含靜讀區</a:t>
            </a:r>
            <a:r>
              <a:rPr lang="en-US" altLang="zh-TW" sz="2800" dirty="0">
                <a:latin typeface="微軟正黑體" panose="020B0604030504040204" pitchFamily="34" charset="-120"/>
                <a:ea typeface="微軟正黑體" panose="020B0604030504040204" pitchFamily="34" charset="-120"/>
              </a:rPr>
              <a:t>(2F</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3F )</a:t>
            </a:r>
            <a:r>
              <a:rPr lang="en-US" altLang="zh-TW" sz="2800">
                <a:latin typeface="微軟正黑體" panose="020B0604030504040204" pitchFamily="34" charset="-120"/>
                <a:ea typeface="微軟正黑體" panose="020B0604030504040204" pitchFamily="34" charset="-120"/>
              </a:rPr>
              <a:t/>
            </a:r>
            <a:br>
              <a:rPr lang="en-US" altLang="zh-TW" sz="2800">
                <a:latin typeface="微軟正黑體" panose="020B0604030504040204" pitchFamily="34" charset="-120"/>
                <a:ea typeface="微軟正黑體" panose="020B0604030504040204" pitchFamily="34" charset="-120"/>
              </a:rPr>
            </a:br>
            <a:r>
              <a:rPr lang="zh-TW" altLang="en-US" sz="2800">
                <a:latin typeface="微軟正黑體" panose="020B0604030504040204" pitchFamily="34" charset="-120"/>
                <a:ea typeface="微軟正黑體" panose="020B0604030504040204" pitchFamily="34" charset="-120"/>
              </a:rPr>
              <a:t>自主</a:t>
            </a:r>
            <a:r>
              <a:rPr lang="zh-TW" altLang="en-US" sz="2800" dirty="0">
                <a:latin typeface="微軟正黑體" panose="020B0604030504040204" pitchFamily="34" charset="-120"/>
                <a:ea typeface="微軟正黑體" panose="020B0604030504040204" pitchFamily="34" charset="-120"/>
              </a:rPr>
              <a:t>學習空間</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數位學習教室功能優化</a:t>
            </a:r>
          </a:p>
        </p:txBody>
      </p:sp>
      <p:sp>
        <p:nvSpPr>
          <p:cNvPr id="11" name="矩形 10">
            <a:extLst>
              <a:ext uri="{FF2B5EF4-FFF2-40B4-BE49-F238E27FC236}">
                <a16:creationId xmlns:a16="http://schemas.microsoft.com/office/drawing/2014/main" id="{0C6BBA11-C970-4223-BD2D-BA98C643D9B8}"/>
              </a:ext>
            </a:extLst>
          </p:cNvPr>
          <p:cNvSpPr/>
          <p:nvPr/>
        </p:nvSpPr>
        <p:spPr>
          <a:xfrm>
            <a:off x="3131840" y="4365104"/>
            <a:ext cx="6119332" cy="1815882"/>
          </a:xfrm>
          <a:prstGeom prst="rect">
            <a:avLst/>
          </a:prstGeom>
        </p:spPr>
        <p:txBody>
          <a:bodyPr wrap="square">
            <a:spAutoFit/>
          </a:bodyPr>
          <a:lstStyle/>
          <a:p>
            <a:pPr marL="0" lvl="1"/>
            <a:r>
              <a:rPr lang="zh-TW" altLang="en-US" sz="2800" b="1" dirty="0">
                <a:latin typeface="微軟正黑體" panose="020B0604030504040204" pitchFamily="34" charset="-120"/>
                <a:ea typeface="微軟正黑體" panose="020B0604030504040204" pitchFamily="34" charset="-120"/>
              </a:rPr>
              <a:t>第一期  數位學習空間</a:t>
            </a:r>
            <a:endParaRPr lang="en-US" altLang="zh-TW" sz="2800" b="1" dirty="0">
              <a:latin typeface="微軟正黑體" panose="020B0604030504040204" pitchFamily="34" charset="-120"/>
              <a:ea typeface="微軟正黑體" panose="020B0604030504040204" pitchFamily="34" charset="-120"/>
            </a:endParaRPr>
          </a:p>
          <a:p>
            <a:pPr marL="0" lvl="1"/>
            <a:r>
              <a:rPr lang="zh-TW" altLang="zh-TW" sz="2800" dirty="0">
                <a:latin typeface="微軟正黑體" panose="020B0604030504040204" pitchFamily="34" charset="-120"/>
                <a:ea typeface="微軟正黑體" panose="020B0604030504040204" pitchFamily="34" charset="-120"/>
              </a:rPr>
              <a:t>數位學習教室</a:t>
            </a:r>
            <a:r>
              <a:rPr lang="en-US" altLang="zh-TW" sz="2800" dirty="0">
                <a:latin typeface="微軟正黑體" panose="020B0604030504040204" pitchFamily="34" charset="-120"/>
                <a:ea typeface="微軟正黑體" panose="020B0604030504040204" pitchFamily="34" charset="-120"/>
              </a:rPr>
              <a:t>(38</a:t>
            </a:r>
            <a:r>
              <a:rPr lang="zh-TW" altLang="en-US" sz="2800" dirty="0">
                <a:latin typeface="微軟正黑體" panose="020B0604030504040204" pitchFamily="34" charset="-120"/>
                <a:ea typeface="微軟正黑體" panose="020B0604030504040204" pitchFamily="34" charset="-120"/>
              </a:rPr>
              <a:t>席：</a:t>
            </a:r>
            <a:r>
              <a:rPr lang="en-US" altLang="zh-TW" sz="2800" dirty="0">
                <a:latin typeface="微軟正黑體" panose="020B0604030504040204" pitchFamily="34" charset="-120"/>
                <a:ea typeface="微軟正黑體" panose="020B0604030504040204" pitchFamily="34" charset="-120"/>
              </a:rPr>
              <a:t>9,766</a:t>
            </a:r>
            <a:r>
              <a:rPr lang="zh-TW" altLang="en-US" sz="2800" dirty="0">
                <a:latin typeface="微軟正黑體" panose="020B0604030504040204" pitchFamily="34" charset="-120"/>
                <a:ea typeface="微軟正黑體" panose="020B0604030504040204" pitchFamily="34" charset="-120"/>
              </a:rPr>
              <a:t>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a:t>
            </a:r>
            <a:br>
              <a:rPr lang="en-US" altLang="zh-TW" sz="2800" dirty="0">
                <a:latin typeface="微軟正黑體" panose="020B0604030504040204" pitchFamily="34" charset="-120"/>
                <a:ea typeface="微軟正黑體" panose="020B0604030504040204" pitchFamily="34" charset="-120"/>
              </a:rPr>
            </a:br>
            <a:r>
              <a:rPr lang="zh-TW" altLang="zh-TW" sz="2800" dirty="0">
                <a:latin typeface="微軟正黑體" panose="020B0604030504040204" pitchFamily="34" charset="-120"/>
                <a:ea typeface="微軟正黑體" panose="020B0604030504040204" pitchFamily="34" charset="-120"/>
              </a:rPr>
              <a:t>多媒體中心</a:t>
            </a:r>
            <a:r>
              <a:rPr lang="en-US" altLang="zh-TW" sz="2800" dirty="0">
                <a:latin typeface="微軟正黑體" panose="020B0604030504040204" pitchFamily="34" charset="-120"/>
                <a:ea typeface="微軟正黑體" panose="020B0604030504040204" pitchFamily="34" charset="-120"/>
              </a:rPr>
              <a:t>(25</a:t>
            </a:r>
            <a:r>
              <a:rPr lang="zh-TW" altLang="en-US" sz="2800" dirty="0">
                <a:latin typeface="微軟正黑體" panose="020B0604030504040204" pitchFamily="34" charset="-120"/>
                <a:ea typeface="微軟正黑體" panose="020B0604030504040204" pitchFamily="34" charset="-120"/>
              </a:rPr>
              <a:t>席</a:t>
            </a:r>
            <a:r>
              <a:rPr lang="en-US" altLang="zh-TW" sz="2800" dirty="0">
                <a:latin typeface="微軟正黑體" panose="020B0604030504040204" pitchFamily="34" charset="-120"/>
                <a:ea typeface="微軟正黑體" panose="020B0604030504040204" pitchFamily="34" charset="-120"/>
              </a:rPr>
              <a:t>)</a:t>
            </a:r>
            <a:br>
              <a:rPr lang="en-US" altLang="zh-TW" sz="2800" dirty="0">
                <a:latin typeface="微軟正黑體" panose="020B0604030504040204" pitchFamily="34" charset="-120"/>
                <a:ea typeface="微軟正黑體" panose="020B0604030504040204" pitchFamily="34" charset="-120"/>
              </a:rPr>
            </a:br>
            <a:r>
              <a:rPr lang="zh-TW" altLang="zh-TW" sz="2800" dirty="0">
                <a:latin typeface="微軟正黑體" panose="020B0604030504040204" pitchFamily="34" charset="-120"/>
                <a:ea typeface="微軟正黑體" panose="020B0604030504040204" pitchFamily="34" charset="-120"/>
              </a:rPr>
              <a:t>討論室</a:t>
            </a:r>
            <a:r>
              <a:rPr lang="en-US" altLang="zh-TW" sz="2800" dirty="0">
                <a:latin typeface="微軟正黑體" panose="020B0604030504040204" pitchFamily="34" charset="-120"/>
                <a:ea typeface="微軟正黑體" panose="020B0604030504040204" pitchFamily="34" charset="-120"/>
              </a:rPr>
              <a:t>(6</a:t>
            </a:r>
            <a:r>
              <a:rPr lang="zh-TW" altLang="en-US" sz="2800" dirty="0">
                <a:latin typeface="微軟正黑體" panose="020B0604030504040204" pitchFamily="34" charset="-120"/>
                <a:ea typeface="微軟正黑體" panose="020B0604030504040204" pitchFamily="34" charset="-120"/>
              </a:rPr>
              <a:t>間：</a:t>
            </a:r>
            <a:r>
              <a:rPr lang="en-US" altLang="zh-TW" sz="2800" dirty="0">
                <a:latin typeface="微軟正黑體" panose="020B0604030504040204" pitchFamily="34" charset="-120"/>
                <a:ea typeface="微軟正黑體" panose="020B0604030504040204" pitchFamily="34" charset="-120"/>
              </a:rPr>
              <a:t>10,864</a:t>
            </a:r>
            <a:r>
              <a:rPr lang="zh-TW" altLang="en-US" sz="2800" dirty="0">
                <a:latin typeface="微軟正黑體" panose="020B0604030504040204" pitchFamily="34" charset="-120"/>
                <a:ea typeface="微軟正黑體" panose="020B0604030504040204" pitchFamily="34" charset="-120"/>
              </a:rPr>
              <a:t>次</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a:t>
            </a:r>
          </a:p>
        </p:txBody>
      </p:sp>
      <p:sp>
        <p:nvSpPr>
          <p:cNvPr id="12" name="圓角矩形 8">
            <a:extLst>
              <a:ext uri="{FF2B5EF4-FFF2-40B4-BE49-F238E27FC236}">
                <a16:creationId xmlns:a16="http://schemas.microsoft.com/office/drawing/2014/main" id="{0B94A2F1-4B08-458D-B537-8396A56B9D90}"/>
              </a:ext>
            </a:extLst>
          </p:cNvPr>
          <p:cNvSpPr/>
          <p:nvPr/>
        </p:nvSpPr>
        <p:spPr>
          <a:xfrm>
            <a:off x="1090082" y="4608030"/>
            <a:ext cx="1894775" cy="1265406"/>
          </a:xfrm>
          <a:prstGeom prst="roundRect">
            <a:avLst>
              <a:gd name="adj" fmla="val 50000"/>
            </a:avLst>
          </a:prstGeom>
          <a:solidFill>
            <a:srgbClr val="96969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微軟正黑體" panose="020B0604030504040204" pitchFamily="34" charset="-120"/>
                <a:ea typeface="微軟正黑體" panose="020B0604030504040204" pitchFamily="34" charset="-120"/>
              </a:rPr>
              <a:t>109</a:t>
            </a:r>
            <a:r>
              <a:rPr lang="zh-TW" altLang="en-US" sz="2400" b="1" dirty="0">
                <a:latin typeface="微軟正黑體" panose="020B0604030504040204" pitchFamily="34" charset="-120"/>
                <a:ea typeface="微軟正黑體" panose="020B0604030504040204" pitchFamily="34" charset="-120"/>
              </a:rPr>
              <a:t>學年  第</a:t>
            </a:r>
            <a:r>
              <a:rPr lang="en-US" altLang="zh-TW" sz="2400" b="1" dirty="0">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學期</a:t>
            </a:r>
          </a:p>
        </p:txBody>
      </p:sp>
      <p:sp>
        <p:nvSpPr>
          <p:cNvPr id="13" name="圓角矩形 8">
            <a:extLst>
              <a:ext uri="{FF2B5EF4-FFF2-40B4-BE49-F238E27FC236}">
                <a16:creationId xmlns:a16="http://schemas.microsoft.com/office/drawing/2014/main" id="{102E7944-8A82-46EF-902D-0D088EF3A646}"/>
              </a:ext>
            </a:extLst>
          </p:cNvPr>
          <p:cNvSpPr/>
          <p:nvPr/>
        </p:nvSpPr>
        <p:spPr>
          <a:xfrm>
            <a:off x="1101646" y="2640762"/>
            <a:ext cx="1871646" cy="1175249"/>
          </a:xfrm>
          <a:prstGeom prst="roundRect">
            <a:avLst>
              <a:gd name="adj" fmla="val 50000"/>
            </a:avLst>
          </a:prstGeom>
          <a:solidFill>
            <a:srgbClr val="FF5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微軟正黑體" panose="020B0604030504040204" pitchFamily="34" charset="-120"/>
                <a:ea typeface="微軟正黑體" panose="020B0604030504040204" pitchFamily="34" charset="-120"/>
              </a:rPr>
              <a:t>110</a:t>
            </a:r>
            <a:r>
              <a:rPr lang="zh-TW" altLang="en-US" sz="2400" b="1" dirty="0">
                <a:latin typeface="微軟正黑體" panose="020B0604030504040204" pitchFamily="34" charset="-120"/>
                <a:ea typeface="微軟正黑體" panose="020B0604030504040204" pitchFamily="34" charset="-120"/>
              </a:rPr>
              <a:t>學年  第</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學期</a:t>
            </a:r>
          </a:p>
        </p:txBody>
      </p:sp>
      <p:sp>
        <p:nvSpPr>
          <p:cNvPr id="17" name="投影片編號版面配置區 16">
            <a:extLst>
              <a:ext uri="{FF2B5EF4-FFF2-40B4-BE49-F238E27FC236}">
                <a16:creationId xmlns:a16="http://schemas.microsoft.com/office/drawing/2014/main" id="{3AC803C8-F27C-4B2E-9B46-72C0E385535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3D0A78-9D09-46E2-A356-31663A6FC3DB}" type="slidenum">
              <a:rPr kumimoji="1" lang="en-US" altLang="zh-TW" sz="1200" b="0" i="0" u="none" strike="noStrike" kern="1200" cap="none" spc="0" normalizeH="0" baseline="0" noProof="0" smtClean="0">
                <a:ln>
                  <a:noFill/>
                </a:ln>
                <a:solidFill>
                  <a:schemeClr val="tx1"/>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zh-TW" sz="1200" b="0" i="0" u="none" strike="noStrike" kern="1200" cap="none" spc="0" normalizeH="0" baseline="0" noProof="0" dirty="0">
              <a:ln>
                <a:noFill/>
              </a:ln>
              <a:solidFill>
                <a:schemeClr val="tx1"/>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2648011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258600" y="1733069"/>
            <a:ext cx="6626800" cy="2123658"/>
          </a:xfrm>
          <a:prstGeom prst="rect">
            <a:avLst/>
          </a:prstGeom>
          <a:noFill/>
        </p:spPr>
        <p:txBody>
          <a:bodyPr wrap="square" rtlCol="0">
            <a:spAutoFit/>
          </a:bodyPr>
          <a:lstStyle/>
          <a:p>
            <a:r>
              <a:rPr lang="en-US" altLang="zh-TW" sz="4400" b="1" dirty="0">
                <a:solidFill>
                  <a:schemeClr val="bg1"/>
                </a:solidFill>
                <a:latin typeface="微軟正黑體" panose="020B0604030504040204" pitchFamily="34" charset="-120"/>
                <a:ea typeface="微軟正黑體" panose="020B0604030504040204" pitchFamily="34" charset="-120"/>
              </a:rPr>
              <a:t/>
            </a:r>
            <a:br>
              <a:rPr lang="en-US" altLang="zh-TW" sz="4400" b="1" dirty="0">
                <a:solidFill>
                  <a:schemeClr val="bg1"/>
                </a:solidFill>
                <a:latin typeface="微軟正黑體" panose="020B0604030504040204" pitchFamily="34" charset="-120"/>
                <a:ea typeface="微軟正黑體" panose="020B0604030504040204" pitchFamily="34" charset="-120"/>
              </a:rPr>
            </a:br>
            <a:r>
              <a:rPr lang="zh-TW" altLang="en-US" sz="4400" b="1" dirty="0">
                <a:solidFill>
                  <a:schemeClr val="bg1"/>
                </a:solidFill>
                <a:latin typeface="微軟正黑體" panose="020B0604030504040204" pitchFamily="34" charset="-120"/>
                <a:ea typeface="微軟正黑體" panose="020B0604030504040204" pitchFamily="34" charset="-120"/>
              </a:rPr>
              <a:t>內部顧客之賦能</a:t>
            </a:r>
            <a:br>
              <a:rPr lang="zh-TW" altLang="en-US" sz="4400" b="1" dirty="0">
                <a:solidFill>
                  <a:schemeClr val="bg1"/>
                </a:solidFill>
                <a:latin typeface="微軟正黑體" panose="020B0604030504040204" pitchFamily="34" charset="-120"/>
                <a:ea typeface="微軟正黑體" panose="020B0604030504040204" pitchFamily="34" charset="-120"/>
              </a:rPr>
            </a:br>
            <a:endParaRPr lang="zh-TW" altLang="en-US" sz="4400" b="1" dirty="0">
              <a:solidFill>
                <a:schemeClr val="bg1"/>
              </a:solidFill>
              <a:latin typeface="微軟正黑體" panose="020B0604030504040204" pitchFamily="34" charset="-120"/>
              <a:ea typeface="微軟正黑體" panose="020B0604030504040204" pitchFamily="34" charset="-120"/>
            </a:endParaRPr>
          </a:p>
        </p:txBody>
      </p:sp>
      <p:cxnSp>
        <p:nvCxnSpPr>
          <p:cNvPr id="5" name="直線接點 4"/>
          <p:cNvCxnSpPr/>
          <p:nvPr/>
        </p:nvCxnSpPr>
        <p:spPr>
          <a:xfrm>
            <a:off x="781599" y="3628127"/>
            <a:ext cx="629461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55991BD2-D455-4D09-893E-B3ACCC5BB9DB}"/>
              </a:ext>
            </a:extLst>
          </p:cNvPr>
          <p:cNvSpPr>
            <a:spLocks noGrp="1"/>
          </p:cNvSpPr>
          <p:nvPr>
            <p:ph type="sldNum" sz="quarter" idx="4294967295"/>
          </p:nvPr>
        </p:nvSpPr>
        <p:spPr/>
        <p:txBody>
          <a:bodyPr/>
          <a:lstStyle/>
          <a:p>
            <a:fld id="{2A094065-FA75-49FD-8D40-9B5B8C87CA52}" type="slidenum">
              <a:rPr lang="en-US" altLang="zh-TW" smtClean="0"/>
              <a:pPr/>
              <a:t>29</a:t>
            </a:fld>
            <a:endParaRPr lang="en-US" altLang="zh-TW"/>
          </a:p>
        </p:txBody>
      </p:sp>
    </p:spTree>
    <p:extLst>
      <p:ext uri="{BB962C8B-B14F-4D97-AF65-F5344CB8AC3E}">
        <p14:creationId xmlns:p14="http://schemas.microsoft.com/office/powerpoint/2010/main" val="37285858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信義</a:t>
            </a:r>
            <a:r>
              <a:rPr lang="zh-TW" altLang="en-US" dirty="0"/>
              <a:t>校區</a:t>
            </a:r>
            <a:r>
              <a:rPr lang="zh-TW" altLang="en-US" dirty="0" smtClean="0"/>
              <a:t>校</a:t>
            </a:r>
            <a:r>
              <a:rPr lang="zh-TW" altLang="en-US" dirty="0"/>
              <a:t>景</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A7EB7-C39A-4038-BB13-D6D6A6EDD9DF}"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pic>
        <p:nvPicPr>
          <p:cNvPr id="5" name="內容版面配置區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65023"/>
            <a:ext cx="9137661" cy="3747949"/>
          </a:xfrm>
          <a:prstGeom prst="rect">
            <a:avLst/>
          </a:prstGeom>
        </p:spPr>
      </p:pic>
    </p:spTree>
    <p:extLst>
      <p:ext uri="{BB962C8B-B14F-4D97-AF65-F5344CB8AC3E}">
        <p14:creationId xmlns:p14="http://schemas.microsoft.com/office/powerpoint/2010/main" val="28802108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0DE85200-2C32-49D7-844E-9881E49DBAC6}"/>
              </a:ext>
            </a:extLst>
          </p:cNvPr>
          <p:cNvSpPr>
            <a:spLocks noGrp="1"/>
          </p:cNvSpPr>
          <p:nvPr>
            <p:ph type="title"/>
          </p:nvPr>
        </p:nvSpPr>
        <p:spPr>
          <a:xfrm>
            <a:off x="295275" y="493713"/>
            <a:ext cx="8229600" cy="706090"/>
          </a:xfrm>
        </p:spPr>
        <p:txBody>
          <a:bodyPr/>
          <a:lstStyle/>
          <a:p>
            <a:r>
              <a:rPr lang="zh-TW" altLang="en-US" dirty="0">
                <a:solidFill>
                  <a:srgbClr val="0070C0"/>
                </a:solidFill>
              </a:rPr>
              <a:t>致力提升</a:t>
            </a:r>
            <a:r>
              <a:rPr lang="zh-TW" altLang="en-US" dirty="0" smtClean="0">
                <a:solidFill>
                  <a:srgbClr val="0070C0"/>
                </a:solidFill>
              </a:rPr>
              <a:t>館員的專業</a:t>
            </a:r>
            <a:r>
              <a:rPr lang="zh-TW" altLang="en-US" dirty="0">
                <a:solidFill>
                  <a:srgbClr val="0070C0"/>
                </a:solidFill>
              </a:rPr>
              <a:t>發展</a:t>
            </a:r>
            <a:br>
              <a:rPr lang="zh-TW" altLang="en-US" dirty="0">
                <a:solidFill>
                  <a:srgbClr val="0070C0"/>
                </a:solidFill>
              </a:rPr>
            </a:br>
            <a:endParaRPr lang="zh-TW" altLang="en-US" dirty="0">
              <a:solidFill>
                <a:srgbClr val="0070C0"/>
              </a:solidFill>
            </a:endParaRPr>
          </a:p>
        </p:txBody>
      </p:sp>
      <p:sp>
        <p:nvSpPr>
          <p:cNvPr id="8" name="內容版面配置區 7">
            <a:extLst>
              <a:ext uri="{FF2B5EF4-FFF2-40B4-BE49-F238E27FC236}">
                <a16:creationId xmlns:a16="http://schemas.microsoft.com/office/drawing/2014/main" id="{60ABC363-0586-436E-AC63-2773E955261F}"/>
              </a:ext>
            </a:extLst>
          </p:cNvPr>
          <p:cNvSpPr>
            <a:spLocks noGrp="1"/>
          </p:cNvSpPr>
          <p:nvPr>
            <p:ph idx="1"/>
          </p:nvPr>
        </p:nvSpPr>
        <p:spPr>
          <a:xfrm>
            <a:off x="542925" y="1409700"/>
            <a:ext cx="8229600" cy="4525963"/>
          </a:xfrm>
        </p:spPr>
        <p:txBody>
          <a:bodyPr/>
          <a:lstStyle/>
          <a:p>
            <a:pPr marL="514350" indent="-514350">
              <a:buFont typeface="+mj-lt"/>
              <a:buAutoNum type="arabicPeriod"/>
            </a:pPr>
            <a:r>
              <a:rPr lang="zh-TW" altLang="en-US" b="1" dirty="0"/>
              <a:t>鼓勵報考專業證照</a:t>
            </a:r>
            <a:endParaRPr lang="en-US" altLang="zh-TW" b="1" dirty="0"/>
          </a:p>
          <a:p>
            <a:pPr marL="514350" indent="-514350">
              <a:buFont typeface="+mj-lt"/>
              <a:buAutoNum type="arabicPeriod"/>
            </a:pPr>
            <a:r>
              <a:rPr lang="zh-TW" altLang="en-US" b="1" dirty="0"/>
              <a:t>推薦組長參加北醫卓越領導</a:t>
            </a:r>
            <a:r>
              <a:rPr lang="zh-TW" altLang="en-US" b="1" dirty="0" smtClean="0"/>
              <a:t>學院</a:t>
            </a:r>
            <a:endParaRPr lang="en-US" altLang="zh-TW" b="1" dirty="0">
              <a:solidFill>
                <a:srgbClr val="FF0000"/>
              </a:solidFill>
            </a:endParaRPr>
          </a:p>
          <a:p>
            <a:pPr marL="514350" indent="-514350">
              <a:buFont typeface="+mj-lt"/>
              <a:buAutoNum type="arabicPeriod"/>
            </a:pPr>
            <a:r>
              <a:rPr lang="zh-TW" altLang="en-US" b="1" dirty="0"/>
              <a:t>大規模參與</a:t>
            </a:r>
            <a:r>
              <a:rPr lang="en-US" altLang="zh-TW" b="1" dirty="0"/>
              <a:t>TMLA</a:t>
            </a:r>
            <a:r>
              <a:rPr lang="zh-TW" altLang="en-US" b="1" dirty="0"/>
              <a:t>年會研討會</a:t>
            </a:r>
          </a:p>
          <a:p>
            <a:pPr marL="514350" indent="-514350">
              <a:buFont typeface="+mj-lt"/>
              <a:buAutoNum type="arabicPeriod"/>
            </a:pPr>
            <a:r>
              <a:rPr lang="zh-TW" altLang="en-US" b="1" dirty="0"/>
              <a:t>指派投稿專業學會海報</a:t>
            </a:r>
          </a:p>
          <a:p>
            <a:pPr marL="514350" indent="-514350">
              <a:buFont typeface="+mj-lt"/>
              <a:buAutoNum type="arabicPeriod"/>
            </a:pPr>
            <a:r>
              <a:rPr lang="zh-TW" altLang="en-US" b="1" dirty="0"/>
              <a:t>與姊妹館進行交換館員計畫</a:t>
            </a:r>
            <a:endParaRPr lang="en-US" altLang="zh-TW" b="1" dirty="0"/>
          </a:p>
          <a:p>
            <a:pPr marL="514350" indent="-514350">
              <a:buFont typeface="+mj-lt"/>
              <a:buAutoNum type="arabicPeriod"/>
            </a:pPr>
            <a:r>
              <a:rPr lang="zh-TW" altLang="en-US" b="1" dirty="0"/>
              <a:t>臺北聯大四校圖書館聯合參訪</a:t>
            </a:r>
          </a:p>
          <a:p>
            <a:pPr marL="514350" indent="-514350">
              <a:buFont typeface="+mj-lt"/>
              <a:buAutoNum type="arabicPeriod"/>
            </a:pPr>
            <a:r>
              <a:rPr lang="zh-TW" altLang="en-US" b="1" dirty="0"/>
              <a:t>包班精進館員研究知能</a:t>
            </a:r>
            <a:endParaRPr lang="en-US" altLang="zh-TW" b="1" dirty="0"/>
          </a:p>
          <a:p>
            <a:pPr marL="514350" indent="-514350">
              <a:buFont typeface="+mj-lt"/>
              <a:buAutoNum type="arabicPeriod"/>
            </a:pPr>
            <a:r>
              <a:rPr lang="zh-TW" altLang="en-US" b="1" dirty="0"/>
              <a:t>進行</a:t>
            </a:r>
            <a:r>
              <a:rPr lang="en-US" altLang="zh-TW" b="1" dirty="0"/>
              <a:t>Team Building </a:t>
            </a:r>
            <a:r>
              <a:rPr lang="zh-TW" altLang="en-US" b="1" dirty="0"/>
              <a:t>工作坊</a:t>
            </a:r>
            <a:endParaRPr lang="en-US" altLang="zh-TW" b="1" dirty="0"/>
          </a:p>
          <a:p>
            <a:endParaRPr lang="zh-TW" altLang="en-US" b="1" dirty="0"/>
          </a:p>
          <a:p>
            <a:endParaRPr lang="zh-TW" altLang="en-US" dirty="0"/>
          </a:p>
        </p:txBody>
      </p:sp>
    </p:spTree>
    <p:extLst>
      <p:ext uri="{BB962C8B-B14F-4D97-AF65-F5344CB8AC3E}">
        <p14:creationId xmlns:p14="http://schemas.microsoft.com/office/powerpoint/2010/main" val="12696487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78824" y="225915"/>
            <a:ext cx="7386351" cy="922114"/>
          </a:xfrm>
        </p:spPr>
        <p:txBody>
          <a:bodyPr/>
          <a:lstStyle/>
          <a:p>
            <a:r>
              <a:rPr lang="en-US" altLang="zh-TW" sz="4000" dirty="0" smtClean="0"/>
              <a:t>1. </a:t>
            </a:r>
            <a:r>
              <a:rPr lang="zh-TW" altLang="en-US" sz="4000" dirty="0" smtClean="0"/>
              <a:t>館員</a:t>
            </a:r>
            <a:r>
              <a:rPr lang="zh-TW" altLang="en-US" sz="4000" dirty="0"/>
              <a:t>專業認證</a:t>
            </a:r>
          </a:p>
        </p:txBody>
      </p:sp>
      <p:sp>
        <p:nvSpPr>
          <p:cNvPr id="4" name="投影片編號版面配置區 3"/>
          <p:cNvSpPr>
            <a:spLocks noGrp="1"/>
          </p:cNvSpPr>
          <p:nvPr>
            <p:ph type="sldNum" sz="quarter" idx="4294967295"/>
          </p:nvPr>
        </p:nvSpPr>
        <p:spPr/>
        <p:txBody>
          <a:bodyPr/>
          <a:lstStyle/>
          <a:p>
            <a:fld id="{613C2DE3-18FD-4C0C-BBF1-DEF1A6EBB592}" type="slidenum">
              <a:rPr lang="en-US" altLang="zh-TW" smtClean="0"/>
              <a:pPr/>
              <a:t>31</a:t>
            </a:fld>
            <a:endParaRPr lang="en-US" altLang="zh-TW" dirty="0"/>
          </a:p>
        </p:txBody>
      </p:sp>
      <p:grpSp>
        <p:nvGrpSpPr>
          <p:cNvPr id="18" name="群組 17"/>
          <p:cNvGrpSpPr/>
          <p:nvPr/>
        </p:nvGrpSpPr>
        <p:grpSpPr>
          <a:xfrm>
            <a:off x="755576" y="1815207"/>
            <a:ext cx="7272808" cy="461665"/>
            <a:chOff x="755576" y="1599183"/>
            <a:chExt cx="7272808" cy="461665"/>
          </a:xfrm>
        </p:grpSpPr>
        <p:sp>
          <p:nvSpPr>
            <p:cNvPr id="8" name="文字方塊 7"/>
            <p:cNvSpPr txBox="1"/>
            <p:nvPr/>
          </p:nvSpPr>
          <p:spPr>
            <a:xfrm>
              <a:off x="755576" y="1599183"/>
              <a:ext cx="172819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認證項目</a:t>
              </a:r>
            </a:p>
          </p:txBody>
        </p:sp>
        <p:sp>
          <p:nvSpPr>
            <p:cNvPr id="9" name="文字方塊 8"/>
            <p:cNvSpPr txBox="1"/>
            <p:nvPr/>
          </p:nvSpPr>
          <p:spPr>
            <a:xfrm>
              <a:off x="3491880" y="1599183"/>
              <a:ext cx="172819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辦理單位</a:t>
              </a:r>
            </a:p>
          </p:txBody>
        </p:sp>
        <p:sp>
          <p:nvSpPr>
            <p:cNvPr id="10" name="文字方塊 9"/>
            <p:cNvSpPr txBox="1"/>
            <p:nvPr/>
          </p:nvSpPr>
          <p:spPr>
            <a:xfrm>
              <a:off x="6300192" y="1599183"/>
              <a:ext cx="172819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說明</a:t>
              </a:r>
            </a:p>
          </p:txBody>
        </p:sp>
      </p:grpSp>
      <p:grpSp>
        <p:nvGrpSpPr>
          <p:cNvPr id="5" name="群組 4"/>
          <p:cNvGrpSpPr/>
          <p:nvPr/>
        </p:nvGrpSpPr>
        <p:grpSpPr>
          <a:xfrm>
            <a:off x="467544" y="2273315"/>
            <a:ext cx="8676456" cy="4320480"/>
            <a:chOff x="467544" y="2132856"/>
            <a:chExt cx="8676456" cy="4320480"/>
          </a:xfrm>
        </p:grpSpPr>
        <p:sp>
          <p:nvSpPr>
            <p:cNvPr id="37" name="矩形 36"/>
            <p:cNvSpPr/>
            <p:nvPr/>
          </p:nvSpPr>
          <p:spPr>
            <a:xfrm>
              <a:off x="504706" y="4991633"/>
              <a:ext cx="8483730" cy="12361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04706" y="2175247"/>
              <a:ext cx="8639294" cy="11817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接點 5"/>
            <p:cNvCxnSpPr/>
            <p:nvPr/>
          </p:nvCxnSpPr>
          <p:spPr>
            <a:xfrm>
              <a:off x="2699792" y="2169336"/>
              <a:ext cx="0" cy="428400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5436096" y="2169344"/>
              <a:ext cx="0" cy="424800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5047983"/>
              <a:ext cx="2085257" cy="138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715678" y="5301208"/>
              <a:ext cx="1877437" cy="769441"/>
            </a:xfrm>
            <a:prstGeom prst="rect">
              <a:avLst/>
            </a:prstGeom>
          </p:spPr>
          <p:txBody>
            <a:bodyPr wrap="none">
              <a:spAutoFit/>
            </a:bodyPr>
            <a:lstStyle/>
            <a:p>
              <a:pPr algn="ctr"/>
              <a:r>
                <a:rPr lang="en-US" altLang="zh-TW" sz="2200" b="1" dirty="0">
                  <a:latin typeface="微軟正黑體" panose="020B0604030504040204" pitchFamily="34" charset="-120"/>
                  <a:ea typeface="微軟正黑體" panose="020B0604030504040204" pitchFamily="34" charset="-120"/>
                </a:rPr>
                <a:t>A.P.S.</a:t>
              </a:r>
            </a:p>
            <a:p>
              <a:pPr algn="ctr"/>
              <a:r>
                <a:rPr lang="zh-TW" altLang="en-US" sz="2200" b="1" dirty="0">
                  <a:latin typeface="微軟正黑體" panose="020B0604030504040204" pitchFamily="34" charset="-120"/>
                  <a:ea typeface="微軟正黑體" panose="020B0604030504040204" pitchFamily="34" charset="-120"/>
                </a:rPr>
                <a:t>基礎採購檢定</a:t>
              </a:r>
            </a:p>
          </p:txBody>
        </p:sp>
        <p:sp>
          <p:nvSpPr>
            <p:cNvPr id="13" name="矩形 12"/>
            <p:cNvSpPr/>
            <p:nvPr/>
          </p:nvSpPr>
          <p:spPr>
            <a:xfrm>
              <a:off x="533870" y="2409309"/>
              <a:ext cx="2159566" cy="769441"/>
            </a:xfrm>
            <a:prstGeom prst="rect">
              <a:avLst/>
            </a:prstGeom>
          </p:spPr>
          <p:txBody>
            <a:bodyPr wrap="none">
              <a:spAutoFit/>
            </a:bodyPr>
            <a:lstStyle/>
            <a:p>
              <a:r>
                <a:rPr lang="zh-TW" altLang="en-US" sz="2200" b="1" dirty="0">
                  <a:latin typeface="微軟正黑體" panose="020B0604030504040204" pitchFamily="34" charset="-120"/>
                  <a:ea typeface="微軟正黑體" panose="020B0604030504040204" pitchFamily="34" charset="-120"/>
                </a:rPr>
                <a:t>高級醫學圖書館</a:t>
              </a:r>
              <a:endParaRPr lang="en-US" altLang="zh-TW" sz="2200" b="1" dirty="0">
                <a:latin typeface="微軟正黑體" panose="020B0604030504040204" pitchFamily="34" charset="-120"/>
                <a:ea typeface="微軟正黑體" panose="020B0604030504040204" pitchFamily="34" charset="-120"/>
              </a:endParaRPr>
            </a:p>
            <a:p>
              <a:r>
                <a:rPr lang="zh-TW" altLang="en-US" sz="2200" b="1" dirty="0">
                  <a:latin typeface="微軟正黑體" panose="020B0604030504040204" pitchFamily="34" charset="-120"/>
                  <a:ea typeface="微軟正黑體" panose="020B0604030504040204" pitchFamily="34" charset="-120"/>
                </a:rPr>
                <a:t>管理師</a:t>
              </a:r>
            </a:p>
          </p:txBody>
        </p:sp>
        <p:grpSp>
          <p:nvGrpSpPr>
            <p:cNvPr id="14" name="群組 13"/>
            <p:cNvGrpSpPr/>
            <p:nvPr/>
          </p:nvGrpSpPr>
          <p:grpSpPr>
            <a:xfrm>
              <a:off x="3059832" y="2327175"/>
              <a:ext cx="2085257" cy="817350"/>
              <a:chOff x="677846" y="5415259"/>
              <a:chExt cx="2368255" cy="935644"/>
            </a:xfrm>
          </p:grpSpPr>
          <p:pic>
            <p:nvPicPr>
              <p:cNvPr id="15" name="Picture 7" descr="èºç£é«å­¸åæ¸é¤¨å­¸æ TMLA"/>
              <p:cNvPicPr>
                <a:picLocks noChangeAspect="1" noChangeArrowheads="1"/>
              </p:cNvPicPr>
              <p:nvPr/>
            </p:nvPicPr>
            <p:blipFill rotWithShape="1">
              <a:blip r:embed="rId3">
                <a:extLst>
                  <a:ext uri="{28A0092B-C50C-407E-A947-70E740481C1C}">
                    <a14:useLocalDpi xmlns:a14="http://schemas.microsoft.com/office/drawing/2010/main" val="0"/>
                  </a:ext>
                </a:extLst>
              </a:blip>
              <a:srcRect l="35879"/>
              <a:stretch/>
            </p:blipFill>
            <p:spPr bwMode="auto">
              <a:xfrm>
                <a:off x="677846" y="5944626"/>
                <a:ext cx="2368255" cy="4062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èºç£é«å­¸åæ¸é¤¨å­¸æ TMLA"/>
              <p:cNvPicPr>
                <a:picLocks noChangeAspect="1" noChangeArrowheads="1"/>
              </p:cNvPicPr>
              <p:nvPr/>
            </p:nvPicPr>
            <p:blipFill rotWithShape="1">
              <a:blip r:embed="rId3">
                <a:extLst>
                  <a:ext uri="{28A0092B-C50C-407E-A947-70E740481C1C}">
                    <a14:useLocalDpi xmlns:a14="http://schemas.microsoft.com/office/drawing/2010/main" val="0"/>
                  </a:ext>
                </a:extLst>
              </a:blip>
              <a:srcRect r="63120"/>
              <a:stretch/>
            </p:blipFill>
            <p:spPr bwMode="auto">
              <a:xfrm>
                <a:off x="677846" y="5415259"/>
                <a:ext cx="1756395" cy="52387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矩形 16"/>
            <p:cNvSpPr/>
            <p:nvPr/>
          </p:nvSpPr>
          <p:spPr>
            <a:xfrm>
              <a:off x="5409985" y="2371566"/>
              <a:ext cx="3419872" cy="646331"/>
            </a:xfrm>
            <a:prstGeom prst="rect">
              <a:avLst/>
            </a:prstGeom>
          </p:spPr>
          <p:txBody>
            <a:bodyPr wrap="square">
              <a:spAutoFit/>
            </a:bodyPr>
            <a:lstStyle/>
            <a:p>
              <a:r>
                <a:rPr lang="en-US" altLang="zh-TW" b="1" dirty="0">
                  <a:solidFill>
                    <a:srgbClr val="0000FF"/>
                  </a:solidFill>
                  <a:latin typeface="微軟正黑體" panose="020B0604030504040204" pitchFamily="34" charset="-120"/>
                  <a:ea typeface="微軟正黑體" panose="020B0604030504040204" pitchFamily="34" charset="-120"/>
                </a:rPr>
                <a:t>【TMLA</a:t>
              </a:r>
              <a:r>
                <a:rPr lang="zh-TW" altLang="en-US" b="1" dirty="0">
                  <a:solidFill>
                    <a:srgbClr val="0000FF"/>
                  </a:solidFill>
                  <a:latin typeface="微軟正黑體" panose="020B0604030504040204" pitchFamily="34" charset="-120"/>
                  <a:ea typeface="微軟正黑體" panose="020B0604030504040204" pitchFamily="34" charset="-120"/>
                </a:rPr>
                <a:t>醫學圖書館管理師認證</a:t>
              </a:r>
              <a:r>
                <a:rPr lang="en-US" altLang="zh-TW" b="1" dirty="0">
                  <a:solidFill>
                    <a:srgbClr val="0000FF"/>
                  </a:solidFill>
                  <a:latin typeface="微軟正黑體" panose="020B0604030504040204" pitchFamily="34" charset="-120"/>
                  <a:ea typeface="微軟正黑體" panose="020B0604030504040204" pitchFamily="34" charset="-120"/>
                </a:rPr>
                <a:t>】</a:t>
              </a:r>
            </a:p>
            <a:p>
              <a:r>
                <a:rPr lang="en-US" altLang="zh-TW" b="1" dirty="0">
                  <a:solidFill>
                    <a:srgbClr val="FF5050"/>
                  </a:solidFill>
                  <a:latin typeface="微軟正黑體" panose="020B0604030504040204" pitchFamily="34" charset="-120"/>
                  <a:ea typeface="微軟正黑體" panose="020B0604030504040204" pitchFamily="34" charset="-120"/>
                </a:rPr>
                <a:t>-</a:t>
              </a:r>
              <a:r>
                <a:rPr lang="zh-TW" altLang="en-US" b="1" dirty="0">
                  <a:solidFill>
                    <a:srgbClr val="FF5050"/>
                  </a:solidFill>
                  <a:latin typeface="微軟正黑體" panose="020B0604030504040204" pitchFamily="34" charset="-120"/>
                  <a:ea typeface="微軟正黑體" panose="020B0604030504040204" pitchFamily="34" charset="-120"/>
                </a:rPr>
                <a:t> </a:t>
              </a:r>
              <a:r>
                <a:rPr lang="en-US" altLang="zh-TW" b="1" dirty="0">
                  <a:solidFill>
                    <a:srgbClr val="FF5050"/>
                  </a:solidFill>
                  <a:latin typeface="微軟正黑體" panose="020B0604030504040204" pitchFamily="34" charset="-120"/>
                  <a:ea typeface="微軟正黑體" panose="020B0604030504040204" pitchFamily="34" charset="-120"/>
                </a:rPr>
                <a:t>9</a:t>
              </a:r>
              <a:r>
                <a:rPr lang="zh-TW" altLang="en-US" b="1" dirty="0">
                  <a:solidFill>
                    <a:srgbClr val="FF5050"/>
                  </a:solidFill>
                  <a:latin typeface="微軟正黑體" panose="020B0604030504040204" pitchFamily="34" charset="-120"/>
                  <a:ea typeface="微軟正黑體" panose="020B0604030504040204" pitchFamily="34" charset="-120"/>
                </a:rPr>
                <a:t>位館員及</a:t>
              </a:r>
              <a:r>
                <a:rPr lang="en-US" altLang="zh-TW" b="1" dirty="0">
                  <a:solidFill>
                    <a:srgbClr val="FF5050"/>
                  </a:solidFill>
                  <a:latin typeface="微軟正黑體" panose="020B0604030504040204" pitchFamily="34" charset="-120"/>
                  <a:ea typeface="微軟正黑體" panose="020B0604030504040204" pitchFamily="34" charset="-120"/>
                </a:rPr>
                <a:t>1</a:t>
              </a:r>
              <a:r>
                <a:rPr lang="zh-TW" altLang="en-US" b="1" dirty="0">
                  <a:solidFill>
                    <a:srgbClr val="FF5050"/>
                  </a:solidFill>
                  <a:latin typeface="微軟正黑體" panose="020B0604030504040204" pitchFamily="34" charset="-120"/>
                  <a:ea typeface="微軟正黑體" panose="020B0604030504040204" pitchFamily="34" charset="-120"/>
                </a:rPr>
                <a:t>位助理館員通過</a:t>
              </a:r>
              <a:endParaRPr lang="en-US" altLang="zh-TW" b="1" dirty="0">
                <a:solidFill>
                  <a:srgbClr val="FF5050"/>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5505128" y="5239680"/>
              <a:ext cx="3390137" cy="646331"/>
            </a:xfrm>
            <a:prstGeom prst="rect">
              <a:avLst/>
            </a:prstGeom>
          </p:spPr>
          <p:txBody>
            <a:bodyPr wrap="square">
              <a:spAutoFit/>
            </a:bodyPr>
            <a:lstStyle/>
            <a:p>
              <a:r>
                <a:rPr lang="en-US" altLang="zh-TW" b="1" dirty="0">
                  <a:solidFill>
                    <a:srgbClr val="0000FF"/>
                  </a:solidFill>
                  <a:latin typeface="微軟正黑體" panose="020B0604030504040204" pitchFamily="34" charset="-120"/>
                  <a:ea typeface="微軟正黑體" panose="020B0604030504040204" pitchFamily="34" charset="-120"/>
                </a:rPr>
                <a:t>【A.P.S.</a:t>
              </a:r>
              <a:r>
                <a:rPr lang="zh-TW" altLang="en-US" b="1" dirty="0">
                  <a:solidFill>
                    <a:srgbClr val="0000FF"/>
                  </a:solidFill>
                  <a:latin typeface="微軟正黑體" panose="020B0604030504040204" pitchFamily="34" charset="-120"/>
                  <a:ea typeface="微軟正黑體" panose="020B0604030504040204" pitchFamily="34" charset="-120"/>
                </a:rPr>
                <a:t>基礎採購檢定</a:t>
              </a:r>
              <a:r>
                <a:rPr lang="en-US" altLang="zh-TW" b="1" dirty="0">
                  <a:solidFill>
                    <a:srgbClr val="0000FF"/>
                  </a:solidFill>
                  <a:latin typeface="微軟正黑體" panose="020B0604030504040204" pitchFamily="34" charset="-120"/>
                  <a:ea typeface="微軟正黑體" panose="020B0604030504040204" pitchFamily="34" charset="-120"/>
                </a:rPr>
                <a:t>】</a:t>
              </a:r>
            </a:p>
            <a:p>
              <a:r>
                <a:rPr lang="en-US" altLang="zh-TW" b="1" dirty="0">
                  <a:solidFill>
                    <a:srgbClr val="FF5050"/>
                  </a:solidFill>
                  <a:latin typeface="微軟正黑體" panose="020B0604030504040204" pitchFamily="34" charset="-120"/>
                  <a:ea typeface="微軟正黑體" panose="020B0604030504040204" pitchFamily="34" charset="-120"/>
                </a:rPr>
                <a:t>-3</a:t>
              </a:r>
              <a:r>
                <a:rPr lang="zh-TW" altLang="en-US" b="1" dirty="0">
                  <a:solidFill>
                    <a:srgbClr val="FF5050"/>
                  </a:solidFill>
                  <a:latin typeface="微軟正黑體" panose="020B0604030504040204" pitchFamily="34" charset="-120"/>
                  <a:ea typeface="微軟正黑體" panose="020B0604030504040204" pitchFamily="34" charset="-120"/>
                </a:rPr>
                <a:t>位館員通過檢定</a:t>
              </a:r>
              <a:endParaRPr lang="zh-TW" altLang="en-US" b="1" dirty="0">
                <a:latin typeface="微軟正黑體" panose="020B0604030504040204" pitchFamily="34" charset="-120"/>
                <a:ea typeface="微軟正黑體" panose="020B0604030504040204" pitchFamily="34" charset="-120"/>
              </a:endParaRPr>
            </a:p>
          </p:txBody>
        </p:sp>
        <p:cxnSp>
          <p:nvCxnSpPr>
            <p:cNvPr id="24" name="直線接點 23"/>
            <p:cNvCxnSpPr/>
            <p:nvPr/>
          </p:nvCxnSpPr>
          <p:spPr>
            <a:xfrm flipH="1">
              <a:off x="480257" y="4941168"/>
              <a:ext cx="8340215"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H="1">
              <a:off x="480257" y="2132856"/>
              <a:ext cx="8340215"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flipH="1">
              <a:off x="467544" y="3429000"/>
              <a:ext cx="846000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4706" y="4009782"/>
              <a:ext cx="2159566" cy="430887"/>
            </a:xfrm>
            <a:prstGeom prst="rect">
              <a:avLst/>
            </a:prstGeom>
          </p:spPr>
          <p:txBody>
            <a:bodyPr wrap="none">
              <a:spAutoFit/>
            </a:bodyPr>
            <a:lstStyle/>
            <a:p>
              <a:r>
                <a:rPr lang="zh-TW" altLang="en-US" sz="2200" b="1" dirty="0">
                  <a:latin typeface="微軟正黑體" panose="020B0604030504040204" pitchFamily="34" charset="-120"/>
                  <a:ea typeface="微軟正黑體" panose="020B0604030504040204" pitchFamily="34" charset="-120"/>
                </a:rPr>
                <a:t>資訊組織分析師</a:t>
              </a:r>
            </a:p>
          </p:txBody>
        </p:sp>
        <p:grpSp>
          <p:nvGrpSpPr>
            <p:cNvPr id="33" name="群組 32"/>
            <p:cNvGrpSpPr/>
            <p:nvPr/>
          </p:nvGrpSpPr>
          <p:grpSpPr>
            <a:xfrm>
              <a:off x="3059832" y="3423719"/>
              <a:ext cx="1800493" cy="1526715"/>
              <a:chOff x="3059832" y="3423719"/>
              <a:chExt cx="1800493" cy="1526715"/>
            </a:xfrm>
          </p:grpSpPr>
          <p:pic>
            <p:nvPicPr>
              <p:cNvPr id="34" name="Picture 4" descr="ãä¸­è¯æ°ååæ¸é¤¨å­¸æ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770" y="3423719"/>
                <a:ext cx="1417238" cy="1445441"/>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p:cNvSpPr/>
              <p:nvPr/>
            </p:nvSpPr>
            <p:spPr>
              <a:xfrm>
                <a:off x="3059832" y="4642657"/>
                <a:ext cx="1800493"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中華民國圖書館學會</a:t>
                </a:r>
              </a:p>
            </p:txBody>
          </p:sp>
        </p:grpSp>
        <p:sp>
          <p:nvSpPr>
            <p:cNvPr id="36" name="矩形 35"/>
            <p:cNvSpPr/>
            <p:nvPr/>
          </p:nvSpPr>
          <p:spPr>
            <a:xfrm>
              <a:off x="5473760" y="3767498"/>
              <a:ext cx="2976276" cy="646331"/>
            </a:xfrm>
            <a:prstGeom prst="rect">
              <a:avLst/>
            </a:prstGeom>
          </p:spPr>
          <p:txBody>
            <a:bodyPr wrap="square">
              <a:spAutoFit/>
            </a:bodyPr>
            <a:lstStyle/>
            <a:p>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資訊組織分析師認證</a:t>
              </a:r>
              <a:r>
                <a:rPr lang="en-US" altLang="zh-TW" b="1" dirty="0">
                  <a:solidFill>
                    <a:srgbClr val="0000FF"/>
                  </a:solidFill>
                  <a:latin typeface="微軟正黑體" panose="020B0604030504040204" pitchFamily="34" charset="-120"/>
                  <a:ea typeface="微軟正黑體" panose="020B0604030504040204" pitchFamily="34" charset="-120"/>
                </a:rPr>
                <a:t>】</a:t>
              </a:r>
              <a:endParaRPr lang="zh-TW" altLang="en-US" b="1" dirty="0">
                <a:solidFill>
                  <a:srgbClr val="0000FF"/>
                </a:solidFill>
                <a:latin typeface="微軟正黑體" panose="020B0604030504040204" pitchFamily="34" charset="-120"/>
                <a:ea typeface="微軟正黑體" panose="020B0604030504040204" pitchFamily="34" charset="-120"/>
              </a:endParaRPr>
            </a:p>
            <a:p>
              <a:r>
                <a:rPr lang="en-US" altLang="zh-TW" b="1" dirty="0">
                  <a:solidFill>
                    <a:srgbClr val="FF5050"/>
                  </a:solidFill>
                  <a:latin typeface="微軟正黑體" panose="020B0604030504040204" pitchFamily="34" charset="-120"/>
                  <a:ea typeface="微軟正黑體" panose="020B0604030504040204" pitchFamily="34" charset="-120"/>
                </a:rPr>
                <a:t>-</a:t>
              </a:r>
              <a:r>
                <a:rPr lang="zh-TW" altLang="en-US" b="1" dirty="0">
                  <a:solidFill>
                    <a:srgbClr val="FF5050"/>
                  </a:solidFill>
                  <a:latin typeface="微軟正黑體" panose="020B0604030504040204" pitchFamily="34" charset="-120"/>
                  <a:ea typeface="微軟正黑體" panose="020B0604030504040204" pitchFamily="34" charset="-120"/>
                </a:rPr>
                <a:t>有</a:t>
              </a:r>
              <a:r>
                <a:rPr lang="en-US" altLang="zh-TW" b="1" dirty="0">
                  <a:solidFill>
                    <a:srgbClr val="FF5050"/>
                  </a:solidFill>
                  <a:latin typeface="微軟正黑體" panose="020B0604030504040204" pitchFamily="34" charset="-120"/>
                  <a:ea typeface="微軟正黑體" panose="020B0604030504040204" pitchFamily="34" charset="-120"/>
                </a:rPr>
                <a:t>2</a:t>
              </a:r>
              <a:r>
                <a:rPr lang="zh-TW" altLang="en-US" b="1" dirty="0">
                  <a:solidFill>
                    <a:srgbClr val="FF5050"/>
                  </a:solidFill>
                  <a:latin typeface="微軟正黑體" panose="020B0604030504040204" pitchFamily="34" charset="-120"/>
                  <a:ea typeface="微軟正黑體" panose="020B0604030504040204" pitchFamily="34" charset="-120"/>
                </a:rPr>
                <a:t>位館員、</a:t>
              </a:r>
              <a:r>
                <a:rPr lang="en-US" altLang="zh-TW" b="1" dirty="0">
                  <a:solidFill>
                    <a:srgbClr val="FF5050"/>
                  </a:solidFill>
                  <a:latin typeface="微軟正黑體" panose="020B0604030504040204" pitchFamily="34" charset="-120"/>
                  <a:ea typeface="微軟正黑體" panose="020B0604030504040204" pitchFamily="34" charset="-120"/>
                </a:rPr>
                <a:t>1</a:t>
              </a:r>
              <a:r>
                <a:rPr lang="zh-TW" altLang="en-US" b="1" dirty="0">
                  <a:solidFill>
                    <a:srgbClr val="FF5050"/>
                  </a:solidFill>
                  <a:latin typeface="微軟正黑體" panose="020B0604030504040204" pitchFamily="34" charset="-120"/>
                  <a:ea typeface="微軟正黑體" panose="020B0604030504040204" pitchFamily="34" charset="-120"/>
                </a:rPr>
                <a:t>位助館通過</a:t>
              </a:r>
              <a:endParaRPr lang="en-US" altLang="zh-TW" b="1" dirty="0">
                <a:solidFill>
                  <a:srgbClr val="FF5050"/>
                </a:solidFill>
                <a:latin typeface="微軟正黑體" panose="020B0604030504040204" pitchFamily="34" charset="-120"/>
                <a:ea typeface="微軟正黑體" panose="020B0604030504040204" pitchFamily="34" charset="-120"/>
              </a:endParaRPr>
            </a:p>
          </p:txBody>
        </p:sp>
      </p:grpSp>
      <p:sp>
        <p:nvSpPr>
          <p:cNvPr id="38" name="矩形 37"/>
          <p:cNvSpPr/>
          <p:nvPr/>
        </p:nvSpPr>
        <p:spPr>
          <a:xfrm>
            <a:off x="627390" y="1198493"/>
            <a:ext cx="8238362" cy="400110"/>
          </a:xfrm>
          <a:prstGeom prst="rect">
            <a:avLst/>
          </a:prstGeom>
        </p:spPr>
        <p:txBody>
          <a:bodyPr wrap="square">
            <a:spAutoFit/>
          </a:bodyPr>
          <a:lstStyle/>
          <a:p>
            <a:pPr marL="285750" indent="-285750">
              <a:buFont typeface="Wingdings" panose="05000000000000000000" pitchFamily="2" charset="2"/>
              <a:buChar char="l"/>
            </a:pPr>
            <a:r>
              <a:rPr lang="zh-TW" altLang="en-US" sz="2000" b="1" dirty="0">
                <a:latin typeface="微軟正黑體" panose="020B0604030504040204" pitchFamily="34" charset="-120"/>
                <a:ea typeface="微軟正黑體" panose="020B0604030504040204" pitchFamily="34" charset="-120"/>
              </a:rPr>
              <a:t>鼓勵取得專業能力證明，精進館員專業素質和服務品質</a:t>
            </a:r>
            <a:endParaRPr lang="en-US" altLang="zh-TW"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533019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217085"/>
            <a:ext cx="8363272" cy="850106"/>
          </a:xfrm>
        </p:spPr>
        <p:txBody>
          <a:bodyPr/>
          <a:lstStyle/>
          <a:p>
            <a:r>
              <a:rPr lang="en-US" altLang="zh-TW" sz="4000" b="1" dirty="0" smtClean="0">
                <a:latin typeface="微軟正黑體" panose="020B0604030504040204" pitchFamily="34" charset="-120"/>
                <a:ea typeface="微軟正黑體" panose="020B0604030504040204" pitchFamily="34" charset="-120"/>
              </a:rPr>
              <a:t>2. </a:t>
            </a:r>
            <a:r>
              <a:rPr lang="zh-TW" altLang="en-US" sz="4000" b="1" dirty="0" smtClean="0">
                <a:latin typeface="微軟正黑體" panose="020B0604030504040204" pitchFamily="34" charset="-120"/>
                <a:ea typeface="微軟正黑體" panose="020B0604030504040204" pitchFamily="34" charset="-120"/>
              </a:rPr>
              <a:t>北醫</a:t>
            </a:r>
            <a:r>
              <a:rPr lang="zh-TW" altLang="en-US" sz="4000" b="1" dirty="0">
                <a:latin typeface="微軟正黑體" panose="020B0604030504040204" pitchFamily="34" charset="-120"/>
                <a:ea typeface="微軟正黑體" panose="020B0604030504040204" pitchFamily="34" charset="-120"/>
              </a:rPr>
              <a:t>卓越領導學院中階主管課程</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979767"/>
            <a:ext cx="3989809" cy="2758579"/>
          </a:xfrm>
          <a:prstGeom prst="rect">
            <a:avLst/>
          </a:prstGeom>
        </p:spPr>
      </p:pic>
      <p:sp>
        <p:nvSpPr>
          <p:cNvPr id="6" name="文字方塊 5"/>
          <p:cNvSpPr txBox="1"/>
          <p:nvPr/>
        </p:nvSpPr>
        <p:spPr>
          <a:xfrm>
            <a:off x="323528" y="3876569"/>
            <a:ext cx="2046927" cy="400110"/>
          </a:xfrm>
          <a:prstGeom prst="rect">
            <a:avLst/>
          </a:prstGeom>
          <a:solidFill>
            <a:schemeClr val="accent2">
              <a:lumMod val="20000"/>
              <a:lumOff val="80000"/>
            </a:schemeClr>
          </a:solidFill>
        </p:spPr>
        <p:txBody>
          <a:bodyPr wrap="square" rtlCol="0">
            <a:spAutoFit/>
          </a:bodyPr>
          <a:lstStyle/>
          <a:p>
            <a:r>
              <a:rPr lang="en-US" altLang="zh-TW" sz="2000" dirty="0"/>
              <a:t>2021/9-2022/1</a:t>
            </a:r>
            <a:endParaRPr lang="zh-TW" altLang="en-US" sz="2000"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217345"/>
            <a:ext cx="3989809" cy="2659224"/>
          </a:xfrm>
          <a:prstGeom prst="rect">
            <a:avLst/>
          </a:prstGeom>
        </p:spPr>
      </p:pic>
      <p:sp>
        <p:nvSpPr>
          <p:cNvPr id="7" name="文字方塊 6"/>
          <p:cNvSpPr txBox="1"/>
          <p:nvPr/>
        </p:nvSpPr>
        <p:spPr>
          <a:xfrm>
            <a:off x="323528" y="1074638"/>
            <a:ext cx="1944216" cy="400110"/>
          </a:xfrm>
          <a:prstGeom prst="rect">
            <a:avLst/>
          </a:prstGeom>
          <a:solidFill>
            <a:schemeClr val="accent2">
              <a:lumMod val="20000"/>
              <a:lumOff val="80000"/>
            </a:schemeClr>
          </a:solidFill>
        </p:spPr>
        <p:txBody>
          <a:bodyPr wrap="square" rtlCol="0">
            <a:spAutoFit/>
          </a:bodyPr>
          <a:lstStyle/>
          <a:p>
            <a:r>
              <a:rPr lang="en-US" altLang="zh-TW" sz="2000" dirty="0"/>
              <a:t>2019/9-2020/1</a:t>
            </a:r>
            <a:endParaRPr lang="zh-TW" altLang="en-US" sz="2000" dirty="0"/>
          </a:p>
        </p:txBody>
      </p:sp>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979" y="1226979"/>
            <a:ext cx="2132298" cy="3790752"/>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1277" y="2100761"/>
            <a:ext cx="2505341" cy="1879006"/>
          </a:xfrm>
          <a:prstGeom prst="rect">
            <a:avLst/>
          </a:prstGeom>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3330" y="4636314"/>
            <a:ext cx="3515497" cy="1977467"/>
          </a:xfrm>
          <a:prstGeom prst="rect">
            <a:avLst/>
          </a:prstGeom>
        </p:spPr>
      </p:pic>
      <p:sp>
        <p:nvSpPr>
          <p:cNvPr id="11" name="文字方塊 10"/>
          <p:cNvSpPr txBox="1"/>
          <p:nvPr/>
        </p:nvSpPr>
        <p:spPr>
          <a:xfrm>
            <a:off x="7001900" y="4236204"/>
            <a:ext cx="2046927" cy="400110"/>
          </a:xfrm>
          <a:prstGeom prst="rect">
            <a:avLst/>
          </a:prstGeom>
          <a:solidFill>
            <a:schemeClr val="accent2">
              <a:lumMod val="20000"/>
              <a:lumOff val="80000"/>
            </a:schemeClr>
          </a:solidFill>
        </p:spPr>
        <p:txBody>
          <a:bodyPr wrap="square" rtlCol="0">
            <a:spAutoFit/>
          </a:bodyPr>
          <a:lstStyle/>
          <a:p>
            <a:r>
              <a:rPr lang="en-US" altLang="zh-TW" sz="2000" dirty="0" smtClean="0"/>
              <a:t>2022/12-2023/5</a:t>
            </a:r>
            <a:endParaRPr lang="zh-TW" altLang="en-US" sz="2000" dirty="0"/>
          </a:p>
        </p:txBody>
      </p:sp>
    </p:spTree>
    <p:extLst>
      <p:ext uri="{BB962C8B-B14F-4D97-AF65-F5344CB8AC3E}">
        <p14:creationId xmlns:p14="http://schemas.microsoft.com/office/powerpoint/2010/main" val="4247210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線接點 37"/>
          <p:cNvCxnSpPr/>
          <p:nvPr/>
        </p:nvCxnSpPr>
        <p:spPr>
          <a:xfrm flipH="1">
            <a:off x="1330607" y="5601794"/>
            <a:ext cx="7573358" cy="4053"/>
          </a:xfrm>
          <a:prstGeom prst="line">
            <a:avLst/>
          </a:prstGeom>
          <a:ln w="19050">
            <a:solidFill>
              <a:srgbClr val="7B584D"/>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flipH="1">
            <a:off x="1339522" y="3572249"/>
            <a:ext cx="7573358" cy="4053"/>
          </a:xfrm>
          <a:prstGeom prst="line">
            <a:avLst/>
          </a:prstGeom>
          <a:ln w="19050">
            <a:solidFill>
              <a:srgbClr val="7B584D"/>
            </a:solidFill>
            <a:prstDash val="dash"/>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flipH="1">
            <a:off x="1324085" y="4598277"/>
            <a:ext cx="7573358" cy="4053"/>
          </a:xfrm>
          <a:prstGeom prst="line">
            <a:avLst/>
          </a:prstGeom>
          <a:ln w="19050">
            <a:solidFill>
              <a:srgbClr val="7B584D"/>
            </a:solidFill>
            <a:prstDash val="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251520" y="6237312"/>
            <a:ext cx="8773747" cy="408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393895" y="274638"/>
            <a:ext cx="7922521" cy="850106"/>
          </a:xfrm>
        </p:spPr>
        <p:txBody>
          <a:bodyPr/>
          <a:lstStyle/>
          <a:p>
            <a:pPr algn="ctr"/>
            <a:r>
              <a:rPr lang="en-US" altLang="zh-TW" sz="4000" dirty="0" smtClean="0"/>
              <a:t>3. </a:t>
            </a:r>
            <a:r>
              <a:rPr lang="zh-TW" altLang="en-US" sz="4000" dirty="0" smtClean="0"/>
              <a:t>臺灣</a:t>
            </a:r>
            <a:r>
              <a:rPr lang="zh-TW" altLang="en-US" sz="4000" dirty="0"/>
              <a:t>醫學圖書館學會</a:t>
            </a:r>
            <a:r>
              <a:rPr lang="zh-TW" altLang="en-US" sz="4000" dirty="0" smtClean="0"/>
              <a:t>年會</a:t>
            </a:r>
            <a:endParaRPr lang="zh-TW" altLang="en-US" sz="4000" dirty="0">
              <a:solidFill>
                <a:srgbClr val="FF0000"/>
              </a:solidFill>
            </a:endParaRPr>
          </a:p>
        </p:txBody>
      </p:sp>
      <p:sp>
        <p:nvSpPr>
          <p:cNvPr id="3" name="投影片編號版面配置區 2"/>
          <p:cNvSpPr>
            <a:spLocks noGrp="1"/>
          </p:cNvSpPr>
          <p:nvPr>
            <p:ph type="sldNum" sz="quarter" idx="12"/>
          </p:nvPr>
        </p:nvSpPr>
        <p:spPr/>
        <p:txBody>
          <a:bodyPr/>
          <a:lstStyle/>
          <a:p>
            <a:fld id="{2A094065-FA75-49FD-8D40-9B5B8C87CA52}" type="slidenum">
              <a:rPr lang="en-US" altLang="zh-TW" smtClean="0"/>
              <a:pPr/>
              <a:t>33</a:t>
            </a:fld>
            <a:endParaRPr lang="en-US" altLang="zh-TW"/>
          </a:p>
        </p:txBody>
      </p:sp>
      <p:cxnSp>
        <p:nvCxnSpPr>
          <p:cNvPr id="7" name="直線接點 6"/>
          <p:cNvCxnSpPr/>
          <p:nvPr/>
        </p:nvCxnSpPr>
        <p:spPr>
          <a:xfrm flipH="1">
            <a:off x="393895" y="2571847"/>
            <a:ext cx="8518985" cy="0"/>
          </a:xfrm>
          <a:prstGeom prst="line">
            <a:avLst/>
          </a:prstGeom>
          <a:ln w="19050">
            <a:solidFill>
              <a:srgbClr val="7B584D"/>
            </a:solidFill>
            <a:prstDash val="dash"/>
          </a:ln>
        </p:spPr>
        <p:style>
          <a:lnRef idx="1">
            <a:schemeClr val="accent1"/>
          </a:lnRef>
          <a:fillRef idx="0">
            <a:schemeClr val="accent1"/>
          </a:fillRef>
          <a:effectRef idx="0">
            <a:schemeClr val="accent1"/>
          </a:effectRef>
          <a:fontRef idx="minor">
            <a:schemeClr val="tx1"/>
          </a:fontRef>
        </p:style>
      </p:cxnSp>
      <p:grpSp>
        <p:nvGrpSpPr>
          <p:cNvPr id="25" name="群組 24"/>
          <p:cNvGrpSpPr/>
          <p:nvPr/>
        </p:nvGrpSpPr>
        <p:grpSpPr>
          <a:xfrm>
            <a:off x="395536" y="1330896"/>
            <a:ext cx="934463" cy="1785321"/>
            <a:chOff x="395536" y="1330896"/>
            <a:chExt cx="936105" cy="1785321"/>
          </a:xfrm>
        </p:grpSpPr>
        <p:sp>
          <p:nvSpPr>
            <p:cNvPr id="9" name="矩形 8"/>
            <p:cNvSpPr/>
            <p:nvPr/>
          </p:nvSpPr>
          <p:spPr>
            <a:xfrm>
              <a:off x="395538" y="1330896"/>
              <a:ext cx="936103" cy="178532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95536" y="1789827"/>
              <a:ext cx="936104" cy="523220"/>
            </a:xfrm>
            <a:prstGeom prst="rect">
              <a:avLst/>
            </a:prstGeom>
            <a:solidFill>
              <a:schemeClr val="accent5">
                <a:lumMod val="60000"/>
                <a:lumOff val="40000"/>
              </a:schemeClr>
            </a:solidFill>
          </p:spPr>
          <p:txBody>
            <a:bodyPr wrap="square">
              <a:spAutoFit/>
            </a:bodyPr>
            <a:lstStyle/>
            <a:p>
              <a:pPr algn="ctr"/>
              <a:r>
                <a:rPr lang="en-US" altLang="zh-TW" sz="2800" b="1" dirty="0" smtClean="0">
                  <a:latin typeface="+mn-lt"/>
                  <a:ea typeface="微軟正黑體" panose="020B0604030504040204" pitchFamily="34" charset="-120"/>
                </a:rPr>
                <a:t>2018</a:t>
              </a:r>
              <a:endParaRPr lang="zh-TW" altLang="en-US" sz="2800" b="1" dirty="0">
                <a:latin typeface="+mn-lt"/>
              </a:endParaRPr>
            </a:p>
          </p:txBody>
        </p:sp>
      </p:grpSp>
      <p:grpSp>
        <p:nvGrpSpPr>
          <p:cNvPr id="26" name="群組 25"/>
          <p:cNvGrpSpPr/>
          <p:nvPr/>
        </p:nvGrpSpPr>
        <p:grpSpPr>
          <a:xfrm>
            <a:off x="398364" y="2357605"/>
            <a:ext cx="941156" cy="1785321"/>
            <a:chOff x="4427985" y="1330896"/>
            <a:chExt cx="884635" cy="1785321"/>
          </a:xfrm>
        </p:grpSpPr>
        <p:sp>
          <p:nvSpPr>
            <p:cNvPr id="12" name="矩形 11"/>
            <p:cNvSpPr/>
            <p:nvPr/>
          </p:nvSpPr>
          <p:spPr>
            <a:xfrm>
              <a:off x="4427986" y="1330896"/>
              <a:ext cx="870127" cy="178532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427985" y="1789827"/>
              <a:ext cx="884635" cy="523220"/>
            </a:xfrm>
            <a:prstGeom prst="rect">
              <a:avLst/>
            </a:prstGeom>
            <a:solidFill>
              <a:schemeClr val="accent2">
                <a:lumMod val="60000"/>
                <a:lumOff val="40000"/>
              </a:schemeClr>
            </a:solidFill>
          </p:spPr>
          <p:txBody>
            <a:bodyPr wrap="square">
              <a:spAutoFit/>
            </a:bodyPr>
            <a:lstStyle/>
            <a:p>
              <a:pPr algn="ctr"/>
              <a:r>
                <a:rPr lang="en-US" altLang="zh-TW" sz="2800" b="1" dirty="0">
                  <a:latin typeface="+mn-lt"/>
                  <a:ea typeface="微軟正黑體" panose="020B0604030504040204" pitchFamily="34" charset="-120"/>
                </a:rPr>
                <a:t>2019</a:t>
              </a:r>
              <a:endParaRPr lang="zh-TW" altLang="en-US" sz="2800" b="1" dirty="0">
                <a:latin typeface="+mn-lt"/>
              </a:endParaRPr>
            </a:p>
          </p:txBody>
        </p:sp>
      </p:grpSp>
      <p:grpSp>
        <p:nvGrpSpPr>
          <p:cNvPr id="24" name="群組 23"/>
          <p:cNvGrpSpPr/>
          <p:nvPr/>
        </p:nvGrpSpPr>
        <p:grpSpPr>
          <a:xfrm>
            <a:off x="392452" y="3348649"/>
            <a:ext cx="936105" cy="1785321"/>
            <a:chOff x="393895" y="4091951"/>
            <a:chExt cx="936105" cy="1785321"/>
          </a:xfrm>
        </p:grpSpPr>
        <p:sp>
          <p:nvSpPr>
            <p:cNvPr id="15" name="矩形 14"/>
            <p:cNvSpPr/>
            <p:nvPr/>
          </p:nvSpPr>
          <p:spPr>
            <a:xfrm>
              <a:off x="393897" y="4091951"/>
              <a:ext cx="936103" cy="178532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393895" y="4550882"/>
              <a:ext cx="936104" cy="523220"/>
            </a:xfrm>
            <a:prstGeom prst="rect">
              <a:avLst/>
            </a:prstGeom>
            <a:solidFill>
              <a:schemeClr val="accent3"/>
            </a:solidFill>
          </p:spPr>
          <p:txBody>
            <a:bodyPr wrap="square">
              <a:spAutoFit/>
            </a:bodyPr>
            <a:lstStyle/>
            <a:p>
              <a:pPr algn="ctr"/>
              <a:r>
                <a:rPr lang="en-US" altLang="zh-TW" sz="2800" b="1" dirty="0">
                  <a:latin typeface="+mn-lt"/>
                  <a:ea typeface="微軟正黑體" panose="020B0604030504040204" pitchFamily="34" charset="-120"/>
                </a:rPr>
                <a:t>2020</a:t>
              </a:r>
              <a:endParaRPr lang="zh-TW" altLang="en-US" sz="2800" b="1" dirty="0">
                <a:latin typeface="+mn-lt"/>
              </a:endParaRPr>
            </a:p>
          </p:txBody>
        </p:sp>
      </p:grpSp>
      <p:grpSp>
        <p:nvGrpSpPr>
          <p:cNvPr id="4" name="群組 3"/>
          <p:cNvGrpSpPr/>
          <p:nvPr/>
        </p:nvGrpSpPr>
        <p:grpSpPr>
          <a:xfrm>
            <a:off x="391012" y="4323775"/>
            <a:ext cx="936768" cy="1785321"/>
            <a:chOff x="4426343" y="3289991"/>
            <a:chExt cx="936105" cy="1785321"/>
          </a:xfrm>
        </p:grpSpPr>
        <p:sp>
          <p:nvSpPr>
            <p:cNvPr id="18" name="矩形 17"/>
            <p:cNvSpPr/>
            <p:nvPr/>
          </p:nvSpPr>
          <p:spPr>
            <a:xfrm>
              <a:off x="4426345" y="3289991"/>
              <a:ext cx="936103" cy="178532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4426343" y="3748922"/>
              <a:ext cx="936104" cy="523220"/>
            </a:xfrm>
            <a:prstGeom prst="rect">
              <a:avLst/>
            </a:prstGeom>
            <a:solidFill>
              <a:schemeClr val="accent6"/>
            </a:solidFill>
          </p:spPr>
          <p:txBody>
            <a:bodyPr wrap="square">
              <a:spAutoFit/>
            </a:bodyPr>
            <a:lstStyle/>
            <a:p>
              <a:pPr algn="ctr"/>
              <a:r>
                <a:rPr lang="en-US" altLang="zh-TW" sz="2800" b="1" dirty="0">
                  <a:latin typeface="+mn-lt"/>
                  <a:ea typeface="微軟正黑體" panose="020B0604030504040204" pitchFamily="34" charset="-120"/>
                </a:rPr>
                <a:t>2021</a:t>
              </a:r>
              <a:endParaRPr lang="zh-TW" altLang="en-US" sz="2800" b="1" dirty="0">
                <a:latin typeface="+mn-lt"/>
              </a:endParaRPr>
            </a:p>
          </p:txBody>
        </p:sp>
      </p:grpSp>
      <p:pic>
        <p:nvPicPr>
          <p:cNvPr id="21" name="圖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009" y="1147745"/>
            <a:ext cx="2284956" cy="1525372"/>
          </a:xfrm>
          <a:prstGeom prst="rect">
            <a:avLst/>
          </a:prstGeom>
        </p:spPr>
      </p:pic>
      <p:pic>
        <p:nvPicPr>
          <p:cNvPr id="22" name="圖片 21"/>
          <p:cNvPicPr>
            <a:picLocks noChangeAspect="1"/>
          </p:cNvPicPr>
          <p:nvPr/>
        </p:nvPicPr>
        <p:blipFill rotWithShape="1">
          <a:blip r:embed="rId3" cstate="print">
            <a:extLst>
              <a:ext uri="{28A0092B-C50C-407E-A947-70E740481C1C}">
                <a14:useLocalDpi xmlns:a14="http://schemas.microsoft.com/office/drawing/2010/main" val="0"/>
              </a:ext>
            </a:extLst>
          </a:blip>
          <a:srcRect t="12365" b="7017"/>
          <a:stretch/>
        </p:blipFill>
        <p:spPr>
          <a:xfrm>
            <a:off x="4986051" y="2737317"/>
            <a:ext cx="2643916" cy="1421130"/>
          </a:xfrm>
          <a:prstGeom prst="rect">
            <a:avLst/>
          </a:prstGeom>
        </p:spPr>
      </p:pic>
      <p:pic>
        <p:nvPicPr>
          <p:cNvPr id="27" name="圖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2417" y="5424854"/>
            <a:ext cx="2486619" cy="1348214"/>
          </a:xfrm>
          <a:prstGeom prst="rect">
            <a:avLst/>
          </a:prstGeom>
        </p:spPr>
      </p:pic>
      <p:sp>
        <p:nvSpPr>
          <p:cNvPr id="28" name="文字方塊 27"/>
          <p:cNvSpPr txBox="1"/>
          <p:nvPr/>
        </p:nvSpPr>
        <p:spPr>
          <a:xfrm>
            <a:off x="1324086" y="1719436"/>
            <a:ext cx="3635216" cy="646331"/>
          </a:xfrm>
          <a:prstGeom prst="rect">
            <a:avLst/>
          </a:prstGeom>
          <a:solidFill>
            <a:srgbClr val="C00000"/>
          </a:solidFill>
        </p:spPr>
        <p:txBody>
          <a:bodyPr wrap="square" rtlCol="0">
            <a:spAutoFit/>
          </a:bodyPr>
          <a:lstStyle/>
          <a:p>
            <a:r>
              <a:rPr lang="en-US" altLang="zh-TW" dirty="0" smtClean="0">
                <a:solidFill>
                  <a:schemeClr val="bg1"/>
                </a:solidFill>
                <a:latin typeface="微軟正黑體" panose="020B0604030504040204" pitchFamily="34" charset="-120"/>
                <a:ea typeface="微軟正黑體" panose="020B0604030504040204" pitchFamily="34" charset="-120"/>
              </a:rPr>
              <a:t>2018</a:t>
            </a:r>
            <a:r>
              <a:rPr lang="zh-TW" altLang="en-US" dirty="0" smtClean="0">
                <a:solidFill>
                  <a:schemeClr val="bg1"/>
                </a:solidFill>
                <a:latin typeface="微軟正黑體" panose="020B0604030504040204" pitchFamily="34" charset="-120"/>
                <a:ea typeface="微軟正黑體" panose="020B0604030504040204" pitchFamily="34" charset="-120"/>
              </a:rPr>
              <a:t>年會</a:t>
            </a:r>
            <a:r>
              <a:rPr lang="en-US" altLang="zh-TW" dirty="0" smtClean="0">
                <a:solidFill>
                  <a:schemeClr val="bg1"/>
                </a:solidFill>
                <a:latin typeface="微軟正黑體" panose="020B0604030504040204" pitchFamily="34" charset="-120"/>
                <a:ea typeface="微軟正黑體" panose="020B0604030504040204" pitchFamily="34" charset="-120"/>
              </a:rPr>
              <a:t>8/23-24</a:t>
            </a:r>
            <a:r>
              <a:rPr lang="zh-TW" altLang="en-US" dirty="0" smtClean="0">
                <a:solidFill>
                  <a:schemeClr val="bg1"/>
                </a:solidFill>
                <a:latin typeface="微軟正黑體" panose="020B0604030504040204" pitchFamily="34" charset="-120"/>
                <a:ea typeface="微軟正黑體" panose="020B0604030504040204" pitchFamily="34" charset="-120"/>
              </a:rPr>
              <a:t> 林口長庚醫院</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共</a:t>
            </a:r>
            <a:r>
              <a:rPr lang="en-US" altLang="zh-TW" dirty="0" smtClean="0">
                <a:solidFill>
                  <a:schemeClr val="bg1"/>
                </a:solidFill>
                <a:latin typeface="微軟正黑體" panose="020B0604030504040204" pitchFamily="34" charset="-120"/>
                <a:ea typeface="微軟正黑體" panose="020B0604030504040204" pitchFamily="34" charset="-120"/>
              </a:rPr>
              <a:t>15</a:t>
            </a:r>
            <a:r>
              <a:rPr lang="zh-TW" altLang="en-US" dirty="0" smtClean="0">
                <a:solidFill>
                  <a:schemeClr val="bg1"/>
                </a:solidFill>
                <a:latin typeface="微軟正黑體" panose="020B0604030504040204" pitchFamily="34" charset="-120"/>
                <a:ea typeface="微軟正黑體" panose="020B0604030504040204" pitchFamily="34" charset="-120"/>
              </a:rPr>
              <a:t>位參加</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1324086" y="2736934"/>
            <a:ext cx="3635216" cy="646331"/>
          </a:xfrm>
          <a:prstGeom prst="rect">
            <a:avLst/>
          </a:prstGeom>
          <a:solidFill>
            <a:srgbClr val="C00000"/>
          </a:solidFill>
        </p:spPr>
        <p:txBody>
          <a:bodyPr wrap="square" rtlCol="0">
            <a:spAutoFit/>
          </a:bodyPr>
          <a:lstStyle/>
          <a:p>
            <a:r>
              <a:rPr lang="en-US" altLang="zh-TW" dirty="0" smtClean="0">
                <a:solidFill>
                  <a:schemeClr val="bg1"/>
                </a:solidFill>
                <a:latin typeface="微軟正黑體" panose="020B0604030504040204" pitchFamily="34" charset="-120"/>
                <a:ea typeface="微軟正黑體" panose="020B0604030504040204" pitchFamily="34" charset="-120"/>
              </a:rPr>
              <a:t>2019</a:t>
            </a:r>
            <a:r>
              <a:rPr lang="zh-TW" altLang="en-US" dirty="0">
                <a:solidFill>
                  <a:schemeClr val="bg1"/>
                </a:solidFill>
                <a:latin typeface="微軟正黑體" panose="020B0604030504040204" pitchFamily="34" charset="-120"/>
                <a:ea typeface="微軟正黑體" panose="020B0604030504040204" pitchFamily="34" charset="-120"/>
              </a:rPr>
              <a:t>年會</a:t>
            </a:r>
            <a:r>
              <a:rPr lang="en-US" altLang="zh-TW" dirty="0" smtClean="0">
                <a:solidFill>
                  <a:schemeClr val="bg1"/>
                </a:solidFill>
                <a:latin typeface="微軟正黑體" panose="020B0604030504040204" pitchFamily="34" charset="-120"/>
                <a:ea typeface="微軟正黑體" panose="020B0604030504040204" pitchFamily="34" charset="-120"/>
              </a:rPr>
              <a:t>9/5-6</a:t>
            </a:r>
            <a:r>
              <a:rPr lang="zh-TW" altLang="en-US" dirty="0" smtClean="0">
                <a:solidFill>
                  <a:schemeClr val="bg1"/>
                </a:solidFill>
                <a:latin typeface="微軟正黑體" panose="020B0604030504040204" pitchFamily="34" charset="-120"/>
                <a:ea typeface="微軟正黑體" panose="020B0604030504040204" pitchFamily="34" charset="-120"/>
              </a:rPr>
              <a:t>彰化基督教醫院</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a:solidFill>
                  <a:schemeClr val="bg1"/>
                </a:solidFill>
                <a:latin typeface="微軟正黑體" panose="020B0604030504040204" pitchFamily="34" charset="-120"/>
                <a:ea typeface="微軟正黑體" panose="020B0604030504040204" pitchFamily="34" charset="-120"/>
              </a:rPr>
              <a:t>共</a:t>
            </a:r>
            <a:r>
              <a:rPr lang="en-US" altLang="zh-TW" dirty="0" smtClean="0">
                <a:solidFill>
                  <a:schemeClr val="bg1"/>
                </a:solidFill>
                <a:latin typeface="微軟正黑體" panose="020B0604030504040204" pitchFamily="34" charset="-120"/>
                <a:ea typeface="微軟正黑體" panose="020B0604030504040204" pitchFamily="34" charset="-120"/>
              </a:rPr>
              <a:t>12</a:t>
            </a:r>
            <a:r>
              <a:rPr lang="zh-TW" altLang="en-US" dirty="0" smtClean="0">
                <a:solidFill>
                  <a:schemeClr val="bg1"/>
                </a:solidFill>
                <a:latin typeface="微軟正黑體" panose="020B0604030504040204" pitchFamily="34" charset="-120"/>
                <a:ea typeface="微軟正黑體" panose="020B0604030504040204" pitchFamily="34" charset="-120"/>
              </a:rPr>
              <a:t>位參加</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31" name="文字方塊 30"/>
          <p:cNvSpPr txBox="1"/>
          <p:nvPr/>
        </p:nvSpPr>
        <p:spPr>
          <a:xfrm>
            <a:off x="1330607" y="3733822"/>
            <a:ext cx="3638218" cy="646331"/>
          </a:xfrm>
          <a:prstGeom prst="rect">
            <a:avLst/>
          </a:prstGeom>
          <a:solidFill>
            <a:srgbClr val="C00000"/>
          </a:solidFill>
        </p:spPr>
        <p:txBody>
          <a:bodyPr wrap="square" rtlCol="0">
            <a:spAutoFit/>
          </a:bodyPr>
          <a:lstStyle/>
          <a:p>
            <a:r>
              <a:rPr lang="en-US" altLang="zh-TW" dirty="0" smtClean="0">
                <a:solidFill>
                  <a:schemeClr val="bg1"/>
                </a:solidFill>
                <a:latin typeface="微軟正黑體" panose="020B0604030504040204" pitchFamily="34" charset="-120"/>
                <a:ea typeface="微軟正黑體" panose="020B0604030504040204" pitchFamily="34" charset="-120"/>
              </a:rPr>
              <a:t>2020</a:t>
            </a:r>
            <a:r>
              <a:rPr lang="zh-TW" altLang="en-US" dirty="0">
                <a:solidFill>
                  <a:schemeClr val="bg1"/>
                </a:solidFill>
                <a:latin typeface="微軟正黑體" panose="020B0604030504040204" pitchFamily="34" charset="-120"/>
                <a:ea typeface="微軟正黑體" panose="020B0604030504040204" pitchFamily="34" charset="-120"/>
              </a:rPr>
              <a:t>年會</a:t>
            </a:r>
            <a:r>
              <a:rPr lang="en-US" altLang="zh-TW" dirty="0" smtClean="0">
                <a:solidFill>
                  <a:schemeClr val="bg1"/>
                </a:solidFill>
                <a:latin typeface="微軟正黑體" panose="020B0604030504040204" pitchFamily="34" charset="-120"/>
                <a:ea typeface="微軟正黑體" panose="020B0604030504040204" pitchFamily="34" charset="-120"/>
              </a:rPr>
              <a:t>9/17-18</a:t>
            </a:r>
            <a:r>
              <a:rPr lang="zh-TW" altLang="en-US" dirty="0" smtClean="0">
                <a:solidFill>
                  <a:schemeClr val="bg1"/>
                </a:solidFill>
                <a:latin typeface="微軟正黑體" panose="020B0604030504040204" pitchFamily="34" charset="-120"/>
                <a:ea typeface="微軟正黑體" panose="020B0604030504040204" pitchFamily="34" charset="-120"/>
              </a:rPr>
              <a:t>高雄長庚醫院</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共</a:t>
            </a:r>
            <a:r>
              <a:rPr lang="en-US" altLang="zh-TW" dirty="0" smtClean="0">
                <a:solidFill>
                  <a:schemeClr val="bg1"/>
                </a:solidFill>
                <a:latin typeface="微軟正黑體" panose="020B0604030504040204" pitchFamily="34" charset="-120"/>
                <a:ea typeface="微軟正黑體" panose="020B0604030504040204" pitchFamily="34" charset="-120"/>
              </a:rPr>
              <a:t>13</a:t>
            </a:r>
            <a:r>
              <a:rPr lang="zh-TW" altLang="en-US" dirty="0" smtClean="0">
                <a:solidFill>
                  <a:schemeClr val="bg1"/>
                </a:solidFill>
                <a:latin typeface="微軟正黑體" panose="020B0604030504040204" pitchFamily="34" charset="-120"/>
                <a:ea typeface="微軟正黑體" panose="020B0604030504040204" pitchFamily="34" charset="-120"/>
              </a:rPr>
              <a:t>位參加</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1324085" y="4730710"/>
            <a:ext cx="3714435" cy="646331"/>
          </a:xfrm>
          <a:prstGeom prst="rect">
            <a:avLst/>
          </a:prstGeom>
          <a:solidFill>
            <a:srgbClr val="C00000"/>
          </a:solidFill>
        </p:spPr>
        <p:txBody>
          <a:bodyPr wrap="square" rtlCol="0">
            <a:spAutoFit/>
          </a:bodyPr>
          <a:lstStyle/>
          <a:p>
            <a:r>
              <a:rPr lang="en-US" altLang="zh-TW" dirty="0" smtClean="0">
                <a:solidFill>
                  <a:schemeClr val="bg1"/>
                </a:solidFill>
                <a:latin typeface="微軟正黑體" panose="020B0604030504040204" pitchFamily="34" charset="-120"/>
                <a:ea typeface="微軟正黑體" panose="020B0604030504040204" pitchFamily="34" charset="-120"/>
              </a:rPr>
              <a:t>2021</a:t>
            </a:r>
            <a:r>
              <a:rPr lang="zh-TW" altLang="en-US" dirty="0">
                <a:solidFill>
                  <a:schemeClr val="bg1"/>
                </a:solidFill>
                <a:latin typeface="微軟正黑體" panose="020B0604030504040204" pitchFamily="34" charset="-120"/>
                <a:ea typeface="微軟正黑體" panose="020B0604030504040204" pitchFamily="34" charset="-120"/>
              </a:rPr>
              <a:t>年會</a:t>
            </a:r>
            <a:r>
              <a:rPr lang="en-US" altLang="zh-TW" dirty="0" smtClean="0">
                <a:solidFill>
                  <a:schemeClr val="bg1"/>
                </a:solidFill>
                <a:latin typeface="微軟正黑體" panose="020B0604030504040204" pitchFamily="34" charset="-120"/>
                <a:ea typeface="微軟正黑體" panose="020B0604030504040204" pitchFamily="34" charset="-120"/>
              </a:rPr>
              <a:t>10/22</a:t>
            </a:r>
            <a:r>
              <a:rPr lang="zh-TW" altLang="en-US" dirty="0" smtClean="0">
                <a:solidFill>
                  <a:schemeClr val="bg1"/>
                </a:solidFill>
                <a:latin typeface="微軟正黑體" panose="020B0604030504040204" pitchFamily="34" charset="-120"/>
                <a:ea typeface="微軟正黑體" panose="020B0604030504040204" pitchFamily="34" charset="-120"/>
              </a:rPr>
              <a:t>馬偕醫學院</a:t>
            </a:r>
            <a:r>
              <a:rPr lang="en-US" altLang="zh-TW" sz="1400" dirty="0" smtClean="0">
                <a:solidFill>
                  <a:schemeClr val="bg1"/>
                </a:solidFill>
                <a:latin typeface="微軟正黑體" panose="020B0604030504040204" pitchFamily="34" charset="-120"/>
                <a:ea typeface="微軟正黑體" panose="020B0604030504040204" pitchFamily="34" charset="-120"/>
              </a:rPr>
              <a:t>(</a:t>
            </a:r>
            <a:r>
              <a:rPr lang="zh-TW" altLang="en-US" sz="1400" dirty="0" smtClean="0">
                <a:solidFill>
                  <a:schemeClr val="bg1"/>
                </a:solidFill>
                <a:latin typeface="微軟正黑體" panose="020B0604030504040204" pitchFamily="34" charset="-120"/>
                <a:ea typeface="微軟正黑體" panose="020B0604030504040204" pitchFamily="34" charset="-120"/>
              </a:rPr>
              <a:t>線上</a:t>
            </a:r>
            <a:r>
              <a:rPr lang="en-US" altLang="zh-TW" sz="1400" dirty="0" smtClean="0">
                <a:solidFill>
                  <a:schemeClr val="bg1"/>
                </a:solidFill>
                <a:latin typeface="微軟正黑體" panose="020B0604030504040204" pitchFamily="34" charset="-120"/>
                <a:ea typeface="微軟正黑體" panose="020B0604030504040204" pitchFamily="34" charset="-120"/>
              </a:rPr>
              <a:t>)</a:t>
            </a:r>
          </a:p>
          <a:p>
            <a:pPr algn="ctr"/>
            <a:r>
              <a:rPr lang="zh-TW" altLang="en-US" dirty="0">
                <a:solidFill>
                  <a:schemeClr val="bg1"/>
                </a:solidFill>
                <a:latin typeface="微軟正黑體" panose="020B0604030504040204" pitchFamily="34" charset="-120"/>
                <a:ea typeface="微軟正黑體" panose="020B0604030504040204" pitchFamily="34" charset="-120"/>
              </a:rPr>
              <a:t>共</a:t>
            </a:r>
            <a:r>
              <a:rPr lang="en-US" altLang="zh-TW" dirty="0" smtClean="0">
                <a:solidFill>
                  <a:schemeClr val="bg1"/>
                </a:solidFill>
                <a:latin typeface="微軟正黑體" panose="020B0604030504040204" pitchFamily="34" charset="-120"/>
                <a:ea typeface="微軟正黑體" panose="020B0604030504040204" pitchFamily="34" charset="-120"/>
              </a:rPr>
              <a:t>18</a:t>
            </a:r>
            <a:r>
              <a:rPr lang="zh-TW" altLang="en-US" dirty="0" smtClean="0">
                <a:solidFill>
                  <a:schemeClr val="bg1"/>
                </a:solidFill>
                <a:latin typeface="微軟正黑體" panose="020B0604030504040204" pitchFamily="34" charset="-120"/>
                <a:ea typeface="微軟正黑體" panose="020B0604030504040204" pitchFamily="34" charset="-120"/>
              </a:rPr>
              <a:t>位參加</a:t>
            </a:r>
            <a:endParaRPr lang="zh-TW" altLang="en-US" dirty="0">
              <a:solidFill>
                <a:schemeClr val="bg1"/>
              </a:solidFill>
              <a:latin typeface="微軟正黑體" panose="020B0604030504040204" pitchFamily="34" charset="-120"/>
              <a:ea typeface="微軟正黑體" panose="020B0604030504040204" pitchFamily="34" charset="-120"/>
            </a:endParaRPr>
          </a:p>
        </p:txBody>
      </p:sp>
      <p:grpSp>
        <p:nvGrpSpPr>
          <p:cNvPr id="30" name="群組 29"/>
          <p:cNvGrpSpPr/>
          <p:nvPr/>
        </p:nvGrpSpPr>
        <p:grpSpPr>
          <a:xfrm>
            <a:off x="411130" y="5316207"/>
            <a:ext cx="907738" cy="1541793"/>
            <a:chOff x="4426343" y="3289991"/>
            <a:chExt cx="936105" cy="1541793"/>
          </a:xfrm>
        </p:grpSpPr>
        <p:sp>
          <p:nvSpPr>
            <p:cNvPr id="33" name="矩形 32"/>
            <p:cNvSpPr/>
            <p:nvPr/>
          </p:nvSpPr>
          <p:spPr>
            <a:xfrm>
              <a:off x="4426345" y="3289991"/>
              <a:ext cx="936103" cy="154179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4426343" y="3748922"/>
              <a:ext cx="936104" cy="523220"/>
            </a:xfrm>
            <a:prstGeom prst="rect">
              <a:avLst/>
            </a:prstGeom>
            <a:solidFill>
              <a:schemeClr val="accent4">
                <a:lumMod val="20000"/>
                <a:lumOff val="80000"/>
              </a:schemeClr>
            </a:solidFill>
          </p:spPr>
          <p:txBody>
            <a:bodyPr wrap="square">
              <a:spAutoFit/>
            </a:bodyPr>
            <a:lstStyle/>
            <a:p>
              <a:pPr algn="ctr"/>
              <a:r>
                <a:rPr lang="en-US" altLang="zh-TW" sz="2800" b="1" dirty="0" smtClean="0">
                  <a:latin typeface="+mn-lt"/>
                  <a:ea typeface="微軟正黑體" panose="020B0604030504040204" pitchFamily="34" charset="-120"/>
                </a:rPr>
                <a:t>2022</a:t>
              </a:r>
              <a:endParaRPr lang="zh-TW" altLang="en-US" sz="2800" b="1" dirty="0">
                <a:latin typeface="+mn-lt"/>
              </a:endParaRPr>
            </a:p>
          </p:txBody>
        </p:sp>
      </p:grpSp>
      <p:sp>
        <p:nvSpPr>
          <p:cNvPr id="35" name="文字方塊 34"/>
          <p:cNvSpPr txBox="1"/>
          <p:nvPr/>
        </p:nvSpPr>
        <p:spPr>
          <a:xfrm>
            <a:off x="1347896" y="5730174"/>
            <a:ext cx="3714405" cy="646331"/>
          </a:xfrm>
          <a:prstGeom prst="rect">
            <a:avLst/>
          </a:prstGeom>
          <a:solidFill>
            <a:srgbClr val="C00000"/>
          </a:solidFill>
        </p:spPr>
        <p:txBody>
          <a:bodyPr wrap="square" rtlCol="0">
            <a:spAutoFit/>
          </a:bodyPr>
          <a:lstStyle/>
          <a:p>
            <a:r>
              <a:rPr lang="en-US" altLang="zh-TW" dirty="0" smtClean="0">
                <a:solidFill>
                  <a:schemeClr val="bg1"/>
                </a:solidFill>
                <a:latin typeface="微軟正黑體" panose="020B0604030504040204" pitchFamily="34" charset="-120"/>
                <a:ea typeface="微軟正黑體" panose="020B0604030504040204" pitchFamily="34" charset="-120"/>
              </a:rPr>
              <a:t>2022</a:t>
            </a:r>
            <a:r>
              <a:rPr lang="zh-TW" altLang="en-US" dirty="0" smtClean="0">
                <a:solidFill>
                  <a:schemeClr val="bg1"/>
                </a:solidFill>
                <a:latin typeface="微軟正黑體" panose="020B0604030504040204" pitchFamily="34" charset="-120"/>
                <a:ea typeface="微軟正黑體" panose="020B0604030504040204" pitchFamily="34" charset="-120"/>
              </a:rPr>
              <a:t>年會</a:t>
            </a:r>
            <a:r>
              <a:rPr lang="en-US" altLang="zh-TW" dirty="0" smtClean="0">
                <a:solidFill>
                  <a:schemeClr val="bg1"/>
                </a:solidFill>
                <a:latin typeface="微軟正黑體" panose="020B0604030504040204" pitchFamily="34" charset="-120"/>
                <a:ea typeface="微軟正黑體" panose="020B0604030504040204" pitchFamily="34" charset="-120"/>
              </a:rPr>
              <a:t>8/25-26</a:t>
            </a:r>
            <a:r>
              <a:rPr lang="zh-TW" altLang="en-US" dirty="0" smtClean="0">
                <a:solidFill>
                  <a:schemeClr val="bg1"/>
                </a:solidFill>
                <a:latin typeface="微軟正黑體" panose="020B0604030504040204" pitchFamily="34" charset="-120"/>
                <a:ea typeface="微軟正黑體" panose="020B0604030504040204" pitchFamily="34" charset="-120"/>
              </a:rPr>
              <a:t>馬偕醫學院</a:t>
            </a:r>
            <a:r>
              <a:rPr lang="en-US" altLang="zh-TW" sz="1400" dirty="0" smtClean="0">
                <a:solidFill>
                  <a:schemeClr val="bg1"/>
                </a:solidFill>
                <a:latin typeface="微軟正黑體" panose="020B0604030504040204" pitchFamily="34" charset="-120"/>
                <a:ea typeface="微軟正黑體" panose="020B0604030504040204" pitchFamily="34" charset="-120"/>
              </a:rPr>
              <a:t>(</a:t>
            </a:r>
            <a:r>
              <a:rPr lang="zh-TW" altLang="en-US" sz="1400" dirty="0" smtClean="0">
                <a:solidFill>
                  <a:schemeClr val="bg1"/>
                </a:solidFill>
                <a:latin typeface="微軟正黑體" panose="020B0604030504040204" pitchFamily="34" charset="-120"/>
                <a:ea typeface="微軟正黑體" panose="020B0604030504040204" pitchFamily="34" charset="-120"/>
              </a:rPr>
              <a:t>線上</a:t>
            </a:r>
            <a:r>
              <a:rPr lang="en-US" altLang="zh-TW" sz="1400" dirty="0" smtClean="0">
                <a:solidFill>
                  <a:schemeClr val="bg1"/>
                </a:solidFill>
                <a:latin typeface="微軟正黑體" panose="020B0604030504040204" pitchFamily="34" charset="-120"/>
                <a:ea typeface="微軟正黑體" panose="020B0604030504040204" pitchFamily="34" charset="-120"/>
              </a:rPr>
              <a:t>)</a:t>
            </a:r>
          </a:p>
          <a:p>
            <a:pPr algn="ctr"/>
            <a:r>
              <a:rPr lang="zh-TW" altLang="en-US" dirty="0">
                <a:solidFill>
                  <a:schemeClr val="bg1"/>
                </a:solidFill>
                <a:latin typeface="微軟正黑體" panose="020B0604030504040204" pitchFamily="34" charset="-120"/>
                <a:ea typeface="微軟正黑體" panose="020B0604030504040204" pitchFamily="34" charset="-120"/>
              </a:rPr>
              <a:t>共</a:t>
            </a:r>
            <a:r>
              <a:rPr lang="en-US" altLang="zh-TW" dirty="0" smtClean="0">
                <a:solidFill>
                  <a:schemeClr val="bg1"/>
                </a:solidFill>
                <a:latin typeface="微軟正黑體" panose="020B0604030504040204" pitchFamily="34" charset="-120"/>
                <a:ea typeface="微軟正黑體" panose="020B0604030504040204" pitchFamily="34" charset="-120"/>
              </a:rPr>
              <a:t>18</a:t>
            </a:r>
            <a:r>
              <a:rPr lang="zh-TW" altLang="en-US" dirty="0" smtClean="0">
                <a:solidFill>
                  <a:schemeClr val="bg1"/>
                </a:solidFill>
                <a:latin typeface="微軟正黑體" panose="020B0604030504040204" pitchFamily="34" charset="-120"/>
                <a:ea typeface="微軟正黑體" panose="020B0604030504040204" pitchFamily="34" charset="-120"/>
              </a:rPr>
              <a:t>位參加</a:t>
            </a:r>
            <a:endParaRPr lang="zh-TW" altLang="en-US" dirty="0">
              <a:solidFill>
                <a:schemeClr val="bg1"/>
              </a:solidFill>
              <a:latin typeface="微軟正黑體" panose="020B0604030504040204" pitchFamily="34" charset="-120"/>
              <a:ea typeface="微軟正黑體" panose="020B0604030504040204" pitchFamily="34" charset="-120"/>
            </a:endParaRPr>
          </a:p>
        </p:txBody>
      </p:sp>
      <p:pic>
        <p:nvPicPr>
          <p:cNvPr id="23" name="圖片 22"/>
          <p:cNvPicPr>
            <a:picLocks noChangeAspect="1"/>
          </p:cNvPicPr>
          <p:nvPr/>
        </p:nvPicPr>
        <p:blipFill rotWithShape="1">
          <a:blip r:embed="rId5" cstate="print">
            <a:extLst>
              <a:ext uri="{28A0092B-C50C-407E-A947-70E740481C1C}">
                <a14:useLocalDpi xmlns:a14="http://schemas.microsoft.com/office/drawing/2010/main" val="0"/>
              </a:ext>
            </a:extLst>
          </a:blip>
          <a:srcRect l="7179" t="20257" r="6453" b="16836"/>
          <a:stretch/>
        </p:blipFill>
        <p:spPr>
          <a:xfrm>
            <a:off x="6373084" y="4179039"/>
            <a:ext cx="2541476" cy="1380097"/>
          </a:xfrm>
          <a:prstGeom prst="rect">
            <a:avLst/>
          </a:prstGeom>
        </p:spPr>
      </p:pic>
    </p:spTree>
    <p:extLst>
      <p:ext uri="{BB962C8B-B14F-4D97-AF65-F5344CB8AC3E}">
        <p14:creationId xmlns:p14="http://schemas.microsoft.com/office/powerpoint/2010/main" val="22086275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0696" y="44624"/>
            <a:ext cx="8170632" cy="1143000"/>
          </a:xfrm>
        </p:spPr>
        <p:txBody>
          <a:bodyPr/>
          <a:lstStyle/>
          <a:p>
            <a:pPr algn="ctr"/>
            <a:r>
              <a:rPr lang="en-US" altLang="zh-TW" sz="4000" dirty="0" smtClean="0"/>
              <a:t>4.</a:t>
            </a:r>
            <a:r>
              <a:rPr lang="zh-TW" altLang="en-US" sz="4000" dirty="0" smtClean="0"/>
              <a:t>臺灣</a:t>
            </a:r>
            <a:r>
              <a:rPr lang="zh-TW" altLang="en-US" sz="4000" dirty="0"/>
              <a:t>醫學圖書館學會海報展獲獎</a:t>
            </a:r>
            <a:endParaRPr lang="zh-TW" altLang="en-US" sz="4000" dirty="0">
              <a:solidFill>
                <a:srgbClr val="FF0000"/>
              </a:solidFill>
            </a:endParaRPr>
          </a:p>
        </p:txBody>
      </p:sp>
      <p:sp>
        <p:nvSpPr>
          <p:cNvPr id="4" name="投影片編號版面配置區 3"/>
          <p:cNvSpPr>
            <a:spLocks noGrp="1"/>
          </p:cNvSpPr>
          <p:nvPr>
            <p:ph type="sldNum" sz="quarter" idx="4294967295"/>
          </p:nvPr>
        </p:nvSpPr>
        <p:spPr/>
        <p:txBody>
          <a:bodyPr/>
          <a:lstStyle/>
          <a:p>
            <a:pPr>
              <a:defRPr/>
            </a:pPr>
            <a:fld id="{91F856F2-318B-4C78-9ADE-D0A990D6111C}" type="slidenum">
              <a:rPr lang="en-US" altLang="zh-TW" smtClean="0"/>
              <a:pPr>
                <a:defRPr/>
              </a:pPr>
              <a:t>34</a:t>
            </a:fld>
            <a:endParaRPr lang="en-US" altLang="zh-TW"/>
          </a:p>
        </p:txBody>
      </p:sp>
      <p:sp>
        <p:nvSpPr>
          <p:cNvPr id="14" name="文字方塊 13"/>
          <p:cNvSpPr txBox="1"/>
          <p:nvPr/>
        </p:nvSpPr>
        <p:spPr>
          <a:xfrm>
            <a:off x="638092" y="1387163"/>
            <a:ext cx="457561" cy="2061077"/>
          </a:xfrm>
          <a:prstGeom prst="rect">
            <a:avLst/>
          </a:prstGeom>
          <a:solidFill>
            <a:srgbClr val="C00000"/>
          </a:solidFill>
        </p:spPr>
        <p:txBody>
          <a:bodyPr vert="eaVert" wrap="none" rtlCol="0">
            <a:spAutoFit/>
          </a:bodyPr>
          <a:lstStyle/>
          <a:p>
            <a:r>
              <a:rPr lang="en-US" altLang="zh-TW" sz="1600" b="1" dirty="0">
                <a:solidFill>
                  <a:schemeClr val="bg1"/>
                </a:solidFill>
                <a:latin typeface="微軟正黑體" panose="020B0604030504040204" pitchFamily="34" charset="-120"/>
                <a:ea typeface="微軟正黑體" panose="020B0604030504040204" pitchFamily="34" charset="-120"/>
              </a:rPr>
              <a:t>2018</a:t>
            </a:r>
            <a:r>
              <a:rPr lang="zh-TW" altLang="en-US" sz="1600" b="1" dirty="0">
                <a:solidFill>
                  <a:schemeClr val="bg1"/>
                </a:solidFill>
                <a:latin typeface="微軟正黑體" panose="020B0604030504040204" pitchFamily="34" charset="-120"/>
                <a:ea typeface="微軟正黑體" panose="020B0604030504040204" pitchFamily="34" charset="-120"/>
              </a:rPr>
              <a:t>年獲海報第二名</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989" y="1289590"/>
            <a:ext cx="1816501" cy="2567968"/>
          </a:xfrm>
          <a:prstGeom prst="rect">
            <a:avLst/>
          </a:prstGeo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317991"/>
            <a:ext cx="1785593" cy="2529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246296"/>
            <a:ext cx="1800199" cy="261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圖片 11">
            <a:extLst>
              <a:ext uri="{FF2B5EF4-FFF2-40B4-BE49-F238E27FC236}">
                <a16:creationId xmlns:a16="http://schemas.microsoft.com/office/drawing/2014/main" id="{3CCB3448-C19C-4277-954E-B482FF9046EF}"/>
              </a:ext>
            </a:extLst>
          </p:cNvPr>
          <p:cNvPicPr>
            <a:picLocks noChangeAspect="1"/>
          </p:cNvPicPr>
          <p:nvPr/>
        </p:nvPicPr>
        <p:blipFill>
          <a:blip r:embed="rId5"/>
          <a:stretch>
            <a:fillRect/>
          </a:stretch>
        </p:blipFill>
        <p:spPr>
          <a:xfrm>
            <a:off x="1521717" y="3986458"/>
            <a:ext cx="1778742" cy="2515533"/>
          </a:xfrm>
          <a:prstGeom prst="rect">
            <a:avLst/>
          </a:prstGeom>
        </p:spPr>
      </p:pic>
      <p:sp>
        <p:nvSpPr>
          <p:cNvPr id="13" name="文字方塊 12"/>
          <p:cNvSpPr txBox="1"/>
          <p:nvPr/>
        </p:nvSpPr>
        <p:spPr>
          <a:xfrm>
            <a:off x="642917" y="4125778"/>
            <a:ext cx="457561" cy="2061077"/>
          </a:xfrm>
          <a:prstGeom prst="rect">
            <a:avLst/>
          </a:prstGeom>
          <a:solidFill>
            <a:srgbClr val="C00000"/>
          </a:solidFill>
        </p:spPr>
        <p:txBody>
          <a:bodyPr vert="eaVert" wrap="none" rtlCol="0">
            <a:spAutoFit/>
          </a:bodyPr>
          <a:lstStyle>
            <a:defPPr>
              <a:defRPr lang="zh-TW"/>
            </a:defPPr>
            <a:lvl1pPr>
              <a:defRPr sz="1600" b="1">
                <a:solidFill>
                  <a:schemeClr val="bg1"/>
                </a:solidFill>
                <a:latin typeface="微軟正黑體" panose="020B0604030504040204" pitchFamily="34" charset="-120"/>
                <a:ea typeface="微軟正黑體" panose="020B0604030504040204" pitchFamily="34" charset="-120"/>
              </a:defRPr>
            </a:lvl1pPr>
          </a:lstStyle>
          <a:p>
            <a:r>
              <a:rPr lang="en-US" altLang="zh-TW" dirty="0"/>
              <a:t>2020</a:t>
            </a:r>
            <a:r>
              <a:rPr lang="zh-TW" altLang="en-US" dirty="0"/>
              <a:t>年獲海報第一名</a:t>
            </a:r>
          </a:p>
        </p:txBody>
      </p:sp>
      <p:sp>
        <p:nvSpPr>
          <p:cNvPr id="15" name="文字方塊 14"/>
          <p:cNvSpPr txBox="1"/>
          <p:nvPr/>
        </p:nvSpPr>
        <p:spPr>
          <a:xfrm>
            <a:off x="1098147" y="1693957"/>
            <a:ext cx="430887" cy="1323439"/>
          </a:xfrm>
          <a:prstGeom prst="rect">
            <a:avLst/>
          </a:prstGeom>
          <a:solidFill>
            <a:srgbClr val="C00000"/>
          </a:solidFill>
        </p:spPr>
        <p:txBody>
          <a:bodyPr vert="eaVert" wrap="none" rtlCol="0">
            <a:spAutoFit/>
          </a:bodyPr>
          <a:lstStyle/>
          <a:p>
            <a:r>
              <a:rPr lang="zh-TW" altLang="en-US" sz="1600" b="1" dirty="0">
                <a:solidFill>
                  <a:schemeClr val="bg1"/>
                </a:solidFill>
                <a:latin typeface="微軟正黑體" panose="020B0604030504040204" pitchFamily="34" charset="-120"/>
                <a:ea typeface="微軟正黑體" panose="020B0604030504040204" pitchFamily="34" charset="-120"/>
              </a:rPr>
              <a:t>及最佳人氣獎</a:t>
            </a:r>
          </a:p>
        </p:txBody>
      </p:sp>
      <p:pic>
        <p:nvPicPr>
          <p:cNvPr id="16" name="Picture 21">
            <a:extLst>
              <a:ext uri="{FF2B5EF4-FFF2-40B4-BE49-F238E27FC236}">
                <a16:creationId xmlns:a16="http://schemas.microsoft.com/office/drawing/2014/main" id="{8B4C8A39-CE09-47EF-A812-2D59DF2AF39C}"/>
              </a:ext>
            </a:extLst>
          </p:cNvPr>
          <p:cNvPicPr>
            <a:picLocks noChangeAspect="1"/>
          </p:cNvPicPr>
          <p:nvPr/>
        </p:nvPicPr>
        <p:blipFill>
          <a:blip r:embed="rId6"/>
          <a:stretch>
            <a:fillRect/>
          </a:stretch>
        </p:blipFill>
        <p:spPr>
          <a:xfrm>
            <a:off x="4541423" y="3941693"/>
            <a:ext cx="1758769" cy="2491127"/>
          </a:xfrm>
          <a:prstGeom prst="rect">
            <a:avLst/>
          </a:prstGeom>
        </p:spPr>
      </p:pic>
      <p:sp>
        <p:nvSpPr>
          <p:cNvPr id="17" name="文字方塊 16"/>
          <p:cNvSpPr txBox="1"/>
          <p:nvPr/>
        </p:nvSpPr>
        <p:spPr>
          <a:xfrm>
            <a:off x="8422536" y="1196752"/>
            <a:ext cx="457561" cy="2586862"/>
          </a:xfrm>
          <a:prstGeom prst="rect">
            <a:avLst/>
          </a:prstGeom>
          <a:solidFill>
            <a:srgbClr val="C00000"/>
          </a:solidFill>
        </p:spPr>
        <p:txBody>
          <a:bodyPr vert="eaVert" wrap="none" rtlCol="0">
            <a:spAutoFit/>
          </a:bodyPr>
          <a:lstStyle/>
          <a:p>
            <a:r>
              <a:rPr lang="en-US" altLang="zh-TW" sz="1600" b="1" dirty="0">
                <a:solidFill>
                  <a:schemeClr val="bg1"/>
                </a:solidFill>
                <a:latin typeface="微軟正黑體" panose="020B0604030504040204" pitchFamily="34" charset="-120"/>
                <a:ea typeface="微軟正黑體" panose="020B0604030504040204" pitchFamily="34" charset="-120"/>
              </a:rPr>
              <a:t>2019</a:t>
            </a:r>
            <a:r>
              <a:rPr lang="zh-TW" altLang="en-US" sz="1700" b="1" dirty="0">
                <a:solidFill>
                  <a:schemeClr val="bg1"/>
                </a:solidFill>
                <a:latin typeface="微軟正黑體" panose="020B0604030504040204" pitchFamily="34" charset="-120"/>
                <a:ea typeface="微軟正黑體" panose="020B0604030504040204" pitchFamily="34" charset="-120"/>
              </a:rPr>
              <a:t>年獲海報第一、二名</a:t>
            </a:r>
          </a:p>
        </p:txBody>
      </p:sp>
      <p:pic>
        <p:nvPicPr>
          <p:cNvPr id="18" name="Picture 12">
            <a:extLst>
              <a:ext uri="{FF2B5EF4-FFF2-40B4-BE49-F238E27FC236}">
                <a16:creationId xmlns:a16="http://schemas.microsoft.com/office/drawing/2014/main" id="{595CAB76-7C92-4151-86E3-D57722805F9C}"/>
              </a:ext>
            </a:extLst>
          </p:cNvPr>
          <p:cNvPicPr>
            <a:picLocks noChangeAspect="1"/>
          </p:cNvPicPr>
          <p:nvPr/>
        </p:nvPicPr>
        <p:blipFill>
          <a:blip r:embed="rId7"/>
          <a:stretch>
            <a:fillRect/>
          </a:stretch>
        </p:blipFill>
        <p:spPr>
          <a:xfrm>
            <a:off x="6372200" y="3931631"/>
            <a:ext cx="1764232" cy="2501189"/>
          </a:xfrm>
          <a:prstGeom prst="rect">
            <a:avLst/>
          </a:prstGeom>
        </p:spPr>
      </p:pic>
      <p:sp>
        <p:nvSpPr>
          <p:cNvPr id="19" name="文字方塊 18"/>
          <p:cNvSpPr txBox="1"/>
          <p:nvPr/>
        </p:nvSpPr>
        <p:spPr>
          <a:xfrm>
            <a:off x="8405480" y="3861048"/>
            <a:ext cx="457561" cy="2722368"/>
          </a:xfrm>
          <a:prstGeom prst="rect">
            <a:avLst/>
          </a:prstGeom>
          <a:solidFill>
            <a:srgbClr val="C00000"/>
          </a:solidFill>
        </p:spPr>
        <p:txBody>
          <a:bodyPr vert="eaVert" wrap="square" rtlCol="0">
            <a:spAutoFit/>
          </a:bodyPr>
          <a:lstStyle/>
          <a:p>
            <a:r>
              <a:rPr lang="en-US" altLang="zh-TW" sz="1600" b="1" dirty="0">
                <a:solidFill>
                  <a:schemeClr val="bg1"/>
                </a:solidFill>
                <a:latin typeface="微軟正黑體" panose="020B0604030504040204" pitchFamily="34" charset="-120"/>
                <a:ea typeface="微軟正黑體" panose="020B0604030504040204" pitchFamily="34" charset="-120"/>
              </a:rPr>
              <a:t>2021</a:t>
            </a:r>
            <a:r>
              <a:rPr lang="zh-TW" altLang="en-US" sz="1600" b="1" dirty="0">
                <a:solidFill>
                  <a:schemeClr val="bg1"/>
                </a:solidFill>
                <a:latin typeface="微軟正黑體" panose="020B0604030504040204" pitchFamily="34" charset="-120"/>
                <a:ea typeface="微軟正黑體" panose="020B0604030504040204" pitchFamily="34" charset="-120"/>
              </a:rPr>
              <a:t>年獲海報第一、三名</a:t>
            </a:r>
          </a:p>
        </p:txBody>
      </p:sp>
      <p:cxnSp>
        <p:nvCxnSpPr>
          <p:cNvPr id="6" name="直線接點 5"/>
          <p:cNvCxnSpPr/>
          <p:nvPr/>
        </p:nvCxnSpPr>
        <p:spPr>
          <a:xfrm>
            <a:off x="3997913" y="1317991"/>
            <a:ext cx="7605" cy="5184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直線接點 22"/>
          <p:cNvCxnSpPr/>
          <p:nvPr/>
        </p:nvCxnSpPr>
        <p:spPr>
          <a:xfrm>
            <a:off x="323528" y="3909991"/>
            <a:ext cx="7884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661931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3290" y="221511"/>
            <a:ext cx="7917920" cy="850106"/>
          </a:xfrm>
        </p:spPr>
        <p:txBody>
          <a:bodyPr/>
          <a:lstStyle/>
          <a:p>
            <a:r>
              <a:rPr lang="en-US" altLang="zh-TW" sz="3600" dirty="0"/>
              <a:t>2020</a:t>
            </a:r>
            <a:r>
              <a:rPr lang="zh-TW" altLang="en-US" sz="3600" dirty="0"/>
              <a:t>美國醫學圖書館學會年會</a:t>
            </a:r>
            <a:r>
              <a:rPr lang="en-US" altLang="zh-TW" sz="3600" dirty="0"/>
              <a:t>(MLA)</a:t>
            </a:r>
            <a:br>
              <a:rPr lang="en-US" altLang="zh-TW" sz="3600" dirty="0"/>
            </a:br>
            <a:r>
              <a:rPr lang="zh-TW" altLang="en-US" sz="3600" dirty="0"/>
              <a:t>研究類海報首獎</a:t>
            </a:r>
          </a:p>
        </p:txBody>
      </p:sp>
      <p:sp>
        <p:nvSpPr>
          <p:cNvPr id="4" name="投影片編號版面配置區 3"/>
          <p:cNvSpPr>
            <a:spLocks noGrp="1"/>
          </p:cNvSpPr>
          <p:nvPr>
            <p:ph type="sldNum" sz="quarter" idx="12"/>
          </p:nvPr>
        </p:nvSpPr>
        <p:spPr/>
        <p:txBody>
          <a:bodyPr/>
          <a:lstStyle/>
          <a:p>
            <a:pPr>
              <a:defRPr/>
            </a:pPr>
            <a:fld id="{91F856F2-318B-4C78-9ADE-D0A990D6111C}" type="slidenum">
              <a:rPr lang="en-US" altLang="zh-TW" smtClean="0"/>
              <a:pPr>
                <a:defRPr/>
              </a:pPr>
              <a:t>35</a:t>
            </a:fld>
            <a:endParaRPr lang="en-US" altLang="zh-TW"/>
          </a:p>
        </p:txBody>
      </p:sp>
      <p:pic>
        <p:nvPicPr>
          <p:cNvPr id="5" name="圖片 4"/>
          <p:cNvPicPr>
            <a:picLocks noChangeAspect="1"/>
          </p:cNvPicPr>
          <p:nvPr/>
        </p:nvPicPr>
        <p:blipFill>
          <a:blip r:embed="rId2"/>
          <a:stretch>
            <a:fillRect/>
          </a:stretch>
        </p:blipFill>
        <p:spPr>
          <a:xfrm>
            <a:off x="258084" y="3708470"/>
            <a:ext cx="4896959" cy="2753349"/>
          </a:xfrm>
          <a:prstGeom prst="rect">
            <a:avLst/>
          </a:prstGeom>
          <a:ln>
            <a:noFill/>
          </a:ln>
        </p:spPr>
      </p:pic>
      <p:pic>
        <p:nvPicPr>
          <p:cNvPr id="6" name="圖片 5"/>
          <p:cNvPicPr>
            <a:picLocks noChangeAspect="1"/>
          </p:cNvPicPr>
          <p:nvPr/>
        </p:nvPicPr>
        <p:blipFill>
          <a:blip r:embed="rId3"/>
          <a:stretch>
            <a:fillRect/>
          </a:stretch>
        </p:blipFill>
        <p:spPr>
          <a:xfrm>
            <a:off x="2256205" y="1514219"/>
            <a:ext cx="2728003" cy="2194251"/>
          </a:xfrm>
          <a:prstGeom prst="rect">
            <a:avLst/>
          </a:prstGeom>
        </p:spPr>
      </p:pic>
      <p:pic>
        <p:nvPicPr>
          <p:cNvPr id="7" name="圖片 6"/>
          <p:cNvPicPr>
            <a:picLocks noChangeAspect="1"/>
          </p:cNvPicPr>
          <p:nvPr/>
        </p:nvPicPr>
        <p:blipFill>
          <a:blip r:embed="rId4"/>
          <a:stretch>
            <a:fillRect/>
          </a:stretch>
        </p:blipFill>
        <p:spPr>
          <a:xfrm>
            <a:off x="5155043" y="1272742"/>
            <a:ext cx="3963134" cy="4987952"/>
          </a:xfrm>
          <a:prstGeom prst="rect">
            <a:avLst/>
          </a:prstGeom>
        </p:spPr>
      </p:pic>
      <p:sp>
        <p:nvSpPr>
          <p:cNvPr id="8" name="文字方塊 7"/>
          <p:cNvSpPr txBox="1"/>
          <p:nvPr/>
        </p:nvSpPr>
        <p:spPr>
          <a:xfrm>
            <a:off x="361821" y="2173330"/>
            <a:ext cx="1723549" cy="1323439"/>
          </a:xfrm>
          <a:prstGeom prst="rect">
            <a:avLst/>
          </a:prstGeom>
          <a:noFill/>
        </p:spPr>
        <p:txBody>
          <a:bodyPr wrap="none" rtlCol="0">
            <a:spAutoFit/>
          </a:bodyPr>
          <a:lstStyle/>
          <a:p>
            <a:r>
              <a:rPr lang="zh-TW" altLang="en-US" sz="2000" b="1" dirty="0">
                <a:latin typeface="微軟正黑體" panose="020B0604030504040204" pitchFamily="34" charset="-120"/>
                <a:ea typeface="微軟正黑體" panose="020B0604030504040204" pitchFamily="34" charset="-120"/>
              </a:rPr>
              <a:t>獲獎人員</a:t>
            </a:r>
            <a:r>
              <a:rPr lang="en-US" altLang="zh-TW" sz="2000" b="1" dirty="0">
                <a:latin typeface="微軟正黑體" panose="020B0604030504040204" pitchFamily="34" charset="-120"/>
                <a:ea typeface="微軟正黑體" panose="020B0604030504040204" pitchFamily="34" charset="-120"/>
              </a:rPr>
              <a:t>:</a:t>
            </a:r>
          </a:p>
          <a:p>
            <a:r>
              <a:rPr lang="zh-TW" altLang="en-US" sz="2000" b="1" dirty="0">
                <a:latin typeface="微軟正黑體" panose="020B0604030504040204" pitchFamily="34" charset="-120"/>
                <a:ea typeface="微軟正黑體" panose="020B0604030504040204" pitchFamily="34" charset="-120"/>
              </a:rPr>
              <a:t>　徐華玉組員</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　沈純慧組長</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　邱子恒館長</a:t>
            </a:r>
          </a:p>
        </p:txBody>
      </p:sp>
      <p:sp>
        <p:nvSpPr>
          <p:cNvPr id="12" name="矩形 11"/>
          <p:cNvSpPr/>
          <p:nvPr/>
        </p:nvSpPr>
        <p:spPr>
          <a:xfrm>
            <a:off x="258084" y="1272742"/>
            <a:ext cx="2909771" cy="369332"/>
          </a:xfrm>
          <a:prstGeom prst="rect">
            <a:avLst/>
          </a:prstGeom>
        </p:spPr>
        <p:txBody>
          <a:bodyPr wrap="none">
            <a:spAutoFit/>
          </a:bodyPr>
          <a:lstStyle/>
          <a:p>
            <a:r>
              <a:rPr lang="zh-TW" altLang="en-US" b="1" dirty="0">
                <a:solidFill>
                  <a:srgbClr val="0000FF"/>
                </a:solidFill>
                <a:latin typeface="微軟正黑體" panose="020B0604030504040204" pitchFamily="34" charset="-120"/>
                <a:ea typeface="微軟正黑體" panose="020B0604030504040204" pitchFamily="34" charset="-120"/>
              </a:rPr>
              <a:t>會議日期</a:t>
            </a:r>
            <a:r>
              <a:rPr lang="en-US" altLang="zh-TW" b="1" dirty="0">
                <a:solidFill>
                  <a:srgbClr val="0000FF"/>
                </a:solidFill>
                <a:latin typeface="微軟正黑體" panose="020B0604030504040204" pitchFamily="34" charset="-120"/>
                <a:ea typeface="微軟正黑體" panose="020B0604030504040204" pitchFamily="34" charset="-120"/>
              </a:rPr>
              <a:t>: 2020/08/10-14</a:t>
            </a:r>
          </a:p>
        </p:txBody>
      </p:sp>
    </p:spTree>
    <p:extLst>
      <p:ext uri="{BB962C8B-B14F-4D97-AF65-F5344CB8AC3E}">
        <p14:creationId xmlns:p14="http://schemas.microsoft.com/office/powerpoint/2010/main" val="3377836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18854" y="1581878"/>
            <a:ext cx="2524953" cy="1323439"/>
          </a:xfrm>
          <a:prstGeom prst="rect">
            <a:avLst/>
          </a:prstGeom>
          <a:noFill/>
        </p:spPr>
        <p:txBody>
          <a:bodyPr wrap="square" rtlCol="0">
            <a:spAutoFit/>
          </a:bodyPr>
          <a:lstStyle/>
          <a:p>
            <a:pPr algn="ctr"/>
            <a:r>
              <a:rPr lang="zh-TW" altLang="en-US" sz="2000" dirty="0">
                <a:latin typeface="微軟正黑體" panose="020B0604030504040204" pitchFamily="34" charset="-120"/>
                <a:ea typeface="微軟正黑體" panose="020B0604030504040204" pitchFamily="34" charset="-120"/>
              </a:rPr>
              <a:t>作者：</a:t>
            </a:r>
            <a:endParaRPr lang="en-US" altLang="zh-TW" sz="2000" dirty="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　黃莉娟、蕭雅方</a:t>
            </a:r>
            <a:endParaRPr lang="en-US" altLang="zh-TW" sz="2000" dirty="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　蕭淑媛、游曉芬</a:t>
            </a:r>
            <a:endParaRPr lang="en-US" altLang="zh-TW" sz="2000" dirty="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 　  邱子恒館長</a:t>
            </a: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7303" y="1470461"/>
            <a:ext cx="2926859" cy="212676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226" y="1259632"/>
            <a:ext cx="2799882" cy="5127894"/>
          </a:xfrm>
          <a:prstGeom prst="rect">
            <a:avLst/>
          </a:prstGeom>
        </p:spPr>
      </p:pic>
      <p:pic>
        <p:nvPicPr>
          <p:cNvPr id="7" name="圖片 6">
            <a:extLst>
              <a:ext uri="{FF2B5EF4-FFF2-40B4-BE49-F238E27FC236}">
                <a16:creationId xmlns:a16="http://schemas.microsoft.com/office/drawing/2014/main" id="{159CD9F4-690E-49F5-A2B3-482F06856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418" y="4973610"/>
            <a:ext cx="1686426" cy="1302499"/>
          </a:xfrm>
          <a:prstGeom prst="rect">
            <a:avLst/>
          </a:prstGeom>
          <a:ln>
            <a:solidFill>
              <a:schemeClr val="bg1">
                <a:lumMod val="75000"/>
              </a:schemeClr>
            </a:solidFill>
          </a:ln>
        </p:spPr>
      </p:pic>
      <p:pic>
        <p:nvPicPr>
          <p:cNvPr id="13" name="圖片 12">
            <a:extLst>
              <a:ext uri="{FF2B5EF4-FFF2-40B4-BE49-F238E27FC236}">
                <a16:creationId xmlns:a16="http://schemas.microsoft.com/office/drawing/2014/main" id="{5C31FDFE-9157-4052-BFC1-51B7F851E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8476" y="4996637"/>
            <a:ext cx="1686629" cy="1264973"/>
          </a:xfrm>
          <a:prstGeom prst="rect">
            <a:avLst/>
          </a:prstGeom>
          <a:ln>
            <a:solidFill>
              <a:schemeClr val="bg1">
                <a:lumMod val="75000"/>
              </a:schemeClr>
            </a:solidFill>
          </a:ln>
        </p:spPr>
      </p:pic>
      <p:pic>
        <p:nvPicPr>
          <p:cNvPr id="15" name="圖片 14">
            <a:extLst>
              <a:ext uri="{FF2B5EF4-FFF2-40B4-BE49-F238E27FC236}">
                <a16:creationId xmlns:a16="http://schemas.microsoft.com/office/drawing/2014/main" id="{542C5A8C-BB9E-4AF4-BF8C-AC18AFABB6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5667" y="3708638"/>
            <a:ext cx="1732266" cy="1264972"/>
          </a:xfrm>
          <a:prstGeom prst="rect">
            <a:avLst/>
          </a:prstGeom>
          <a:ln>
            <a:solidFill>
              <a:schemeClr val="bg1">
                <a:lumMod val="75000"/>
              </a:schemeClr>
            </a:solidFill>
          </a:ln>
        </p:spPr>
      </p:pic>
      <p:pic>
        <p:nvPicPr>
          <p:cNvPr id="17" name="圖片 16">
            <a:extLst>
              <a:ext uri="{FF2B5EF4-FFF2-40B4-BE49-F238E27FC236}">
                <a16:creationId xmlns:a16="http://schemas.microsoft.com/office/drawing/2014/main" id="{BFA4F5C7-3D9F-41BF-B53F-0EA804F71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8476" y="3708638"/>
            <a:ext cx="1686629" cy="1264972"/>
          </a:xfrm>
          <a:prstGeom prst="rect">
            <a:avLst/>
          </a:prstGeom>
          <a:ln>
            <a:solidFill>
              <a:schemeClr val="bg1">
                <a:lumMod val="75000"/>
              </a:schemeClr>
            </a:solidFill>
          </a:ln>
        </p:spPr>
      </p:pic>
      <p:pic>
        <p:nvPicPr>
          <p:cNvPr id="9" name="圖片 8">
            <a:extLst>
              <a:ext uri="{FF2B5EF4-FFF2-40B4-BE49-F238E27FC236}">
                <a16:creationId xmlns:a16="http://schemas.microsoft.com/office/drawing/2014/main" id="{69F27F31-3D28-460C-A171-E340E43B20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122" y="3942561"/>
            <a:ext cx="2553743" cy="1915307"/>
          </a:xfrm>
          <a:prstGeom prst="rect">
            <a:avLst/>
          </a:prstGeom>
          <a:ln>
            <a:solidFill>
              <a:schemeClr val="bg1">
                <a:lumMod val="75000"/>
              </a:schemeClr>
            </a:solidFill>
          </a:ln>
        </p:spPr>
      </p:pic>
      <p:sp>
        <p:nvSpPr>
          <p:cNvPr id="11" name="矩形 7">
            <a:extLst>
              <a:ext uri="{FF2B5EF4-FFF2-40B4-BE49-F238E27FC236}">
                <a16:creationId xmlns:a16="http://schemas.microsoft.com/office/drawing/2014/main" id="{0DF019D3-B0AE-4E5A-A9EB-4160BFDD2BB5}"/>
              </a:ext>
            </a:extLst>
          </p:cNvPr>
          <p:cNvSpPr/>
          <p:nvPr/>
        </p:nvSpPr>
        <p:spPr>
          <a:xfrm>
            <a:off x="8237552" y="116632"/>
            <a:ext cx="864096" cy="93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標題 2"/>
          <p:cNvSpPr>
            <a:spLocks noGrp="1"/>
          </p:cNvSpPr>
          <p:nvPr>
            <p:ph type="title"/>
          </p:nvPr>
        </p:nvSpPr>
        <p:spPr>
          <a:xfrm>
            <a:off x="318854" y="70450"/>
            <a:ext cx="8573626" cy="1143000"/>
          </a:xfrm>
        </p:spPr>
        <p:txBody>
          <a:bodyPr/>
          <a:lstStyle/>
          <a:p>
            <a:r>
              <a:rPr lang="en-US" altLang="zh-TW" sz="3200" dirty="0">
                <a:latin typeface="微軟正黑體" panose="020B0604030504040204" pitchFamily="34" charset="-120"/>
              </a:rPr>
              <a:t>2021</a:t>
            </a:r>
            <a:r>
              <a:rPr lang="zh-TW" altLang="en-US" sz="3200" dirty="0">
                <a:latin typeface="微軟正黑體" panose="020B0604030504040204" pitchFamily="34" charset="-120"/>
              </a:rPr>
              <a:t>歐洲醫學圖書館學會年會海報獲最佳海報</a:t>
            </a:r>
          </a:p>
        </p:txBody>
      </p:sp>
      <p:sp>
        <p:nvSpPr>
          <p:cNvPr id="2" name="矩形 1"/>
          <p:cNvSpPr/>
          <p:nvPr/>
        </p:nvSpPr>
        <p:spPr>
          <a:xfrm>
            <a:off x="342122" y="1212546"/>
            <a:ext cx="2771913" cy="369332"/>
          </a:xfrm>
          <a:prstGeom prst="rect">
            <a:avLst/>
          </a:prstGeom>
        </p:spPr>
        <p:txBody>
          <a:bodyPr wrap="none">
            <a:spAutoFit/>
          </a:bodyPr>
          <a:lstStyle/>
          <a:p>
            <a:r>
              <a:rPr lang="zh-TW" altLang="en-US" b="1" dirty="0">
                <a:solidFill>
                  <a:srgbClr val="0000FF"/>
                </a:solidFill>
                <a:latin typeface="微軟正黑體" panose="020B0604030504040204" pitchFamily="34" charset="-120"/>
                <a:ea typeface="微軟正黑體" panose="020B0604030504040204" pitchFamily="34" charset="-120"/>
              </a:rPr>
              <a:t>會議日期</a:t>
            </a:r>
            <a:r>
              <a:rPr lang="en-US" altLang="zh-TW" b="1" dirty="0">
                <a:solidFill>
                  <a:srgbClr val="0000FF"/>
                </a:solidFill>
                <a:latin typeface="微軟正黑體" panose="020B0604030504040204" pitchFamily="34" charset="-120"/>
                <a:ea typeface="微軟正黑體" panose="020B0604030504040204" pitchFamily="34" charset="-120"/>
              </a:rPr>
              <a:t>: 2021/07/05-8</a:t>
            </a:r>
          </a:p>
        </p:txBody>
      </p:sp>
      <p:sp>
        <p:nvSpPr>
          <p:cNvPr id="16" name="文字方塊 15"/>
          <p:cNvSpPr txBox="1"/>
          <p:nvPr/>
        </p:nvSpPr>
        <p:spPr>
          <a:xfrm>
            <a:off x="8532440" y="6453336"/>
            <a:ext cx="360040" cy="276999"/>
          </a:xfrm>
          <a:prstGeom prst="rect">
            <a:avLst/>
          </a:prstGeom>
          <a:noFill/>
        </p:spPr>
        <p:txBody>
          <a:bodyPr wrap="square" rtlCol="0">
            <a:spAutoFit/>
          </a:bodyPr>
          <a:lstStyle/>
          <a:p>
            <a:r>
              <a:rPr lang="en-US" altLang="zh-TW" sz="1200" dirty="0">
                <a:solidFill>
                  <a:schemeClr val="bg1">
                    <a:lumMod val="50000"/>
                  </a:schemeClr>
                </a:solidFill>
              </a:rPr>
              <a:t>62</a:t>
            </a:r>
            <a:endParaRPr lang="zh-TW" altLang="en-US" sz="1200" dirty="0">
              <a:solidFill>
                <a:schemeClr val="bg1">
                  <a:lumMod val="50000"/>
                </a:schemeClr>
              </a:solidFill>
            </a:endParaRPr>
          </a:p>
        </p:txBody>
      </p:sp>
    </p:spTree>
    <p:extLst>
      <p:ext uri="{BB962C8B-B14F-4D97-AF65-F5344CB8AC3E}">
        <p14:creationId xmlns:p14="http://schemas.microsoft.com/office/powerpoint/2010/main" val="30299138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727CFD2-3475-4E18-836E-9E332DB705BF}"/>
              </a:ext>
            </a:extLst>
          </p:cNvPr>
          <p:cNvSpPr/>
          <p:nvPr/>
        </p:nvSpPr>
        <p:spPr>
          <a:xfrm>
            <a:off x="8237552" y="116632"/>
            <a:ext cx="864096" cy="93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323528" y="260648"/>
            <a:ext cx="8496944" cy="739056"/>
          </a:xfrm>
        </p:spPr>
        <p:txBody>
          <a:bodyPr>
            <a:noAutofit/>
          </a:bodyPr>
          <a:lstStyle/>
          <a:p>
            <a:r>
              <a:rPr lang="en-US" altLang="zh-TW" sz="3200" dirty="0">
                <a:latin typeface="微軟正黑體" panose="020B0604030504040204" pitchFamily="34" charset="-120"/>
              </a:rPr>
              <a:t>2021</a:t>
            </a:r>
            <a:r>
              <a:rPr lang="zh-TW" altLang="en-US" sz="3200" dirty="0">
                <a:latin typeface="微軟正黑體" panose="020B0604030504040204" pitchFamily="34" charset="-120"/>
              </a:rPr>
              <a:t>歐洲健康資訊與圖書館學會年會海報入選</a:t>
            </a:r>
            <a:endParaRPr lang="zh-TW" altLang="en-US" sz="3200" b="1" dirty="0">
              <a:latin typeface="微軟正黑體" panose="020B0604030504040204" pitchFamily="34" charset="-120"/>
            </a:endParaRPr>
          </a:p>
        </p:txBody>
      </p:sp>
      <p:grpSp>
        <p:nvGrpSpPr>
          <p:cNvPr id="6" name="群組 5"/>
          <p:cNvGrpSpPr/>
          <p:nvPr/>
        </p:nvGrpSpPr>
        <p:grpSpPr>
          <a:xfrm>
            <a:off x="387995" y="1173995"/>
            <a:ext cx="8512208" cy="5182355"/>
            <a:chOff x="387995" y="1173995"/>
            <a:chExt cx="8512208" cy="5182355"/>
          </a:xfrm>
        </p:grpSpPr>
        <p:sp>
          <p:nvSpPr>
            <p:cNvPr id="7" name="文字方塊 6"/>
            <p:cNvSpPr txBox="1"/>
            <p:nvPr/>
          </p:nvSpPr>
          <p:spPr>
            <a:xfrm>
              <a:off x="393376" y="1621249"/>
              <a:ext cx="4826696" cy="1015663"/>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作者</a:t>
              </a:r>
              <a:r>
                <a:rPr lang="en-US" altLang="zh-TW" sz="2000" b="1" dirty="0">
                  <a:latin typeface="微軟正黑體" panose="020B0604030504040204" pitchFamily="34" charset="-120"/>
                  <a:ea typeface="微軟正黑體" panose="020B0604030504040204" pitchFamily="34" charset="-120"/>
                </a:rPr>
                <a:t>:</a:t>
              </a:r>
            </a:p>
            <a:p>
              <a:r>
                <a:rPr lang="zh-TW" altLang="en-US" sz="2000" dirty="0">
                  <a:latin typeface="微軟正黑體" panose="020B0604030504040204" pitchFamily="34" charset="-120"/>
                  <a:ea typeface="微軟正黑體" panose="020B0604030504040204" pitchFamily="34" charset="-120"/>
                </a:rPr>
                <a:t>徐華玉組員、陳雨靜組員、王月玲組員、賴惠君辦事員、沈純慧組長、邱子恒館長</a:t>
              </a: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138" y="1173995"/>
              <a:ext cx="3658065" cy="5182355"/>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97" y="3140968"/>
              <a:ext cx="4854141" cy="1054639"/>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995" y="4210528"/>
              <a:ext cx="4854143" cy="2145822"/>
            </a:xfrm>
            <a:prstGeom prst="rect">
              <a:avLst/>
            </a:prstGeom>
          </p:spPr>
        </p:pic>
      </p:grpSp>
      <p:sp>
        <p:nvSpPr>
          <p:cNvPr id="3" name="投影片編號版面配置區 2"/>
          <p:cNvSpPr>
            <a:spLocks noGrp="1"/>
          </p:cNvSpPr>
          <p:nvPr>
            <p:ph type="sldNum" sz="quarter" idx="10"/>
          </p:nvPr>
        </p:nvSpPr>
        <p:spPr/>
        <p:txBody>
          <a:bodyPr/>
          <a:lstStyle/>
          <a:p>
            <a:pPr>
              <a:defRPr/>
            </a:pPr>
            <a:fld id="{4D0C3881-C1D2-4449-A6A0-2984B44095DB}" type="slidenum">
              <a:rPr lang="en-US" altLang="ko-KR" smtClean="0"/>
              <a:pPr>
                <a:defRPr/>
              </a:pPr>
              <a:t>37</a:t>
            </a:fld>
            <a:endParaRPr lang="en-US" altLang="ko-KR"/>
          </a:p>
        </p:txBody>
      </p:sp>
      <p:sp>
        <p:nvSpPr>
          <p:cNvPr id="4" name="矩形 3"/>
          <p:cNvSpPr/>
          <p:nvPr/>
        </p:nvSpPr>
        <p:spPr>
          <a:xfrm>
            <a:off x="539552" y="1236996"/>
            <a:ext cx="2771913" cy="369332"/>
          </a:xfrm>
          <a:prstGeom prst="rect">
            <a:avLst/>
          </a:prstGeom>
        </p:spPr>
        <p:txBody>
          <a:bodyPr wrap="none">
            <a:spAutoFit/>
          </a:bodyPr>
          <a:lstStyle/>
          <a:p>
            <a:r>
              <a:rPr lang="zh-TW" altLang="en-US" b="1" dirty="0">
                <a:solidFill>
                  <a:srgbClr val="0000FF"/>
                </a:solidFill>
                <a:latin typeface="微軟正黑體" panose="020B0604030504040204" pitchFamily="34" charset="-120"/>
                <a:ea typeface="微軟正黑體" panose="020B0604030504040204" pitchFamily="34" charset="-120"/>
              </a:rPr>
              <a:t>會議日期</a:t>
            </a:r>
            <a:r>
              <a:rPr lang="en-US" altLang="zh-TW" b="1" dirty="0">
                <a:solidFill>
                  <a:srgbClr val="0000FF"/>
                </a:solidFill>
                <a:latin typeface="微軟正黑體" panose="020B0604030504040204" pitchFamily="34" charset="-120"/>
                <a:ea typeface="微軟正黑體" panose="020B0604030504040204" pitchFamily="34" charset="-120"/>
              </a:rPr>
              <a:t>: 2021/07/05-8</a:t>
            </a:r>
          </a:p>
        </p:txBody>
      </p:sp>
    </p:spTree>
    <p:extLst>
      <p:ext uri="{BB962C8B-B14F-4D97-AF65-F5344CB8AC3E}">
        <p14:creationId xmlns:p14="http://schemas.microsoft.com/office/powerpoint/2010/main" val="1369063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274638"/>
            <a:ext cx="6768752" cy="922114"/>
          </a:xfrm>
        </p:spPr>
        <p:txBody>
          <a:bodyPr/>
          <a:lstStyle/>
          <a:p>
            <a:r>
              <a:rPr lang="zh-TW" altLang="en-US" sz="4000" dirty="0"/>
              <a:t>姊妹館交流概況 </a:t>
            </a:r>
            <a:r>
              <a:rPr lang="en-US" altLang="zh-TW" sz="4000" dirty="0"/>
              <a:t>2009-2021</a:t>
            </a:r>
            <a:endParaRPr lang="zh-TW" altLang="en-US" sz="4000" dirty="0"/>
          </a:p>
        </p:txBody>
      </p:sp>
      <p:sp>
        <p:nvSpPr>
          <p:cNvPr id="3" name="投影片編號版面配置區 2"/>
          <p:cNvSpPr>
            <a:spLocks noGrp="1"/>
          </p:cNvSpPr>
          <p:nvPr>
            <p:ph type="sldNum" sz="quarter" idx="10"/>
          </p:nvPr>
        </p:nvSpPr>
        <p:spPr>
          <a:xfrm>
            <a:off x="7020272" y="6356350"/>
            <a:ext cx="2133600" cy="365125"/>
          </a:xfrm>
        </p:spPr>
        <p:txBody>
          <a:bodyPr/>
          <a:lstStyle/>
          <a:p>
            <a:pPr>
              <a:defRPr/>
            </a:pPr>
            <a:fld id="{4D0C3881-C1D2-4449-A6A0-2984B44095DB}" type="slidenum">
              <a:rPr lang="en-US" altLang="ko-KR" smtClean="0"/>
              <a:pPr>
                <a:defRPr/>
              </a:pPr>
              <a:t>38</a:t>
            </a:fld>
            <a:endParaRPr lang="en-US" altLang="ko-KR"/>
          </a:p>
        </p:txBody>
      </p:sp>
      <p:cxnSp>
        <p:nvCxnSpPr>
          <p:cNvPr id="15" name="直線接點 14"/>
          <p:cNvCxnSpPr/>
          <p:nvPr/>
        </p:nvCxnSpPr>
        <p:spPr>
          <a:xfrm flipH="1">
            <a:off x="509550" y="3429000"/>
            <a:ext cx="8262152" cy="0"/>
          </a:xfrm>
          <a:prstGeom prst="line">
            <a:avLst/>
          </a:prstGeom>
          <a:ln w="19050">
            <a:solidFill>
              <a:srgbClr val="7B584D"/>
            </a:solidFill>
            <a:prstDash val="dash"/>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1949168" y="1340768"/>
            <a:ext cx="0" cy="5015582"/>
          </a:xfrm>
          <a:prstGeom prst="line">
            <a:avLst/>
          </a:prstGeom>
          <a:ln w="19050">
            <a:solidFill>
              <a:srgbClr val="7B584D"/>
            </a:solidFill>
            <a:prstDash val="dash"/>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325849" y="2236802"/>
            <a:ext cx="1595309" cy="430887"/>
          </a:xfrm>
          <a:prstGeom prst="rect">
            <a:avLst/>
          </a:prstGeom>
          <a:noFill/>
        </p:spPr>
        <p:txBody>
          <a:bodyPr wrap="none" rtlCol="0">
            <a:spAutoFit/>
          </a:bodyPr>
          <a:lstStyle/>
          <a:p>
            <a:r>
              <a:rPr lang="zh-TW" altLang="en-US" sz="2200" dirty="0">
                <a:latin typeface="微軟正黑體" panose="020B0604030504040204" pitchFamily="34" charset="-120"/>
                <a:ea typeface="微軟正黑體" panose="020B0604030504040204" pitchFamily="34" charset="-120"/>
              </a:rPr>
              <a:t>簽約姊妹館</a:t>
            </a:r>
          </a:p>
        </p:txBody>
      </p:sp>
      <p:sp>
        <p:nvSpPr>
          <p:cNvPr id="18" name="文字方塊 17"/>
          <p:cNvSpPr txBox="1"/>
          <p:nvPr/>
        </p:nvSpPr>
        <p:spPr>
          <a:xfrm>
            <a:off x="1949168" y="1421194"/>
            <a:ext cx="7366119" cy="1631216"/>
          </a:xfrm>
          <a:prstGeom prst="rect">
            <a:avLst/>
          </a:prstGeom>
          <a:noFill/>
        </p:spPr>
        <p:txBody>
          <a:bodyPr wrap="none" rtlCol="0">
            <a:spAutoFit/>
          </a:bodyPr>
          <a:lstStyle/>
          <a:p>
            <a:r>
              <a:rPr lang="zh-TW" altLang="en-US" sz="2000" dirty="0">
                <a:latin typeface="微軟正黑體" panose="020B0604030504040204" pitchFamily="34" charset="-120"/>
                <a:ea typeface="微軟正黑體" panose="020B0604030504040204" pitchFamily="34" charset="-120"/>
              </a:rPr>
              <a:t>上海交通大學醫學院圖書館、北京大學醫學圖書館、</a:t>
            </a:r>
            <a:endParaRPr lang="en-US" altLang="zh-TW" sz="2000" dirty="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哈爾濱醫科大學圖書館、南方醫科大學圖書館、</a:t>
            </a:r>
            <a:endParaRPr lang="en-US" altLang="zh-TW" sz="2000" dirty="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南京醫科大學圖書館、海南醫學院圖書館、昆明醫科大學圖書館</a:t>
            </a:r>
            <a:endParaRPr lang="en-US" altLang="zh-TW" sz="2000" dirty="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河北醫科大學圖書館、齊齊哈爾醫學院圖書館</a:t>
            </a:r>
            <a:endParaRPr lang="en-US" altLang="zh-TW" sz="2000" dirty="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天津醫科大學圖書館</a:t>
            </a:r>
          </a:p>
        </p:txBody>
      </p:sp>
      <p:sp>
        <p:nvSpPr>
          <p:cNvPr id="21" name="文字方塊 20"/>
          <p:cNvSpPr txBox="1"/>
          <p:nvPr/>
        </p:nvSpPr>
        <p:spPr>
          <a:xfrm>
            <a:off x="509550" y="4084796"/>
            <a:ext cx="1313180" cy="430887"/>
          </a:xfrm>
          <a:prstGeom prst="rect">
            <a:avLst/>
          </a:prstGeom>
          <a:noFill/>
        </p:spPr>
        <p:txBody>
          <a:bodyPr wrap="none" rtlCol="0">
            <a:spAutoFit/>
          </a:bodyPr>
          <a:lstStyle/>
          <a:p>
            <a:r>
              <a:rPr lang="zh-TW" altLang="en-US" sz="2200" dirty="0">
                <a:latin typeface="微軟正黑體" panose="020B0604030504040204" pitchFamily="34" charset="-120"/>
                <a:ea typeface="微軟正黑體" panose="020B0604030504040204" pitchFamily="34" charset="-120"/>
              </a:rPr>
              <a:t>合作內容</a:t>
            </a:r>
          </a:p>
        </p:txBody>
      </p:sp>
      <p:sp>
        <p:nvSpPr>
          <p:cNvPr id="22" name="文字方塊 21"/>
          <p:cNvSpPr txBox="1"/>
          <p:nvPr/>
        </p:nvSpPr>
        <p:spPr>
          <a:xfrm>
            <a:off x="1985171" y="3429000"/>
            <a:ext cx="5870355" cy="1015663"/>
          </a:xfrm>
          <a:prstGeom prst="rect">
            <a:avLst/>
          </a:prstGeom>
          <a:noFill/>
        </p:spPr>
        <p:txBody>
          <a:bodyPr wrap="square" rtlCol="0">
            <a:spAutoFit/>
          </a:bodyPr>
          <a:lstStyle/>
          <a:p>
            <a:pPr marL="108000" indent="-1080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文獻互印：共</a:t>
            </a:r>
            <a:r>
              <a:rPr lang="en-US" altLang="zh-TW" sz="2000" dirty="0">
                <a:latin typeface="微軟正黑體" panose="020B0604030504040204" pitchFamily="34" charset="-120"/>
                <a:ea typeface="微軟正黑體" panose="020B0604030504040204" pitchFamily="34" charset="-120"/>
              </a:rPr>
              <a:t>948</a:t>
            </a:r>
            <a:r>
              <a:rPr lang="zh-TW" altLang="en-US" sz="2000" dirty="0">
                <a:latin typeface="微軟正黑體" panose="020B0604030504040204" pitchFamily="34" charset="-120"/>
                <a:ea typeface="微軟正黑體" panose="020B0604030504040204" pitchFamily="34" charset="-120"/>
              </a:rPr>
              <a:t>件</a:t>
            </a:r>
            <a:endParaRPr lang="en-US" altLang="zh-TW" sz="2000" dirty="0">
              <a:latin typeface="微軟正黑體" panose="020B0604030504040204" pitchFamily="34" charset="-120"/>
              <a:ea typeface="微軟正黑體" panose="020B0604030504040204" pitchFamily="34" charset="-120"/>
            </a:endParaRPr>
          </a:p>
          <a:p>
            <a:pPr marL="108000" indent="-1080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圖書互贈：送出</a:t>
            </a:r>
            <a:r>
              <a:rPr lang="en-US" altLang="zh-TW" sz="2000" dirty="0">
                <a:latin typeface="微軟正黑體" panose="020B0604030504040204" pitchFamily="34" charset="-120"/>
                <a:ea typeface="微軟正黑體" panose="020B0604030504040204" pitchFamily="34" charset="-120"/>
              </a:rPr>
              <a:t>1,636</a:t>
            </a:r>
            <a:r>
              <a:rPr lang="zh-TW" altLang="en-US" sz="2000" dirty="0">
                <a:latin typeface="微軟正黑體" panose="020B0604030504040204" pitchFamily="34" charset="-120"/>
                <a:ea typeface="微軟正黑體" panose="020B0604030504040204" pitchFamily="34" charset="-120"/>
              </a:rPr>
              <a:t>冊，收到</a:t>
            </a:r>
            <a:r>
              <a:rPr lang="en-US" altLang="zh-TW" sz="2000" dirty="0">
                <a:latin typeface="微軟正黑體" panose="020B0604030504040204" pitchFamily="34" charset="-120"/>
                <a:ea typeface="微軟正黑體" panose="020B0604030504040204" pitchFamily="34" charset="-120"/>
              </a:rPr>
              <a:t>876</a:t>
            </a:r>
            <a:r>
              <a:rPr lang="zh-TW" altLang="en-US" sz="2000" dirty="0">
                <a:latin typeface="微軟正黑體" panose="020B0604030504040204" pitchFamily="34" charset="-120"/>
                <a:ea typeface="微軟正黑體" panose="020B0604030504040204" pitchFamily="34" charset="-120"/>
              </a:rPr>
              <a:t>冊</a:t>
            </a:r>
            <a:endParaRPr lang="en-US" altLang="zh-TW" sz="2000" dirty="0">
              <a:latin typeface="微軟正黑體" panose="020B0604030504040204" pitchFamily="34" charset="-120"/>
              <a:ea typeface="微軟正黑體" panose="020B0604030504040204" pitchFamily="34" charset="-120"/>
            </a:endParaRPr>
          </a:p>
          <a:p>
            <a:pPr marL="108000" indent="-1080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館員互訪：來訪</a:t>
            </a:r>
            <a:r>
              <a:rPr lang="en-US" altLang="zh-TW" sz="2000" dirty="0">
                <a:latin typeface="微軟正黑體" panose="020B0604030504040204" pitchFamily="34" charset="-120"/>
                <a:ea typeface="微軟正黑體" panose="020B0604030504040204" pitchFamily="34" charset="-120"/>
              </a:rPr>
              <a:t>49</a:t>
            </a:r>
            <a:r>
              <a:rPr lang="zh-TW" altLang="en-US" sz="2000" dirty="0">
                <a:latin typeface="微軟正黑體" panose="020B0604030504040204" pitchFamily="34" charset="-120"/>
                <a:ea typeface="微軟正黑體" panose="020B0604030504040204" pitchFamily="34" charset="-120"/>
              </a:rPr>
              <a:t>人次，去訪</a:t>
            </a:r>
            <a:r>
              <a:rPr lang="en-US" altLang="zh-TW" sz="2000" dirty="0">
                <a:latin typeface="微軟正黑體" panose="020B0604030504040204" pitchFamily="34" charset="-120"/>
                <a:ea typeface="微軟正黑體" panose="020B0604030504040204" pitchFamily="34" charset="-120"/>
              </a:rPr>
              <a:t>41</a:t>
            </a:r>
            <a:r>
              <a:rPr lang="zh-TW" altLang="en-US" sz="2000" dirty="0">
                <a:latin typeface="微軟正黑體" panose="020B0604030504040204" pitchFamily="34" charset="-120"/>
                <a:ea typeface="微軟正黑體" panose="020B0604030504040204" pitchFamily="34" charset="-120"/>
              </a:rPr>
              <a:t>人次，計</a:t>
            </a:r>
            <a:r>
              <a:rPr lang="en-US" altLang="zh-TW" sz="2000" dirty="0">
                <a:latin typeface="微軟正黑體" panose="020B0604030504040204" pitchFamily="34" charset="-120"/>
                <a:ea typeface="微軟正黑體" panose="020B0604030504040204" pitchFamily="34" charset="-120"/>
              </a:rPr>
              <a:t>90</a:t>
            </a:r>
            <a:r>
              <a:rPr lang="zh-TW" altLang="en-US" sz="2000" dirty="0">
                <a:latin typeface="微軟正黑體" panose="020B0604030504040204" pitchFamily="34" charset="-120"/>
                <a:ea typeface="微軟正黑體" panose="020B0604030504040204" pitchFamily="34" charset="-120"/>
              </a:rPr>
              <a:t>人次</a:t>
            </a:r>
          </a:p>
        </p:txBody>
      </p:sp>
      <p:graphicFrame>
        <p:nvGraphicFramePr>
          <p:cNvPr id="25" name="圖表 24">
            <a:extLst>
              <a:ext uri="{FF2B5EF4-FFF2-40B4-BE49-F238E27FC236}">
                <a16:creationId xmlns:a16="http://schemas.microsoft.com/office/drawing/2014/main" id="{9098775C-0D90-457B-A89B-EC6086E6EEB0}"/>
              </a:ext>
            </a:extLst>
          </p:cNvPr>
          <p:cNvGraphicFramePr>
            <a:graphicFrameLocks/>
          </p:cNvGraphicFramePr>
          <p:nvPr/>
        </p:nvGraphicFramePr>
        <p:xfrm>
          <a:off x="4890103" y="4469953"/>
          <a:ext cx="4002377" cy="199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21798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274638"/>
            <a:ext cx="6768752" cy="922114"/>
          </a:xfrm>
        </p:spPr>
        <p:txBody>
          <a:bodyPr/>
          <a:lstStyle/>
          <a:p>
            <a:r>
              <a:rPr lang="en-US" altLang="zh-TW" sz="4000" dirty="0" smtClean="0">
                <a:latin typeface="微軟正黑體" panose="020B0604030504040204" pitchFamily="34" charset="-120"/>
              </a:rPr>
              <a:t>5. </a:t>
            </a:r>
            <a:r>
              <a:rPr lang="zh-TW" altLang="en-US" sz="4000" dirty="0" smtClean="0">
                <a:latin typeface="微軟正黑體" panose="020B0604030504040204" pitchFamily="34" charset="-120"/>
              </a:rPr>
              <a:t>姊妹</a:t>
            </a:r>
            <a:r>
              <a:rPr lang="zh-TW" altLang="en-US" sz="4000" dirty="0">
                <a:latin typeface="微軟正黑體" panose="020B0604030504040204" pitchFamily="34" charset="-120"/>
              </a:rPr>
              <a:t>館來訪</a:t>
            </a:r>
            <a:r>
              <a:rPr lang="en-US" altLang="zh-TW" sz="4000" dirty="0">
                <a:latin typeface="微軟正黑體" panose="020B0604030504040204" pitchFamily="34" charset="-120"/>
              </a:rPr>
              <a:t>-</a:t>
            </a:r>
            <a:r>
              <a:rPr lang="zh-TW" altLang="en-US" sz="4000" dirty="0">
                <a:latin typeface="微軟正黑體" panose="020B0604030504040204" pitchFamily="34" charset="-120"/>
              </a:rPr>
              <a:t>來台交流</a:t>
            </a:r>
            <a:endParaRPr lang="zh-TW" altLang="en-US" sz="4000" dirty="0"/>
          </a:p>
        </p:txBody>
      </p:sp>
      <p:cxnSp>
        <p:nvCxnSpPr>
          <p:cNvPr id="23" name="直線接點 22"/>
          <p:cNvCxnSpPr/>
          <p:nvPr/>
        </p:nvCxnSpPr>
        <p:spPr>
          <a:xfrm flipH="1">
            <a:off x="630328" y="4293096"/>
            <a:ext cx="8262152" cy="0"/>
          </a:xfrm>
          <a:prstGeom prst="line">
            <a:avLst/>
          </a:prstGeom>
          <a:ln w="19050">
            <a:solidFill>
              <a:srgbClr val="7B584D"/>
            </a:solidFill>
            <a:prstDash val="das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385069" y="1381391"/>
            <a:ext cx="2592288" cy="2308324"/>
          </a:xfrm>
          <a:prstGeom prst="rect">
            <a:avLst/>
          </a:prstGeom>
        </p:spPr>
        <p:txBody>
          <a:bodyPr wrap="square">
            <a:spAutoFit/>
          </a:bodyPr>
          <a:lstStyle/>
          <a:p>
            <a:pPr>
              <a:defRPr/>
            </a:pPr>
            <a:r>
              <a:rPr lang="en-US" altLang="zh-TW" b="1" dirty="0">
                <a:solidFill>
                  <a:srgbClr val="FF5050"/>
                </a:solidFill>
                <a:latin typeface="微軟正黑體" panose="020B0604030504040204" pitchFamily="34" charset="-120"/>
                <a:ea typeface="微軟正黑體" panose="020B0604030504040204" pitchFamily="34" charset="-120"/>
              </a:rPr>
              <a:t>2017</a:t>
            </a:r>
            <a:r>
              <a:rPr lang="zh-TW" altLang="en-US" b="1" dirty="0">
                <a:solidFill>
                  <a:srgbClr val="FF5050"/>
                </a:solidFill>
                <a:latin typeface="微軟正黑體" panose="020B0604030504040204" pitchFamily="34" charset="-120"/>
                <a:ea typeface="微軟正黑體" panose="020B0604030504040204" pitchFamily="34" charset="-120"/>
              </a:rPr>
              <a:t>年 姊妹館來台交流</a:t>
            </a:r>
            <a:r>
              <a:rPr lang="en-US" altLang="zh-TW" b="1" dirty="0">
                <a:solidFill>
                  <a:srgbClr val="FF5050"/>
                </a:solidFill>
                <a:latin typeface="微軟正黑體" panose="020B0604030504040204" pitchFamily="34" charset="-120"/>
                <a:ea typeface="微軟正黑體" panose="020B0604030504040204" pitchFamily="34" charset="-120"/>
              </a:rPr>
              <a:t>&amp;</a:t>
            </a:r>
            <a:r>
              <a:rPr lang="zh-TW" altLang="en-US" b="1" dirty="0">
                <a:solidFill>
                  <a:srgbClr val="FF5050"/>
                </a:solidFill>
                <a:latin typeface="微軟正黑體" panose="020B0604030504040204" pitchFamily="34" charset="-120"/>
                <a:ea typeface="微軟正黑體" panose="020B0604030504040204" pitchFamily="34" charset="-120"/>
              </a:rPr>
              <a:t>上海交大續約</a:t>
            </a:r>
            <a:endParaRPr lang="en-US" altLang="zh-TW" b="1" dirty="0">
              <a:solidFill>
                <a:srgbClr val="FF5050"/>
              </a:solidFill>
              <a:latin typeface="微軟正黑體" panose="020B0604030504040204" pitchFamily="34" charset="-120"/>
              <a:ea typeface="微軟正黑體" panose="020B0604030504040204" pitchFamily="34" charset="-120"/>
            </a:endParaRPr>
          </a:p>
          <a:p>
            <a:pPr fontAlgn="b"/>
            <a:r>
              <a:rPr lang="zh-TW" altLang="en-US" b="1" dirty="0">
                <a:latin typeface="微軟正黑體" panose="020B0604030504040204" pitchFamily="34" charset="-120"/>
                <a:ea typeface="微軟正黑體" panose="020B0604030504040204" pitchFamily="34" charset="-120"/>
              </a:rPr>
              <a:t>日期：</a:t>
            </a:r>
            <a:r>
              <a:rPr lang="en-US" altLang="zh-TW" b="1" dirty="0">
                <a:latin typeface="微軟正黑體" panose="020B0604030504040204" pitchFamily="34" charset="-120"/>
                <a:ea typeface="微軟正黑體" panose="020B0604030504040204" pitchFamily="34" charset="-120"/>
              </a:rPr>
              <a:t>2017/9/22</a:t>
            </a:r>
          </a:p>
          <a:p>
            <a:pPr fontAlgn="b"/>
            <a:r>
              <a:rPr lang="zh-TW" altLang="en-US" b="1" dirty="0">
                <a:latin typeface="微軟正黑體" panose="020B0604030504040204" pitchFamily="34" charset="-120"/>
                <a:ea typeface="微軟正黑體" panose="020B0604030504040204" pitchFamily="34" charset="-120"/>
              </a:rPr>
              <a:t>來訪單位</a:t>
            </a:r>
            <a:r>
              <a:rPr lang="en-US" altLang="zh-TW" b="1" dirty="0">
                <a:latin typeface="微軟正黑體" panose="020B0604030504040204" pitchFamily="34" charset="-120"/>
                <a:ea typeface="微軟正黑體" panose="020B0604030504040204" pitchFamily="34" charset="-120"/>
              </a:rPr>
              <a:t>: </a:t>
            </a: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上海交通大學醫學院圖書館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南京醫科大學圖書館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南方醫科大學圖書館</a:t>
            </a:r>
            <a:endParaRPr lang="en-US" altLang="zh-TW" dirty="0">
              <a:latin typeface="+mn-lt"/>
              <a:ea typeface="微軟正黑體" panose="020B0604030504040204" pitchFamily="34" charset="-120"/>
            </a:endParaRPr>
          </a:p>
        </p:txBody>
      </p:sp>
      <p:sp>
        <p:nvSpPr>
          <p:cNvPr id="3" name="投影片編號版面配置區 2"/>
          <p:cNvSpPr>
            <a:spLocks noGrp="1"/>
          </p:cNvSpPr>
          <p:nvPr>
            <p:ph type="sldNum" sz="quarter" idx="10"/>
          </p:nvPr>
        </p:nvSpPr>
        <p:spPr>
          <a:xfrm>
            <a:off x="7020272" y="6356350"/>
            <a:ext cx="2133600" cy="365125"/>
          </a:xfrm>
        </p:spPr>
        <p:txBody>
          <a:bodyPr/>
          <a:lstStyle/>
          <a:p>
            <a:pPr>
              <a:defRPr/>
            </a:pPr>
            <a:fld id="{4D0C3881-C1D2-4449-A6A0-2984B44095DB}" type="slidenum">
              <a:rPr lang="en-US" altLang="ko-KR" smtClean="0"/>
              <a:pPr>
                <a:defRPr/>
              </a:pPr>
              <a:t>39</a:t>
            </a:fld>
            <a:endParaRPr lang="en-US" altLang="ko-KR"/>
          </a:p>
        </p:txBody>
      </p:sp>
      <p:sp>
        <p:nvSpPr>
          <p:cNvPr id="8" name="矩形 7"/>
          <p:cNvSpPr/>
          <p:nvPr/>
        </p:nvSpPr>
        <p:spPr>
          <a:xfrm>
            <a:off x="467544" y="4342215"/>
            <a:ext cx="3096344" cy="2031325"/>
          </a:xfrm>
          <a:prstGeom prst="rect">
            <a:avLst/>
          </a:prstGeom>
        </p:spPr>
        <p:txBody>
          <a:bodyPr wrap="square">
            <a:spAutoFit/>
          </a:bodyPr>
          <a:lstStyle/>
          <a:p>
            <a:pPr>
              <a:defRPr/>
            </a:pPr>
            <a:r>
              <a:rPr lang="en-US" altLang="zh-TW" b="1" dirty="0">
                <a:solidFill>
                  <a:srgbClr val="FF5050"/>
                </a:solidFill>
                <a:latin typeface="微軟正黑體" panose="020B0604030504040204" pitchFamily="34" charset="-120"/>
                <a:ea typeface="微軟正黑體" panose="020B0604030504040204" pitchFamily="34" charset="-120"/>
              </a:rPr>
              <a:t>2018</a:t>
            </a:r>
            <a:r>
              <a:rPr lang="zh-TW" altLang="en-US" b="1" dirty="0">
                <a:solidFill>
                  <a:srgbClr val="FF5050"/>
                </a:solidFill>
                <a:latin typeface="微軟正黑體" panose="020B0604030504040204" pitchFamily="34" charset="-120"/>
                <a:ea typeface="微軟正黑體" panose="020B0604030504040204" pitchFamily="34" charset="-120"/>
              </a:rPr>
              <a:t>年姊妹館來台交流</a:t>
            </a:r>
            <a:endParaRPr lang="en-US" altLang="zh-TW" b="1" dirty="0">
              <a:solidFill>
                <a:srgbClr val="FF5050"/>
              </a:solidFill>
              <a:latin typeface="微軟正黑體" panose="020B0604030504040204" pitchFamily="34" charset="-120"/>
              <a:ea typeface="微軟正黑體" panose="020B0604030504040204" pitchFamily="34" charset="-120"/>
            </a:endParaRPr>
          </a:p>
          <a:p>
            <a:pPr fontAlgn="b"/>
            <a:r>
              <a:rPr lang="zh-TW" altLang="en-US" b="1" dirty="0">
                <a:latin typeface="微軟正黑體" panose="020B0604030504040204" pitchFamily="34" charset="-120"/>
                <a:ea typeface="微軟正黑體" panose="020B0604030504040204" pitchFamily="34" charset="-120"/>
              </a:rPr>
              <a:t>日期：</a:t>
            </a:r>
            <a:r>
              <a:rPr lang="en-US" altLang="zh-TW" b="1" dirty="0">
                <a:latin typeface="微軟正黑體" panose="020B0604030504040204" pitchFamily="34" charset="-120"/>
                <a:ea typeface="微軟正黑體" panose="020B0604030504040204" pitchFamily="34" charset="-120"/>
              </a:rPr>
              <a:t>2018/8/20-26</a:t>
            </a:r>
          </a:p>
          <a:p>
            <a:pPr fontAlgn="b"/>
            <a:r>
              <a:rPr lang="zh-TW" altLang="en-US" b="1" dirty="0">
                <a:latin typeface="微軟正黑體" panose="020B0604030504040204" pitchFamily="34" charset="-120"/>
                <a:ea typeface="微軟正黑體" panose="020B0604030504040204" pitchFamily="34" charset="-120"/>
              </a:rPr>
              <a:t>來訪單位</a:t>
            </a:r>
            <a:r>
              <a:rPr lang="en-US" altLang="zh-TW" b="1" dirty="0">
                <a:latin typeface="微軟正黑體" panose="020B0604030504040204" pitchFamily="34" charset="-120"/>
                <a:ea typeface="微軟正黑體" panose="020B0604030504040204" pitchFamily="34" charset="-120"/>
              </a:rPr>
              <a:t>: </a:t>
            </a: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北京大學醫學圖書館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南京醫科大學圖書館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南方醫科大學圖書館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海南醫學院圖書館</a:t>
            </a:r>
            <a:endParaRPr lang="en-US" altLang="zh-TW" dirty="0">
              <a:latin typeface="+mn-lt"/>
              <a:ea typeface="微軟正黑體" panose="020B0604030504040204" pitchFamily="34" charset="-120"/>
            </a:endParaRPr>
          </a:p>
        </p:txBody>
      </p:sp>
      <p:pic>
        <p:nvPicPr>
          <p:cNvPr id="10" name="圖片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0664"/>
          <a:stretch/>
        </p:blipFill>
        <p:spPr>
          <a:xfrm>
            <a:off x="2973316" y="4293096"/>
            <a:ext cx="2959146" cy="2154647"/>
          </a:xfrm>
          <a:prstGeom prst="rect">
            <a:avLst/>
          </a:prstGeom>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990"/>
          <a:stretch/>
        </p:blipFill>
        <p:spPr bwMode="auto">
          <a:xfrm>
            <a:off x="2987825" y="1261838"/>
            <a:ext cx="3816424" cy="159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9112" y="2841484"/>
            <a:ext cx="1465690" cy="150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1256358"/>
            <a:ext cx="2299550" cy="1525519"/>
          </a:xfrm>
          <a:prstGeom prst="rect">
            <a:avLst/>
          </a:prstGeom>
        </p:spPr>
      </p:pic>
      <p:pic>
        <p:nvPicPr>
          <p:cNvPr id="1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612" b="9427"/>
          <a:stretch/>
        </p:blipFill>
        <p:spPr bwMode="auto">
          <a:xfrm>
            <a:off x="4538172" y="2856674"/>
            <a:ext cx="2369447" cy="139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圖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8651" y="2781876"/>
            <a:ext cx="2083947" cy="1584855"/>
          </a:xfrm>
          <a:prstGeom prst="rect">
            <a:avLst/>
          </a:prstGeom>
        </p:spPr>
      </p:pic>
      <p:pic>
        <p:nvPicPr>
          <p:cNvPr id="7" name="圖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2895" y="4319493"/>
            <a:ext cx="3347291" cy="2117525"/>
          </a:xfrm>
          <a:prstGeom prst="rect">
            <a:avLst/>
          </a:prstGeom>
        </p:spPr>
      </p:pic>
      <p:sp>
        <p:nvSpPr>
          <p:cNvPr id="18" name="橢圓 17">
            <a:extLst>
              <a:ext uri="{FF2B5EF4-FFF2-40B4-BE49-F238E27FC236}">
                <a16:creationId xmlns:a16="http://schemas.microsoft.com/office/drawing/2014/main" id="{6B47343D-69FC-4F95-82FC-BAF904F26E20}"/>
              </a:ext>
            </a:extLst>
          </p:cNvPr>
          <p:cNvSpPr/>
          <p:nvPr/>
        </p:nvSpPr>
        <p:spPr>
          <a:xfrm>
            <a:off x="-36514" y="148256"/>
            <a:ext cx="900000" cy="900000"/>
          </a:xfrm>
          <a:prstGeom prst="ellipse">
            <a:avLst/>
          </a:prstGeom>
          <a:solidFill>
            <a:schemeClr val="accent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b="1" dirty="0"/>
          </a:p>
        </p:txBody>
      </p:sp>
      <p:sp>
        <p:nvSpPr>
          <p:cNvPr id="20" name="文字方塊 19">
            <a:extLst>
              <a:ext uri="{FF2B5EF4-FFF2-40B4-BE49-F238E27FC236}">
                <a16:creationId xmlns:a16="http://schemas.microsoft.com/office/drawing/2014/main" id="{E4F06E17-2956-449F-BCA4-17A0FD82357F}"/>
              </a:ext>
            </a:extLst>
          </p:cNvPr>
          <p:cNvSpPr txBox="1"/>
          <p:nvPr/>
        </p:nvSpPr>
        <p:spPr>
          <a:xfrm>
            <a:off x="39300" y="404664"/>
            <a:ext cx="788284" cy="400110"/>
          </a:xfrm>
          <a:prstGeom prst="rect">
            <a:avLst/>
          </a:prstGeom>
          <a:noFill/>
        </p:spPr>
        <p:txBody>
          <a:bodyPr wrap="square" rtlCol="0">
            <a:spAutoFit/>
          </a:bodyPr>
          <a:lstStyle>
            <a:defPPr>
              <a:defRPr lang="zh-TW"/>
            </a:defPPr>
            <a:lvl1pPr lvl="0">
              <a:defRPr sz="3500">
                <a:solidFill>
                  <a:schemeClr val="bg1"/>
                </a:solidFill>
                <a:effectLst>
                  <a:glow rad="101600">
                    <a:schemeClr val="tx1">
                      <a:lumMod val="85000"/>
                      <a:lumOff val="15000"/>
                      <a:alpha val="40000"/>
                    </a:schemeClr>
                  </a:glow>
                </a:effectLst>
                <a:latin typeface="Adobe 繁黑體 Std B" pitchFamily="34" charset="-120"/>
                <a:ea typeface="Adobe 繁黑體 Std B" pitchFamily="34" charset="-120"/>
              </a:defRPr>
            </a:lvl1pPr>
          </a:lstStyle>
          <a:p>
            <a:pPr algn="ctr"/>
            <a:r>
              <a:rPr lang="zh-TW" altLang="en-US" sz="2000" b="1" dirty="0"/>
              <a:t>來訪</a:t>
            </a:r>
            <a:endParaRPr lang="en-US" altLang="zh-TW" sz="2000" b="1" dirty="0"/>
          </a:p>
        </p:txBody>
      </p:sp>
    </p:spTree>
    <p:extLst>
      <p:ext uri="{BB962C8B-B14F-4D97-AF65-F5344CB8AC3E}">
        <p14:creationId xmlns:p14="http://schemas.microsoft.com/office/powerpoint/2010/main" val="9334177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1A35DA-D8EF-A8A3-8B0C-97D06A509CB8}"/>
              </a:ext>
            </a:extLst>
          </p:cNvPr>
          <p:cNvSpPr>
            <a:spLocks noGrp="1"/>
          </p:cNvSpPr>
          <p:nvPr>
            <p:ph type="title"/>
          </p:nvPr>
        </p:nvSpPr>
        <p:spPr/>
        <p:txBody>
          <a:bodyPr/>
          <a:lstStyle/>
          <a:p>
            <a:r>
              <a:rPr lang="zh-TW" altLang="en-US" dirty="0" smtClean="0"/>
              <a:t>雙</a:t>
            </a:r>
            <a:r>
              <a:rPr lang="zh-TW" altLang="en-US" dirty="0"/>
              <a:t>和校</a:t>
            </a:r>
            <a:r>
              <a:rPr lang="zh-TW" altLang="en-US" dirty="0" smtClean="0"/>
              <a:t>區校景</a:t>
            </a:r>
            <a:endParaRPr lang="zh-TW" altLang="en-US" dirty="0"/>
          </a:p>
        </p:txBody>
      </p:sp>
      <p:sp>
        <p:nvSpPr>
          <p:cNvPr id="4" name="投影片編號版面配置區 3">
            <a:extLst>
              <a:ext uri="{FF2B5EF4-FFF2-40B4-BE49-F238E27FC236}">
                <a16:creationId xmlns:a16="http://schemas.microsoft.com/office/drawing/2014/main" id="{DCF96539-1E85-1149-B101-CE7FF658D73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A7EB7-C39A-4038-BB13-D6D6A6EDD9DF}"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pic>
        <p:nvPicPr>
          <p:cNvPr id="3" name="圖片 2"/>
          <p:cNvPicPr>
            <a:picLocks noChangeAspect="1"/>
          </p:cNvPicPr>
          <p:nvPr/>
        </p:nvPicPr>
        <p:blipFill rotWithShape="1">
          <a:blip r:embed="rId2"/>
          <a:srcRect l="20716"/>
          <a:stretch/>
        </p:blipFill>
        <p:spPr>
          <a:xfrm>
            <a:off x="5505406" y="3896680"/>
            <a:ext cx="3638594" cy="2459670"/>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60011"/>
            <a:ext cx="5048206" cy="3784447"/>
          </a:xfrm>
          <a:prstGeom prst="rect">
            <a:avLst/>
          </a:prstGeom>
        </p:spPr>
      </p:pic>
    </p:spTree>
    <p:extLst>
      <p:ext uri="{BB962C8B-B14F-4D97-AF65-F5344CB8AC3E}">
        <p14:creationId xmlns:p14="http://schemas.microsoft.com/office/powerpoint/2010/main" val="10151501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159768"/>
            <a:ext cx="7643193" cy="1143000"/>
          </a:xfrm>
        </p:spPr>
        <p:txBody>
          <a:bodyPr/>
          <a:lstStyle/>
          <a:p>
            <a:r>
              <a:rPr lang="zh-TW" altLang="en-US" sz="4000" dirty="0"/>
              <a:t>昆醫大簽約、北京大學醫圖參訪</a:t>
            </a:r>
            <a:endParaRPr lang="zh-TW" altLang="en-US" sz="4000" dirty="0">
              <a:latin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2A094065-FA75-49FD-8D40-9B5B8C87CA52}" type="slidenum">
              <a:rPr lang="en-US" altLang="zh-TW" smtClean="0"/>
              <a:pPr/>
              <a:t>40</a:t>
            </a:fld>
            <a:endParaRPr lang="en-US" altLang="zh-TW"/>
          </a:p>
        </p:txBody>
      </p:sp>
      <p:pic>
        <p:nvPicPr>
          <p:cNvPr id="25" name="圖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1638" y="1227532"/>
            <a:ext cx="3539303" cy="1769419"/>
          </a:xfrm>
          <a:prstGeom prst="rect">
            <a:avLst/>
          </a:prstGeom>
        </p:spPr>
      </p:pic>
      <p:cxnSp>
        <p:nvCxnSpPr>
          <p:cNvPr id="26" name="直線接點 25"/>
          <p:cNvCxnSpPr/>
          <p:nvPr/>
        </p:nvCxnSpPr>
        <p:spPr>
          <a:xfrm flipH="1">
            <a:off x="630328" y="3861048"/>
            <a:ext cx="8262152" cy="0"/>
          </a:xfrm>
          <a:prstGeom prst="line">
            <a:avLst/>
          </a:prstGeom>
          <a:ln w="19050">
            <a:solidFill>
              <a:srgbClr val="7B584D"/>
            </a:solidFill>
            <a:prstDash val="dash"/>
          </a:ln>
        </p:spPr>
        <p:style>
          <a:lnRef idx="1">
            <a:schemeClr val="accent1"/>
          </a:lnRef>
          <a:fillRef idx="0">
            <a:schemeClr val="accent1"/>
          </a:fillRef>
          <a:effectRef idx="0">
            <a:schemeClr val="accent1"/>
          </a:effectRef>
          <a:fontRef idx="minor">
            <a:schemeClr val="tx1"/>
          </a:fontRef>
        </p:style>
      </p:cxnSp>
      <p:pic>
        <p:nvPicPr>
          <p:cNvPr id="24" name="Picture 3">
            <a:extLst>
              <a:ext uri="{FF2B5EF4-FFF2-40B4-BE49-F238E27FC236}">
                <a16:creationId xmlns:a16="http://schemas.microsoft.com/office/drawing/2014/main" id="{076B7E34-BE97-4D20-8F23-505BA84392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269" y="4014841"/>
            <a:ext cx="3888432" cy="2334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411538" y="1314281"/>
            <a:ext cx="3672809" cy="2585323"/>
          </a:xfrm>
          <a:prstGeom prst="rect">
            <a:avLst/>
          </a:prstGeom>
        </p:spPr>
        <p:txBody>
          <a:bodyPr wrap="square">
            <a:spAutoFit/>
          </a:bodyPr>
          <a:lstStyle/>
          <a:p>
            <a:pPr>
              <a:defRPr/>
            </a:pPr>
            <a:r>
              <a:rPr lang="zh-TW" altLang="en-US" b="1" dirty="0">
                <a:solidFill>
                  <a:srgbClr val="FF5050"/>
                </a:solidFill>
                <a:latin typeface="微軟正黑體" panose="020B0604030504040204" pitchFamily="34" charset="-120"/>
                <a:ea typeface="微軟正黑體" panose="020B0604030504040204" pitchFamily="34" charset="-120"/>
              </a:rPr>
              <a:t>昆明醫科大學圖書館簽約</a:t>
            </a:r>
            <a:endParaRPr lang="en-US" altLang="zh-TW" b="1" dirty="0">
              <a:solidFill>
                <a:srgbClr val="FF5050"/>
              </a:solidFill>
              <a:latin typeface="微軟正黑體" panose="020B0604030504040204" pitchFamily="34" charset="-120"/>
              <a:ea typeface="微軟正黑體" panose="020B0604030504040204" pitchFamily="34" charset="-120"/>
            </a:endParaRPr>
          </a:p>
          <a:p>
            <a:pPr fontAlgn="b"/>
            <a:r>
              <a:rPr lang="zh-TW" altLang="en-US" b="1" dirty="0">
                <a:latin typeface="+mn-lt"/>
                <a:ea typeface="微軟正黑體" panose="020B0604030504040204" pitchFamily="34" charset="-120"/>
              </a:rPr>
              <a:t>日期：</a:t>
            </a:r>
            <a:r>
              <a:rPr lang="en-US" altLang="zh-TW" b="1" dirty="0">
                <a:latin typeface="+mn-lt"/>
                <a:ea typeface="微軟正黑體" panose="020B0604030504040204" pitchFamily="34" charset="-120"/>
              </a:rPr>
              <a:t>2018/10/17-19</a:t>
            </a:r>
          </a:p>
          <a:p>
            <a:pPr fontAlgn="b"/>
            <a:r>
              <a:rPr lang="zh-TW" altLang="en-US" b="1" dirty="0">
                <a:latin typeface="+mn-lt"/>
                <a:ea typeface="微軟正黑體" panose="020B0604030504040204" pitchFamily="34" charset="-120"/>
              </a:rPr>
              <a:t>參與人員：</a:t>
            </a:r>
            <a:r>
              <a:rPr lang="zh-TW" altLang="en-US" dirty="0">
                <a:latin typeface="+mn-lt"/>
                <a:ea typeface="微軟正黑體" panose="020B0604030504040204" pitchFamily="34" charset="-120"/>
              </a:rPr>
              <a:t>邱子恒館長</a:t>
            </a:r>
            <a:endParaRPr lang="en-US" altLang="zh-TW" dirty="0">
              <a:latin typeface="+mn-lt"/>
              <a:ea typeface="微軟正黑體" panose="020B0604030504040204" pitchFamily="34" charset="-120"/>
            </a:endParaRPr>
          </a:p>
          <a:p>
            <a:pPr fontAlgn="b"/>
            <a:r>
              <a:rPr lang="zh-TW" altLang="en-US" dirty="0">
                <a:latin typeface="+mn-lt"/>
                <a:ea typeface="微軟正黑體" panose="020B0604030504040204" pitchFamily="34" charset="-120"/>
              </a:rPr>
              <a:t>                      陳瑞文組長</a:t>
            </a:r>
            <a:endParaRPr lang="en-US" altLang="zh-TW" dirty="0">
              <a:latin typeface="+mn-lt"/>
              <a:ea typeface="微軟正黑體" panose="020B0604030504040204" pitchFamily="34" charset="-120"/>
            </a:endParaRPr>
          </a:p>
          <a:p>
            <a:pPr fontAlgn="b"/>
            <a:endParaRPr lang="en-US" altLang="zh-TW" dirty="0">
              <a:latin typeface="+mn-lt"/>
              <a:ea typeface="微軟正黑體" panose="020B0604030504040204" pitchFamily="34" charset="-120"/>
            </a:endParaRPr>
          </a:p>
          <a:p>
            <a:pPr fontAlgn="b"/>
            <a:r>
              <a:rPr lang="zh-TW" altLang="en-US" dirty="0">
                <a:latin typeface="+mn-lt"/>
                <a:ea typeface="微軟正黑體" panose="020B0604030504040204" pitchFamily="34" charset="-120"/>
              </a:rPr>
              <a:t>參訪交流單位</a:t>
            </a:r>
            <a:r>
              <a:rPr lang="en-US" altLang="zh-TW" dirty="0">
                <a:latin typeface="+mn-lt"/>
                <a:ea typeface="微軟正黑體" panose="020B0604030504040204" pitchFamily="34" charset="-120"/>
              </a:rPr>
              <a:t>:</a:t>
            </a: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昆明醫科大學校慶典禮</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姐妹館簽約儀式</a:t>
            </a:r>
            <a:endParaRPr lang="en-US" altLang="zh-TW" dirty="0">
              <a:latin typeface="+mn-lt"/>
              <a:ea typeface="微軟正黑體" panose="020B0604030504040204" pitchFamily="34" charset="-120"/>
            </a:endParaRPr>
          </a:p>
          <a:p>
            <a:pPr fontAlgn="b"/>
            <a:r>
              <a:rPr lang="zh-TW" altLang="en-US" dirty="0">
                <a:latin typeface="+mn-lt"/>
                <a:ea typeface="微軟正黑體" panose="020B0604030504040204" pitchFamily="34" charset="-120"/>
              </a:rPr>
              <a:t>    </a:t>
            </a:r>
            <a:endParaRPr lang="en-US" altLang="zh-TW" dirty="0">
              <a:latin typeface="+mn-lt"/>
              <a:ea typeface="微軟正黑體" panose="020B0604030504040204" pitchFamily="34" charset="-120"/>
            </a:endParaRPr>
          </a:p>
        </p:txBody>
      </p:sp>
      <p:sp>
        <p:nvSpPr>
          <p:cNvPr id="14" name="矩形 13"/>
          <p:cNvSpPr/>
          <p:nvPr/>
        </p:nvSpPr>
        <p:spPr>
          <a:xfrm>
            <a:off x="346791" y="3850520"/>
            <a:ext cx="4025187" cy="2939266"/>
          </a:xfrm>
          <a:prstGeom prst="rect">
            <a:avLst/>
          </a:prstGeom>
        </p:spPr>
        <p:txBody>
          <a:bodyPr wrap="square">
            <a:spAutoFit/>
          </a:bodyPr>
          <a:lstStyle/>
          <a:p>
            <a:pPr>
              <a:defRPr/>
            </a:pPr>
            <a:r>
              <a:rPr lang="zh-TW" altLang="en-US" b="1" dirty="0">
                <a:solidFill>
                  <a:srgbClr val="FF5050"/>
                </a:solidFill>
                <a:latin typeface="微軟正黑體" panose="020B0604030504040204" pitchFamily="34" charset="-120"/>
                <a:ea typeface="微軟正黑體" panose="020B0604030504040204" pitchFamily="34" charset="-120"/>
              </a:rPr>
              <a:t>北京大學醫學圖書館</a:t>
            </a:r>
            <a:r>
              <a:rPr lang="en-US" altLang="zh-TW" b="1" dirty="0">
                <a:solidFill>
                  <a:srgbClr val="FF5050"/>
                </a:solidFill>
                <a:latin typeface="微軟正黑體" panose="020B0604030504040204" pitchFamily="34" charset="-120"/>
                <a:ea typeface="微軟正黑體" panose="020B0604030504040204" pitchFamily="34" charset="-120"/>
              </a:rPr>
              <a:t>(</a:t>
            </a:r>
            <a:r>
              <a:rPr lang="zh-TW" altLang="en-US" b="1" dirty="0">
                <a:solidFill>
                  <a:srgbClr val="FF5050"/>
                </a:solidFill>
                <a:latin typeface="微軟正黑體" panose="020B0604030504040204" pitchFamily="34" charset="-120"/>
                <a:ea typeface="微軟正黑體" panose="020B0604030504040204" pitchFamily="34" charset="-120"/>
              </a:rPr>
              <a:t>姊妹館</a:t>
            </a:r>
            <a:r>
              <a:rPr lang="en-US" altLang="zh-TW" b="1" dirty="0">
                <a:solidFill>
                  <a:srgbClr val="FF5050"/>
                </a:solidFill>
                <a:latin typeface="微軟正黑體" panose="020B0604030504040204" pitchFamily="34" charset="-120"/>
                <a:ea typeface="微軟正黑體" panose="020B0604030504040204" pitchFamily="34" charset="-120"/>
              </a:rPr>
              <a:t>)</a:t>
            </a:r>
          </a:p>
          <a:p>
            <a:pPr fontAlgn="b"/>
            <a:r>
              <a:rPr lang="zh-TW" altLang="en-US" b="1" dirty="0">
                <a:latin typeface="+mn-lt"/>
                <a:ea typeface="微軟正黑體" panose="020B0604030504040204" pitchFamily="34" charset="-120"/>
              </a:rPr>
              <a:t>日期：</a:t>
            </a:r>
            <a:r>
              <a:rPr lang="en-US" altLang="zh-TW" b="1" dirty="0">
                <a:latin typeface="+mn-lt"/>
                <a:ea typeface="微軟正黑體" panose="020B0604030504040204" pitchFamily="34" charset="-120"/>
              </a:rPr>
              <a:t>2019/4/16-21</a:t>
            </a:r>
          </a:p>
          <a:p>
            <a:pPr fontAlgn="b"/>
            <a:r>
              <a:rPr lang="zh-TW" altLang="en-US" b="1" dirty="0">
                <a:latin typeface="+mn-lt"/>
                <a:ea typeface="微軟正黑體" panose="020B0604030504040204" pitchFamily="34" charset="-120"/>
              </a:rPr>
              <a:t>參與人員：</a:t>
            </a:r>
            <a:r>
              <a:rPr lang="zh-TW" altLang="en-US" dirty="0">
                <a:latin typeface="+mn-lt"/>
                <a:ea typeface="微軟正黑體" panose="020B0604030504040204" pitchFamily="34" charset="-120"/>
              </a:rPr>
              <a:t>邱子恒館長、邱琦茹館員</a:t>
            </a:r>
            <a:endParaRPr lang="en-US" altLang="zh-TW" dirty="0">
              <a:latin typeface="+mn-lt"/>
              <a:ea typeface="微軟正黑體" panose="020B0604030504040204" pitchFamily="34" charset="-120"/>
            </a:endParaRPr>
          </a:p>
          <a:p>
            <a:pPr fontAlgn="b"/>
            <a:endParaRPr lang="en-US" altLang="zh-TW" sz="700" b="1" i="1" dirty="0">
              <a:latin typeface="+mn-lt"/>
              <a:ea typeface="微軟正黑體" panose="020B0604030504040204" pitchFamily="34" charset="-120"/>
            </a:endParaRPr>
          </a:p>
          <a:p>
            <a:pPr fontAlgn="b"/>
            <a:r>
              <a:rPr lang="zh-TW" altLang="en-US" sz="1600" dirty="0">
                <a:latin typeface="+mn-lt"/>
                <a:ea typeface="微軟正黑體" panose="020B0604030504040204" pitchFamily="34" charset="-120"/>
              </a:rPr>
              <a:t>參訪交流單位</a:t>
            </a:r>
            <a:r>
              <a:rPr lang="en-US" altLang="zh-TW" sz="1600" dirty="0">
                <a:latin typeface="+mn-lt"/>
                <a:ea typeface="微軟正黑體" panose="020B0604030504040204" pitchFamily="34" charset="-120"/>
              </a:rPr>
              <a:t>: </a:t>
            </a:r>
          </a:p>
          <a:p>
            <a:pPr marL="108000" indent="-108000" fontAlgn="b">
              <a:buFont typeface="Arial" panose="020B0604020202020204" pitchFamily="34" charset="0"/>
              <a:buChar char="•"/>
            </a:pPr>
            <a:r>
              <a:rPr lang="zh-TW" altLang="zh-TW" dirty="0">
                <a:latin typeface="+mn-lt"/>
                <a:ea typeface="微軟正黑體" panose="020B0604030504040204" pitchFamily="34" charset="-120"/>
              </a:rPr>
              <a:t>河北醫科大學圖書館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協和醫學大學圖書館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軍事科學院圖書館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首都醫科大學圖書館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天津醫科大學圖書館</a:t>
            </a:r>
            <a:endParaRPr lang="en-US" altLang="zh-TW" dirty="0">
              <a:latin typeface="+mn-lt"/>
              <a:ea typeface="微軟正黑體" panose="020B0604030504040204" pitchFamily="34" charset="-120"/>
            </a:endParaRPr>
          </a:p>
          <a:p>
            <a:pPr marL="108000" indent="-108000" fontAlgn="b">
              <a:buFont typeface="Arial" panose="020B0604020202020204" pitchFamily="34" charset="0"/>
              <a:buChar char="•"/>
            </a:pPr>
            <a:r>
              <a:rPr lang="zh-TW" altLang="en-US" dirty="0">
                <a:latin typeface="+mn-lt"/>
                <a:ea typeface="微軟正黑體" panose="020B0604030504040204" pitchFamily="34" charset="-120"/>
              </a:rPr>
              <a:t>天津濱海圖書館</a:t>
            </a:r>
          </a:p>
        </p:txBody>
      </p:sp>
      <p:sp>
        <p:nvSpPr>
          <p:cNvPr id="15" name="文字方塊 14"/>
          <p:cNvSpPr txBox="1"/>
          <p:nvPr/>
        </p:nvSpPr>
        <p:spPr>
          <a:xfrm>
            <a:off x="4317360" y="6164669"/>
            <a:ext cx="4232249" cy="338554"/>
          </a:xfrm>
          <a:prstGeom prst="rect">
            <a:avLst/>
          </a:prstGeom>
          <a:solidFill>
            <a:srgbClr val="D74141"/>
          </a:solidFill>
        </p:spPr>
        <p:txBody>
          <a:bodyPr wrap="none" rtlCol="0">
            <a:spAutoFit/>
          </a:bodyPr>
          <a:lstStyle/>
          <a:p>
            <a:r>
              <a:rPr lang="zh-TW" altLang="en-US" sz="1600" dirty="0">
                <a:solidFill>
                  <a:schemeClr val="bg1"/>
                </a:solidFill>
                <a:latin typeface="微軟正黑體" panose="020B0604030504040204" pitchFamily="34" charset="-120"/>
                <a:ea typeface="微軟正黑體" panose="020B0604030504040204" pitchFamily="34" charset="-120"/>
              </a:rPr>
              <a:t>出席</a:t>
            </a:r>
            <a:r>
              <a:rPr lang="en-US" altLang="zh-TW" sz="1600" dirty="0">
                <a:solidFill>
                  <a:schemeClr val="bg1"/>
                </a:solidFill>
                <a:latin typeface="微軟正黑體" panose="020B0604030504040204" pitchFamily="34" charset="-120"/>
                <a:ea typeface="微軟正黑體" panose="020B0604030504040204" pitchFamily="34" charset="-120"/>
              </a:rPr>
              <a:t>CALIS</a:t>
            </a:r>
            <a:r>
              <a:rPr lang="zh-TW" altLang="zh-TW" sz="1600" dirty="0">
                <a:solidFill>
                  <a:schemeClr val="bg1"/>
                </a:solidFill>
                <a:latin typeface="微軟正黑體" panose="020B0604030504040204" pitchFamily="34" charset="-120"/>
                <a:ea typeface="微軟正黑體" panose="020B0604030504040204" pitchFamily="34" charset="-120"/>
              </a:rPr>
              <a:t>全國醫學文獻信息中心工作研討會</a:t>
            </a:r>
            <a:endParaRPr lang="zh-TW" altLang="en-US" sz="1600" dirty="0">
              <a:solidFill>
                <a:schemeClr val="bg1"/>
              </a:solidFill>
            </a:endParaRPr>
          </a:p>
        </p:txBody>
      </p:sp>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8907" y="2457678"/>
            <a:ext cx="2357028" cy="1326474"/>
          </a:xfrm>
          <a:prstGeom prst="rect">
            <a:avLst/>
          </a:prstGeom>
        </p:spPr>
      </p:pic>
      <p:sp>
        <p:nvSpPr>
          <p:cNvPr id="12" name="橢圓 11">
            <a:extLst>
              <a:ext uri="{FF2B5EF4-FFF2-40B4-BE49-F238E27FC236}">
                <a16:creationId xmlns:a16="http://schemas.microsoft.com/office/drawing/2014/main" id="{6B47343D-69FC-4F95-82FC-BAF904F26E20}"/>
              </a:ext>
            </a:extLst>
          </p:cNvPr>
          <p:cNvSpPr/>
          <p:nvPr/>
        </p:nvSpPr>
        <p:spPr>
          <a:xfrm>
            <a:off x="-36514" y="148256"/>
            <a:ext cx="900000" cy="900000"/>
          </a:xfrm>
          <a:prstGeom prst="ellipse">
            <a:avLst/>
          </a:prstGeom>
          <a:solidFill>
            <a:srgbClr val="D7414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b="1" dirty="0"/>
          </a:p>
        </p:txBody>
      </p:sp>
      <p:sp>
        <p:nvSpPr>
          <p:cNvPr id="16" name="文字方塊 15">
            <a:extLst>
              <a:ext uri="{FF2B5EF4-FFF2-40B4-BE49-F238E27FC236}">
                <a16:creationId xmlns:a16="http://schemas.microsoft.com/office/drawing/2014/main" id="{E4F06E17-2956-449F-BCA4-17A0FD82357F}"/>
              </a:ext>
            </a:extLst>
          </p:cNvPr>
          <p:cNvSpPr txBox="1"/>
          <p:nvPr/>
        </p:nvSpPr>
        <p:spPr>
          <a:xfrm>
            <a:off x="39300" y="404664"/>
            <a:ext cx="788284" cy="400110"/>
          </a:xfrm>
          <a:prstGeom prst="rect">
            <a:avLst/>
          </a:prstGeom>
          <a:noFill/>
        </p:spPr>
        <p:txBody>
          <a:bodyPr wrap="square" rtlCol="0">
            <a:spAutoFit/>
          </a:bodyPr>
          <a:lstStyle>
            <a:defPPr>
              <a:defRPr lang="zh-TW"/>
            </a:defPPr>
            <a:lvl1pPr lvl="0">
              <a:defRPr sz="3500">
                <a:solidFill>
                  <a:schemeClr val="bg1"/>
                </a:solidFill>
                <a:effectLst>
                  <a:glow rad="101600">
                    <a:schemeClr val="tx1">
                      <a:lumMod val="85000"/>
                      <a:lumOff val="15000"/>
                      <a:alpha val="40000"/>
                    </a:schemeClr>
                  </a:glow>
                </a:effectLst>
                <a:latin typeface="Adobe 繁黑體 Std B" pitchFamily="34" charset="-120"/>
                <a:ea typeface="Adobe 繁黑體 Std B" pitchFamily="34" charset="-120"/>
              </a:defRPr>
            </a:lvl1pPr>
          </a:lstStyle>
          <a:p>
            <a:pPr algn="ctr"/>
            <a:r>
              <a:rPr lang="zh-TW" altLang="en-US" sz="2000" b="1" dirty="0"/>
              <a:t>去訪</a:t>
            </a:r>
            <a:endParaRPr lang="en-US" altLang="zh-TW" sz="2000" b="1" dirty="0"/>
          </a:p>
        </p:txBody>
      </p:sp>
    </p:spTree>
    <p:extLst>
      <p:ext uri="{BB962C8B-B14F-4D97-AF65-F5344CB8AC3E}">
        <p14:creationId xmlns:p14="http://schemas.microsoft.com/office/powerpoint/2010/main" val="19948997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58037" y="126142"/>
            <a:ext cx="7783402" cy="922114"/>
          </a:xfrm>
        </p:spPr>
        <p:txBody>
          <a:bodyPr/>
          <a:lstStyle/>
          <a:p>
            <a:r>
              <a:rPr lang="zh-TW" altLang="en-US" sz="4000" dirty="0"/>
              <a:t>南京醫大、南方醫大參訪</a:t>
            </a:r>
          </a:p>
        </p:txBody>
      </p:sp>
      <p:sp>
        <p:nvSpPr>
          <p:cNvPr id="17" name="投影片編號版面配置區 16"/>
          <p:cNvSpPr>
            <a:spLocks noGrp="1"/>
          </p:cNvSpPr>
          <p:nvPr>
            <p:ph type="sldNum" sz="quarter" idx="4294967295"/>
          </p:nvPr>
        </p:nvSpPr>
        <p:spPr/>
        <p:txBody>
          <a:bodyPr/>
          <a:lstStyle/>
          <a:p>
            <a:fld id="{C85CE704-ED08-4025-9B54-BD118EC16F3B}" type="slidenum">
              <a:rPr lang="en-US" altLang="zh-TW" smtClean="0"/>
              <a:t>41</a:t>
            </a:fld>
            <a:endParaRPr lang="en-US" altLang="zh-TW" dirty="0"/>
          </a:p>
        </p:txBody>
      </p:sp>
      <p:sp>
        <p:nvSpPr>
          <p:cNvPr id="15" name="矩形 14"/>
          <p:cNvSpPr/>
          <p:nvPr/>
        </p:nvSpPr>
        <p:spPr>
          <a:xfrm>
            <a:off x="388640" y="1225691"/>
            <a:ext cx="4464496" cy="2308324"/>
          </a:xfrm>
          <a:prstGeom prst="rect">
            <a:avLst/>
          </a:prstGeom>
        </p:spPr>
        <p:txBody>
          <a:bodyPr wrap="square">
            <a:spAutoFit/>
          </a:bodyPr>
          <a:lstStyle/>
          <a:p>
            <a:pPr lvl="0">
              <a:defRPr/>
            </a:pPr>
            <a:r>
              <a:rPr lang="zh-TW" altLang="en-US" b="1" dirty="0">
                <a:solidFill>
                  <a:srgbClr val="FF5050"/>
                </a:solidFill>
                <a:latin typeface="微軟正黑體" panose="020B0604030504040204" pitchFamily="34" charset="-120"/>
                <a:ea typeface="微軟正黑體" panose="020B0604030504040204" pitchFamily="34" charset="-120"/>
              </a:rPr>
              <a:t>南京醫科大學圖書館</a:t>
            </a:r>
            <a:r>
              <a:rPr lang="en-US" altLang="zh-TW" b="1" dirty="0">
                <a:solidFill>
                  <a:srgbClr val="FF5050"/>
                </a:solidFill>
                <a:latin typeface="微軟正黑體" panose="020B0604030504040204" pitchFamily="34" charset="-120"/>
                <a:ea typeface="微軟正黑體" panose="020B0604030504040204" pitchFamily="34" charset="-120"/>
              </a:rPr>
              <a:t>(</a:t>
            </a:r>
            <a:r>
              <a:rPr lang="zh-TW" altLang="en-US" b="1" dirty="0">
                <a:solidFill>
                  <a:srgbClr val="FF5050"/>
                </a:solidFill>
                <a:latin typeface="微軟正黑體" panose="020B0604030504040204" pitchFamily="34" charset="-120"/>
                <a:ea typeface="微軟正黑體" panose="020B0604030504040204" pitchFamily="34" charset="-120"/>
              </a:rPr>
              <a:t>姊妹館</a:t>
            </a:r>
            <a:r>
              <a:rPr lang="en-US" altLang="zh-TW" b="1" dirty="0">
                <a:solidFill>
                  <a:srgbClr val="FF5050"/>
                </a:solidFill>
                <a:latin typeface="微軟正黑體" panose="020B0604030504040204" pitchFamily="34" charset="-120"/>
                <a:ea typeface="微軟正黑體" panose="020B0604030504040204" pitchFamily="34" charset="-120"/>
              </a:rPr>
              <a:t>) </a:t>
            </a:r>
            <a:endParaRPr lang="en-US" altLang="zh-TW" b="1" dirty="0">
              <a:latin typeface="微軟正黑體" panose="020B0604030504040204" pitchFamily="34" charset="-120"/>
              <a:ea typeface="微軟正黑體" panose="020B0604030504040204" pitchFamily="34" charset="-120"/>
            </a:endParaRPr>
          </a:p>
          <a:p>
            <a:pPr lvl="0">
              <a:defRPr/>
            </a:pPr>
            <a:r>
              <a:rPr lang="zh-TW" altLang="en-US" b="1" dirty="0">
                <a:latin typeface="微軟正黑體" panose="020B0604030504040204" pitchFamily="34" charset="-120"/>
                <a:ea typeface="微軟正黑體" panose="020B0604030504040204" pitchFamily="34" charset="-120"/>
              </a:rPr>
              <a:t>出訪時間</a:t>
            </a:r>
            <a:r>
              <a:rPr lang="en-US" altLang="zh-TW" b="1"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2019/5/6 - 5/10</a:t>
            </a:r>
          </a:p>
          <a:p>
            <a:pPr lvl="0">
              <a:defRPr/>
            </a:pPr>
            <a:r>
              <a:rPr lang="zh-TW" altLang="en-US" b="1" dirty="0">
                <a:latin typeface="微軟正黑體" panose="020B0604030504040204" pitchFamily="34" charset="-120"/>
                <a:ea typeface="微軟正黑體" panose="020B0604030504040204" pitchFamily="34" charset="-120"/>
              </a:rPr>
              <a:t>參訪人員</a:t>
            </a:r>
            <a:r>
              <a:rPr lang="en-US" altLang="zh-TW" b="1"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沈純慧組長、徐華玉館員</a:t>
            </a:r>
            <a:endParaRPr lang="en-US" altLang="zh-TW" dirty="0">
              <a:latin typeface="微軟正黑體" panose="020B0604030504040204" pitchFamily="34" charset="-120"/>
              <a:ea typeface="微軟正黑體" panose="020B0604030504040204" pitchFamily="34" charset="-120"/>
            </a:endParaRPr>
          </a:p>
          <a:p>
            <a:pPr lvl="0">
              <a:defRPr/>
            </a:pPr>
            <a:r>
              <a:rPr lang="zh-TW" altLang="en-US" b="1" dirty="0">
                <a:latin typeface="微軟正黑體" panose="020B0604030504040204" pitchFamily="34" charset="-120"/>
                <a:ea typeface="微軟正黑體" panose="020B0604030504040204" pitchFamily="34" charset="-120"/>
              </a:rPr>
              <a:t>參訪單位</a:t>
            </a:r>
            <a:r>
              <a:rPr lang="en-US" altLang="zh-TW" b="1" dirty="0">
                <a:latin typeface="微軟正黑體" panose="020B0604030504040204" pitchFamily="34" charset="-120"/>
                <a:ea typeface="微軟正黑體" panose="020B0604030504040204" pitchFamily="34" charset="-120"/>
              </a:rPr>
              <a:t>:</a:t>
            </a:r>
          </a:p>
          <a:p>
            <a:pPr marL="108000" lvl="0" indent="-108000" fontAlgn="b">
              <a:buFont typeface="Arial" panose="020B0604020202020204" pitchFamily="34" charset="0"/>
              <a:buChar char="•"/>
              <a:defRPr/>
            </a:pPr>
            <a:r>
              <a:rPr lang="zh-TW" altLang="en-US" dirty="0">
                <a:latin typeface="+mn-lt"/>
                <a:ea typeface="微軟正黑體" panose="020B0604030504040204" pitchFamily="34" charset="-120"/>
              </a:rPr>
              <a:t>南京大學圖書館</a:t>
            </a:r>
            <a:endParaRPr lang="en-US" altLang="zh-TW" dirty="0">
              <a:latin typeface="+mn-lt"/>
              <a:ea typeface="微軟正黑體" panose="020B0604030504040204" pitchFamily="34" charset="-120"/>
            </a:endParaRPr>
          </a:p>
          <a:p>
            <a:pPr marL="108000" lvl="0" indent="-108000" fontAlgn="b">
              <a:buFont typeface="Arial" panose="020B0604020202020204" pitchFamily="34" charset="0"/>
              <a:buChar char="•"/>
              <a:defRPr/>
            </a:pPr>
            <a:r>
              <a:rPr lang="zh-TW" altLang="en-US" dirty="0">
                <a:latin typeface="+mn-lt"/>
                <a:ea typeface="微軟正黑體" panose="020B0604030504040204" pitchFamily="34" charset="-120"/>
              </a:rPr>
              <a:t>南京中醫藥大學圖書館</a:t>
            </a:r>
            <a:endParaRPr lang="en-US" altLang="zh-TW" dirty="0">
              <a:latin typeface="+mn-lt"/>
              <a:ea typeface="微軟正黑體" panose="020B0604030504040204" pitchFamily="34" charset="-120"/>
            </a:endParaRPr>
          </a:p>
          <a:p>
            <a:pPr marL="108000" lvl="0" indent="-108000" fontAlgn="b">
              <a:buFont typeface="Arial" panose="020B0604020202020204" pitchFamily="34" charset="0"/>
              <a:buChar char="•"/>
              <a:defRPr/>
            </a:pPr>
            <a:r>
              <a:rPr lang="zh-TW" altLang="en-US" dirty="0">
                <a:latin typeface="+mn-lt"/>
                <a:ea typeface="微軟正黑體" panose="020B0604030504040204" pitchFamily="34" charset="-120"/>
              </a:rPr>
              <a:t>南京圖書館</a:t>
            </a:r>
            <a:endParaRPr lang="en-US" altLang="zh-TW" dirty="0">
              <a:latin typeface="+mn-lt"/>
              <a:ea typeface="微軟正黑體" panose="020B0604030504040204" pitchFamily="34" charset="-120"/>
            </a:endParaRPr>
          </a:p>
          <a:p>
            <a:pPr marL="108000" lvl="0" indent="-108000" fontAlgn="b">
              <a:buFont typeface="Arial" panose="020B0604020202020204" pitchFamily="34" charset="0"/>
              <a:buChar char="•"/>
              <a:defRPr/>
            </a:pPr>
            <a:r>
              <a:rPr lang="zh-TW" altLang="en-US" dirty="0">
                <a:latin typeface="+mn-lt"/>
                <a:ea typeface="微軟正黑體" panose="020B0604030504040204" pitchFamily="34" charset="-120"/>
              </a:rPr>
              <a:t>六朝博物館</a:t>
            </a:r>
          </a:p>
        </p:txBody>
      </p:sp>
      <p:pic>
        <p:nvPicPr>
          <p:cNvPr id="7" name="圖片 6">
            <a:extLst>
              <a:ext uri="{FF2B5EF4-FFF2-40B4-BE49-F238E27FC236}">
                <a16:creationId xmlns:a16="http://schemas.microsoft.com/office/drawing/2014/main" id="{C11078E1-C7B3-4902-867D-248051F9D3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22" r="1724"/>
          <a:stretch/>
        </p:blipFill>
        <p:spPr>
          <a:xfrm>
            <a:off x="4853136" y="1340768"/>
            <a:ext cx="4094983" cy="2456451"/>
          </a:xfrm>
          <a:prstGeom prst="rect">
            <a:avLst/>
          </a:prstGeom>
        </p:spPr>
      </p:pic>
      <p:cxnSp>
        <p:nvCxnSpPr>
          <p:cNvPr id="8" name="直線接點 7">
            <a:extLst>
              <a:ext uri="{FF2B5EF4-FFF2-40B4-BE49-F238E27FC236}">
                <a16:creationId xmlns:a16="http://schemas.microsoft.com/office/drawing/2014/main" id="{C8382B55-C8EE-45DA-A1DC-AB9FD6D548FF}"/>
              </a:ext>
            </a:extLst>
          </p:cNvPr>
          <p:cNvCxnSpPr/>
          <p:nvPr/>
        </p:nvCxnSpPr>
        <p:spPr>
          <a:xfrm flipH="1">
            <a:off x="630328" y="3861048"/>
            <a:ext cx="8262152" cy="0"/>
          </a:xfrm>
          <a:prstGeom prst="line">
            <a:avLst/>
          </a:prstGeom>
          <a:ln w="19050">
            <a:solidFill>
              <a:srgbClr val="7B584D"/>
            </a:solidFill>
            <a:prstDash val="dash"/>
          </a:ln>
        </p:spPr>
        <p:style>
          <a:lnRef idx="1">
            <a:schemeClr val="accent1"/>
          </a:lnRef>
          <a:fillRef idx="0">
            <a:schemeClr val="accent1"/>
          </a:fillRef>
          <a:effectRef idx="0">
            <a:schemeClr val="accent1"/>
          </a:effectRef>
          <a:fontRef idx="minor">
            <a:schemeClr val="tx1"/>
          </a:fontRef>
        </p:style>
      </p:cxnSp>
      <p:pic>
        <p:nvPicPr>
          <p:cNvPr id="9" name="圖片 8">
            <a:extLst>
              <a:ext uri="{FF2B5EF4-FFF2-40B4-BE49-F238E27FC236}">
                <a16:creationId xmlns:a16="http://schemas.microsoft.com/office/drawing/2014/main" id="{720CDC25-82FE-4A06-879A-D6BD4C23C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6874" y="4141915"/>
            <a:ext cx="4332312" cy="2025469"/>
          </a:xfrm>
          <a:prstGeom prst="rect">
            <a:avLst/>
          </a:prstGeom>
        </p:spPr>
      </p:pic>
      <p:sp>
        <p:nvSpPr>
          <p:cNvPr id="10" name="矩形 9">
            <a:extLst>
              <a:ext uri="{FF2B5EF4-FFF2-40B4-BE49-F238E27FC236}">
                <a16:creationId xmlns:a16="http://schemas.microsoft.com/office/drawing/2014/main" id="{D1B140D9-F0FF-4CDB-84E4-3612144864DC}"/>
              </a:ext>
            </a:extLst>
          </p:cNvPr>
          <p:cNvSpPr/>
          <p:nvPr/>
        </p:nvSpPr>
        <p:spPr>
          <a:xfrm>
            <a:off x="323528" y="3936139"/>
            <a:ext cx="4248472" cy="2677656"/>
          </a:xfrm>
          <a:prstGeom prst="rect">
            <a:avLst/>
          </a:prstGeom>
        </p:spPr>
        <p:txBody>
          <a:bodyPr wrap="square">
            <a:spAutoFit/>
          </a:bodyPr>
          <a:lstStyle/>
          <a:p>
            <a:pPr lvl="0"/>
            <a:r>
              <a:rPr lang="zh-TW" altLang="en-US" b="1" dirty="0">
                <a:solidFill>
                  <a:srgbClr val="FF5050"/>
                </a:solidFill>
                <a:latin typeface="微軟正黑體" panose="020B0604030504040204" pitchFamily="34" charset="-120"/>
                <a:ea typeface="微軟正黑體" panose="020B0604030504040204" pitchFamily="34" charset="-120"/>
              </a:rPr>
              <a:t>南方醫科大學圖書館</a:t>
            </a:r>
            <a:r>
              <a:rPr lang="en-US" altLang="zh-TW" b="1" dirty="0">
                <a:solidFill>
                  <a:srgbClr val="FF5050"/>
                </a:solidFill>
                <a:latin typeface="微軟正黑體" panose="020B0604030504040204" pitchFamily="34" charset="-120"/>
                <a:ea typeface="微軟正黑體" panose="020B0604030504040204" pitchFamily="34" charset="-120"/>
              </a:rPr>
              <a:t>(</a:t>
            </a:r>
            <a:r>
              <a:rPr lang="zh-TW" altLang="en-US" b="1" dirty="0">
                <a:solidFill>
                  <a:srgbClr val="FF5050"/>
                </a:solidFill>
                <a:latin typeface="微軟正黑體" panose="020B0604030504040204" pitchFamily="34" charset="-120"/>
                <a:ea typeface="微軟正黑體" panose="020B0604030504040204" pitchFamily="34" charset="-120"/>
              </a:rPr>
              <a:t>姊妹館</a:t>
            </a:r>
            <a:r>
              <a:rPr lang="en-US" altLang="zh-TW" b="1" dirty="0">
                <a:solidFill>
                  <a:srgbClr val="FF5050"/>
                </a:solidFill>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出訪時間</a:t>
            </a:r>
            <a:r>
              <a:rPr lang="en-US" altLang="zh-TW" dirty="0">
                <a:latin typeface="微軟正黑體" panose="020B0604030504040204" pitchFamily="34" charset="-120"/>
                <a:ea typeface="微軟正黑體" panose="020B0604030504040204" pitchFamily="34" charset="-120"/>
              </a:rPr>
              <a:t>: 2019/06/02 - 06/06</a:t>
            </a:r>
          </a:p>
          <a:p>
            <a:r>
              <a:rPr lang="zh-TW" altLang="en-US" b="1" dirty="0">
                <a:latin typeface="微軟正黑體" panose="020B0604030504040204" pitchFamily="34" charset="-120"/>
                <a:ea typeface="微軟正黑體" panose="020B0604030504040204" pitchFamily="34" charset="-120"/>
              </a:rPr>
              <a:t>參訪人員</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林承儀館員、李昱瀅館員</a:t>
            </a:r>
            <a:endParaRPr lang="en-US" altLang="zh-TW"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參訪單位</a:t>
            </a:r>
            <a:r>
              <a:rPr lang="en-US" altLang="zh-TW" dirty="0">
                <a:latin typeface="微軟正黑體" panose="020B0604030504040204" pitchFamily="34" charset="-120"/>
                <a:ea typeface="微軟正黑體" panose="020B0604030504040204" pitchFamily="34" charset="-120"/>
              </a:rPr>
              <a:t>:</a:t>
            </a:r>
          </a:p>
          <a:p>
            <a:pPr marL="108000" indent="-108000" fontAlgn="b">
              <a:buFont typeface="Arial" panose="020B0604020202020204" pitchFamily="34" charset="0"/>
              <a:buChar char="•"/>
              <a:defRPr/>
            </a:pPr>
            <a:r>
              <a:rPr lang="zh-TW" altLang="en-US" sz="1600" dirty="0">
                <a:latin typeface="+mn-lt"/>
                <a:ea typeface="微軟正黑體" panose="020B0604030504040204" pitchFamily="34" charset="-120"/>
              </a:rPr>
              <a:t>中山大學圖書館</a:t>
            </a:r>
            <a:endParaRPr lang="en-US" altLang="zh-TW" sz="1600" dirty="0">
              <a:latin typeface="+mn-lt"/>
              <a:ea typeface="微軟正黑體" panose="020B0604030504040204" pitchFamily="34" charset="-120"/>
            </a:endParaRPr>
          </a:p>
          <a:p>
            <a:pPr marL="108000" indent="-108000" fontAlgn="b">
              <a:buFont typeface="Arial" panose="020B0604020202020204" pitchFamily="34" charset="0"/>
              <a:buChar char="•"/>
              <a:defRPr/>
            </a:pPr>
            <a:r>
              <a:rPr lang="zh-TW" altLang="en-US" sz="1600" dirty="0">
                <a:latin typeface="+mn-lt"/>
                <a:ea typeface="微軟正黑體" panose="020B0604030504040204" pitchFamily="34" charset="-120"/>
              </a:rPr>
              <a:t>廣州中醫藥大學圖書館</a:t>
            </a:r>
            <a:endParaRPr lang="en-US" altLang="zh-TW" sz="1600" dirty="0">
              <a:latin typeface="+mn-lt"/>
              <a:ea typeface="微軟正黑體" panose="020B0604030504040204" pitchFamily="34" charset="-120"/>
            </a:endParaRPr>
          </a:p>
          <a:p>
            <a:pPr marL="108000" indent="-108000" fontAlgn="b">
              <a:buFont typeface="Arial" panose="020B0604020202020204" pitchFamily="34" charset="0"/>
              <a:buChar char="•"/>
              <a:defRPr/>
            </a:pPr>
            <a:r>
              <a:rPr lang="zh-TW" altLang="en-US" sz="1600" dirty="0">
                <a:latin typeface="+mn-lt"/>
                <a:ea typeface="微軟正黑體" panose="020B0604030504040204" pitchFamily="34" charset="-120"/>
              </a:rPr>
              <a:t>廣州市圖書館</a:t>
            </a:r>
            <a:endParaRPr lang="en-US" altLang="zh-TW" sz="1600" dirty="0">
              <a:latin typeface="+mn-lt"/>
              <a:ea typeface="微軟正黑體" panose="020B0604030504040204" pitchFamily="34" charset="-120"/>
            </a:endParaRPr>
          </a:p>
          <a:p>
            <a:pPr marL="108000" indent="-108000" fontAlgn="b">
              <a:buFont typeface="Arial" panose="020B0604020202020204" pitchFamily="34" charset="0"/>
              <a:buChar char="•"/>
              <a:defRPr/>
            </a:pPr>
            <a:r>
              <a:rPr lang="zh-TW" altLang="en-US" sz="1600" dirty="0">
                <a:latin typeface="+mn-lt"/>
                <a:ea typeface="微軟正黑體" panose="020B0604030504040204" pitchFamily="34" charset="-120"/>
              </a:rPr>
              <a:t>廣州省博物館</a:t>
            </a:r>
            <a:endParaRPr lang="en-US" altLang="zh-TW" sz="1600" dirty="0">
              <a:latin typeface="+mn-lt"/>
              <a:ea typeface="微軟正黑體" panose="020B0604030504040204" pitchFamily="34" charset="-120"/>
            </a:endParaRPr>
          </a:p>
          <a:p>
            <a:pPr marL="108000" indent="-108000" fontAlgn="b">
              <a:buFont typeface="Arial" panose="020B0604020202020204" pitchFamily="34" charset="0"/>
              <a:buChar char="•"/>
              <a:defRPr/>
            </a:pPr>
            <a:r>
              <a:rPr lang="zh-TW" altLang="en-US" sz="1600" dirty="0">
                <a:latin typeface="+mn-lt"/>
                <a:ea typeface="微軟正黑體" panose="020B0604030504040204" pitchFamily="34" charset="-120"/>
              </a:rPr>
              <a:t>南方醫科大學人體科學館、南方醫科大學校史館</a:t>
            </a:r>
            <a:endParaRPr lang="zh-TW" altLang="en-US" b="1" dirty="0">
              <a:latin typeface="微軟正黑體" panose="020B0604030504040204" pitchFamily="34" charset="-120"/>
              <a:ea typeface="微軟正黑體" panose="020B0604030504040204" pitchFamily="34" charset="-120"/>
            </a:endParaRPr>
          </a:p>
        </p:txBody>
      </p:sp>
      <p:sp>
        <p:nvSpPr>
          <p:cNvPr id="11" name="橢圓 10">
            <a:extLst>
              <a:ext uri="{FF2B5EF4-FFF2-40B4-BE49-F238E27FC236}">
                <a16:creationId xmlns:a16="http://schemas.microsoft.com/office/drawing/2014/main" id="{6B47343D-69FC-4F95-82FC-BAF904F26E20}"/>
              </a:ext>
            </a:extLst>
          </p:cNvPr>
          <p:cNvSpPr/>
          <p:nvPr/>
        </p:nvSpPr>
        <p:spPr>
          <a:xfrm>
            <a:off x="-36514" y="148256"/>
            <a:ext cx="900000" cy="900000"/>
          </a:xfrm>
          <a:prstGeom prst="ellipse">
            <a:avLst/>
          </a:prstGeom>
          <a:solidFill>
            <a:srgbClr val="D7414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b="1" dirty="0"/>
          </a:p>
        </p:txBody>
      </p:sp>
      <p:sp>
        <p:nvSpPr>
          <p:cNvPr id="12" name="文字方塊 11">
            <a:extLst>
              <a:ext uri="{FF2B5EF4-FFF2-40B4-BE49-F238E27FC236}">
                <a16:creationId xmlns:a16="http://schemas.microsoft.com/office/drawing/2014/main" id="{E4F06E17-2956-449F-BCA4-17A0FD82357F}"/>
              </a:ext>
            </a:extLst>
          </p:cNvPr>
          <p:cNvSpPr txBox="1"/>
          <p:nvPr/>
        </p:nvSpPr>
        <p:spPr>
          <a:xfrm>
            <a:off x="39300" y="404664"/>
            <a:ext cx="788284" cy="400110"/>
          </a:xfrm>
          <a:prstGeom prst="rect">
            <a:avLst/>
          </a:prstGeom>
          <a:noFill/>
        </p:spPr>
        <p:txBody>
          <a:bodyPr wrap="square" rtlCol="0">
            <a:spAutoFit/>
          </a:bodyPr>
          <a:lstStyle>
            <a:defPPr>
              <a:defRPr lang="zh-TW"/>
            </a:defPPr>
            <a:lvl1pPr lvl="0">
              <a:defRPr sz="3500">
                <a:solidFill>
                  <a:schemeClr val="bg1"/>
                </a:solidFill>
                <a:effectLst>
                  <a:glow rad="101600">
                    <a:schemeClr val="tx1">
                      <a:lumMod val="85000"/>
                      <a:lumOff val="15000"/>
                      <a:alpha val="40000"/>
                    </a:schemeClr>
                  </a:glow>
                </a:effectLst>
                <a:latin typeface="Adobe 繁黑體 Std B" pitchFamily="34" charset="-120"/>
                <a:ea typeface="Adobe 繁黑體 Std B" pitchFamily="34" charset="-120"/>
              </a:defRPr>
            </a:lvl1pPr>
          </a:lstStyle>
          <a:p>
            <a:pPr algn="ctr"/>
            <a:r>
              <a:rPr lang="zh-TW" altLang="en-US" sz="2000" b="1" dirty="0"/>
              <a:t>去訪</a:t>
            </a:r>
            <a:endParaRPr lang="en-US" altLang="zh-TW" sz="2000" b="1" dirty="0"/>
          </a:p>
        </p:txBody>
      </p:sp>
    </p:spTree>
    <p:extLst>
      <p:ext uri="{BB962C8B-B14F-4D97-AF65-F5344CB8AC3E}">
        <p14:creationId xmlns:p14="http://schemas.microsoft.com/office/powerpoint/2010/main" val="16816068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103909"/>
            <a:ext cx="7772400" cy="1470025"/>
          </a:xfrm>
        </p:spPr>
        <p:txBody>
          <a:bodyPr/>
          <a:lstStyle/>
          <a:p>
            <a:r>
              <a:rPr lang="en-US" altLang="zh-TW" sz="4000" dirty="0" smtClean="0"/>
              <a:t>6.</a:t>
            </a:r>
            <a:r>
              <a:rPr lang="zh-TW" altLang="en-US" sz="4000" dirty="0" smtClean="0"/>
              <a:t>臺</a:t>
            </a:r>
            <a:r>
              <a:rPr lang="zh-TW" altLang="en-US" sz="4000" dirty="0"/>
              <a:t>北聯合大學系統</a:t>
            </a:r>
            <a:r>
              <a:rPr lang="en-US" altLang="zh-TW" sz="4000" dirty="0"/>
              <a:t/>
            </a:r>
            <a:br>
              <a:rPr lang="en-US" altLang="zh-TW" sz="4000" dirty="0"/>
            </a:br>
            <a:r>
              <a:rPr lang="en-US" altLang="zh-TW" sz="4000" dirty="0"/>
              <a:t>(University System of Taipei)</a:t>
            </a:r>
            <a:endParaRPr lang="zh-TW" altLang="en-US" sz="4000" dirty="0"/>
          </a:p>
        </p:txBody>
      </p:sp>
      <p:sp>
        <p:nvSpPr>
          <p:cNvPr id="3" name="投影片編號版面配置區 2"/>
          <p:cNvSpPr>
            <a:spLocks noGrp="1"/>
          </p:cNvSpPr>
          <p:nvPr>
            <p:ph type="sldNum" sz="quarter" idx="12"/>
          </p:nvPr>
        </p:nvSpPr>
        <p:spPr/>
        <p:txBody>
          <a:bodyPr/>
          <a:lstStyle/>
          <a:p>
            <a:fld id="{2A094065-FA75-49FD-8D40-9B5B8C87CA52}" type="slidenum">
              <a:rPr lang="en-US" altLang="zh-TW" smtClean="0"/>
              <a:pPr/>
              <a:t>42</a:t>
            </a:fld>
            <a:endParaRPr lang="en-US" altLang="zh-TW"/>
          </a:p>
        </p:txBody>
      </p:sp>
      <p:sp>
        <p:nvSpPr>
          <p:cNvPr id="5" name="內容版面配置區 4"/>
          <p:cNvSpPr>
            <a:spLocks noGrp="1"/>
          </p:cNvSpPr>
          <p:nvPr>
            <p:ph idx="1"/>
          </p:nvPr>
        </p:nvSpPr>
        <p:spPr>
          <a:xfrm>
            <a:off x="477981" y="1573934"/>
            <a:ext cx="7720445" cy="1752600"/>
          </a:xfrm>
        </p:spPr>
        <p:txBody>
          <a:bodyPr/>
          <a:lstStyle/>
          <a:p>
            <a:pPr marL="457200" indent="-457200" algn="l">
              <a:buFont typeface="Wingdings" panose="05000000000000000000" pitchFamily="2" charset="2"/>
              <a:buChar char="n"/>
            </a:pPr>
            <a:r>
              <a:rPr lang="en-US" altLang="zh-TW" dirty="0">
                <a:solidFill>
                  <a:schemeClr val="tx1"/>
                </a:solidFill>
              </a:rPr>
              <a:t>2011/2/14</a:t>
            </a:r>
            <a:r>
              <a:rPr lang="zh-TW" altLang="en-US" dirty="0">
                <a:solidFill>
                  <a:schemeClr val="tx1"/>
                </a:solidFill>
              </a:rPr>
              <a:t>核准成立。</a:t>
            </a:r>
            <a:endParaRPr lang="en-US" altLang="zh-TW" dirty="0">
              <a:solidFill>
                <a:schemeClr val="tx1"/>
              </a:solidFill>
            </a:endParaRPr>
          </a:p>
          <a:p>
            <a:pPr marL="457200" indent="-457200" algn="l">
              <a:buFont typeface="Wingdings" panose="05000000000000000000" pitchFamily="2" charset="2"/>
              <a:buChar char="n"/>
            </a:pPr>
            <a:r>
              <a:rPr lang="zh-TW" altLang="en-US" dirty="0">
                <a:solidFill>
                  <a:schemeClr val="tx1"/>
                </a:solidFill>
              </a:rPr>
              <a:t>由國立臺北大學、國立臺北科技大學、臺北醫學大學及國立臺灣海洋大學四所大學成立聯合大學系統。</a:t>
            </a:r>
          </a:p>
          <a:p>
            <a:endParaRPr lang="zh-TW" altLang="en-US"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743" y="3888154"/>
            <a:ext cx="3070514" cy="2468196"/>
          </a:xfrm>
          <a:prstGeom prst="rect">
            <a:avLst/>
          </a:prstGeom>
        </p:spPr>
      </p:pic>
    </p:spTree>
    <p:extLst>
      <p:ext uri="{BB962C8B-B14F-4D97-AF65-F5344CB8AC3E}">
        <p14:creationId xmlns:p14="http://schemas.microsoft.com/office/powerpoint/2010/main" val="20186333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2045177314"/>
              </p:ext>
            </p:extLst>
          </p:nvPr>
        </p:nvGraphicFramePr>
        <p:xfrm>
          <a:off x="457200" y="1417638"/>
          <a:ext cx="8435280" cy="4963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a:xfrm>
            <a:off x="457200" y="0"/>
            <a:ext cx="7772400" cy="1470025"/>
          </a:xfrm>
        </p:spPr>
        <p:txBody>
          <a:bodyPr/>
          <a:lstStyle/>
          <a:p>
            <a:r>
              <a:rPr lang="zh-TW" altLang="en-US" sz="4000" dirty="0"/>
              <a:t>臺北聯大系統</a:t>
            </a:r>
            <a:r>
              <a:rPr lang="en-US" altLang="zh-TW" sz="4000" dirty="0"/>
              <a:t>(UST)</a:t>
            </a:r>
            <a:r>
              <a:rPr lang="zh-TW" altLang="en-US" sz="4000" dirty="0"/>
              <a:t>館員聯合參訪</a:t>
            </a:r>
          </a:p>
        </p:txBody>
      </p:sp>
      <p:sp>
        <p:nvSpPr>
          <p:cNvPr id="3" name="投影片編號版面配置區 2"/>
          <p:cNvSpPr>
            <a:spLocks noGrp="1"/>
          </p:cNvSpPr>
          <p:nvPr>
            <p:ph type="sldNum" sz="quarter" idx="12"/>
          </p:nvPr>
        </p:nvSpPr>
        <p:spPr/>
        <p:txBody>
          <a:bodyPr/>
          <a:lstStyle/>
          <a:p>
            <a:fld id="{2A094065-FA75-49FD-8D40-9B5B8C87CA52}" type="slidenum">
              <a:rPr lang="en-US" altLang="zh-TW" smtClean="0"/>
              <a:pPr/>
              <a:t>43</a:t>
            </a:fld>
            <a:endParaRPr lang="en-US" altLang="zh-TW"/>
          </a:p>
        </p:txBody>
      </p:sp>
    </p:spTree>
    <p:extLst>
      <p:ext uri="{BB962C8B-B14F-4D97-AF65-F5344CB8AC3E}">
        <p14:creationId xmlns:p14="http://schemas.microsoft.com/office/powerpoint/2010/main" val="8308042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395536" y="1268760"/>
            <a:ext cx="4752528" cy="4963690"/>
          </a:xfrm>
        </p:spPr>
        <p:txBody>
          <a:bodyPr/>
          <a:lstStyle/>
          <a:p>
            <a:pPr marL="457200" indent="-457200" algn="l">
              <a:spcBef>
                <a:spcPts val="1200"/>
              </a:spcBef>
              <a:buFont typeface="Wingdings" panose="05000000000000000000" pitchFamily="2" charset="2"/>
              <a:buChar char="n"/>
            </a:pPr>
            <a:r>
              <a:rPr lang="zh-TW" altLang="en-US" sz="2800" dirty="0">
                <a:solidFill>
                  <a:schemeClr val="tx1"/>
                </a:solidFill>
              </a:rPr>
              <a:t>專案培訓</a:t>
            </a:r>
            <a:endParaRPr lang="en-US" altLang="zh-TW" sz="2800" dirty="0">
              <a:solidFill>
                <a:schemeClr val="tx1"/>
              </a:solidFill>
            </a:endParaRPr>
          </a:p>
          <a:p>
            <a:pPr marL="800100" lvl="1" indent="-342900" algn="l">
              <a:spcBef>
                <a:spcPts val="1200"/>
              </a:spcBef>
              <a:buFont typeface="Wingdings" panose="05000000000000000000" pitchFamily="2" charset="2"/>
              <a:buChar char="n"/>
            </a:pPr>
            <a:r>
              <a:rPr lang="zh-TW" altLang="en-US" sz="2400" dirty="0">
                <a:solidFill>
                  <a:schemeClr val="tx1"/>
                </a:solidFill>
              </a:rPr>
              <a:t>重點培育館內研究團隊。</a:t>
            </a:r>
            <a:endParaRPr lang="en-US" altLang="zh-TW" sz="2400" dirty="0">
              <a:solidFill>
                <a:schemeClr val="tx1"/>
              </a:solidFill>
            </a:endParaRPr>
          </a:p>
          <a:p>
            <a:pPr marL="800100" lvl="1" indent="-342900" algn="l">
              <a:spcBef>
                <a:spcPts val="1200"/>
              </a:spcBef>
              <a:buFont typeface="Wingdings" panose="05000000000000000000" pitchFamily="2" charset="2"/>
              <a:buChar char="n"/>
            </a:pPr>
            <a:r>
              <a:rPr lang="zh-TW" altLang="en-US" sz="2400" dirty="0">
                <a:solidFill>
                  <a:schemeClr val="tx1"/>
                </a:solidFill>
              </a:rPr>
              <a:t>邀請輔仁大學圖書資訊學系黃元鶴教授 到館授課。</a:t>
            </a:r>
            <a:endParaRPr lang="en-US" altLang="zh-TW" sz="2400" dirty="0">
              <a:solidFill>
                <a:schemeClr val="tx1"/>
              </a:solidFill>
            </a:endParaRPr>
          </a:p>
          <a:p>
            <a:pPr marL="457200" indent="-457200" algn="l">
              <a:spcBef>
                <a:spcPts val="1200"/>
              </a:spcBef>
              <a:buFont typeface="Wingdings" panose="05000000000000000000" pitchFamily="2" charset="2"/>
              <a:buChar char="n"/>
            </a:pPr>
            <a:r>
              <a:rPr lang="zh-TW" altLang="en-US" sz="2800" dirty="0">
                <a:solidFill>
                  <a:schemeClr val="tx1"/>
                </a:solidFill>
              </a:rPr>
              <a:t>課程重點</a:t>
            </a:r>
            <a:endParaRPr lang="en-US" altLang="zh-TW" sz="2800" dirty="0">
              <a:solidFill>
                <a:schemeClr val="tx1"/>
              </a:solidFill>
            </a:endParaRPr>
          </a:p>
          <a:p>
            <a:pPr marL="800100" lvl="1" indent="-342900" algn="l">
              <a:spcBef>
                <a:spcPts val="1200"/>
              </a:spcBef>
              <a:buFont typeface="Wingdings" panose="05000000000000000000" pitchFamily="2" charset="2"/>
              <a:buChar char="n"/>
            </a:pPr>
            <a:r>
              <a:rPr lang="zh-TW" altLang="en-US" sz="2400" dirty="0">
                <a:solidFill>
                  <a:schemeClr val="tx1"/>
                </a:solidFill>
              </a:rPr>
              <a:t>熟悉量化研究與統計分析操作理論與能力</a:t>
            </a:r>
            <a:endParaRPr lang="en-US" altLang="zh-TW" sz="2400" dirty="0">
              <a:solidFill>
                <a:schemeClr val="tx1"/>
              </a:solidFill>
            </a:endParaRPr>
          </a:p>
          <a:p>
            <a:pPr marL="800100" lvl="1" indent="-342900" algn="l">
              <a:spcBef>
                <a:spcPts val="1200"/>
              </a:spcBef>
              <a:buFont typeface="Wingdings" panose="05000000000000000000" pitchFamily="2" charset="2"/>
              <a:buChar char="n"/>
            </a:pPr>
            <a:r>
              <a:rPr lang="zh-TW" altLang="en-US" sz="2400" dirty="0">
                <a:solidFill>
                  <a:schemeClr val="tx1"/>
                </a:solidFill>
              </a:rPr>
              <a:t>提升館員施作調查方法、</a:t>
            </a:r>
            <a:r>
              <a:rPr lang="zh-TW" altLang="zh-TW" sz="2400" dirty="0">
                <a:solidFill>
                  <a:schemeClr val="tx1"/>
                </a:solidFill>
              </a:rPr>
              <a:t>問卷設計</a:t>
            </a:r>
            <a:r>
              <a:rPr lang="zh-TW" altLang="en-US" sz="2400" dirty="0">
                <a:solidFill>
                  <a:schemeClr val="tx1"/>
                </a:solidFill>
              </a:rPr>
              <a:t>之原則與技巧。</a:t>
            </a:r>
            <a:endParaRPr lang="en-US" altLang="zh-TW" sz="2400" dirty="0">
              <a:solidFill>
                <a:schemeClr val="tx1"/>
              </a:solidFill>
            </a:endParaRPr>
          </a:p>
          <a:p>
            <a:pPr marL="800100" lvl="1" indent="-342900" algn="l">
              <a:spcBef>
                <a:spcPts val="1200"/>
              </a:spcBef>
              <a:buFont typeface="Wingdings" panose="05000000000000000000" pitchFamily="2" charset="2"/>
              <a:buChar char="n"/>
            </a:pPr>
            <a:r>
              <a:rPr lang="zh-TW" altLang="en-US" sz="2400" dirty="0">
                <a:solidFill>
                  <a:schemeClr val="tx1"/>
                </a:solidFill>
              </a:rPr>
              <a:t>熟悉操作</a:t>
            </a:r>
            <a:r>
              <a:rPr lang="en-US" altLang="zh-TW" sz="2400" dirty="0">
                <a:solidFill>
                  <a:schemeClr val="tx1"/>
                </a:solidFill>
              </a:rPr>
              <a:t>SPSS</a:t>
            </a:r>
            <a:r>
              <a:rPr lang="zh-TW" altLang="en-US" sz="2400" dirty="0">
                <a:solidFill>
                  <a:schemeClr val="tx1"/>
                </a:solidFill>
              </a:rPr>
              <a:t>統計分析軟體，強化數據分析能力。</a:t>
            </a:r>
            <a:endParaRPr lang="en-US" altLang="zh-TW" sz="2400" dirty="0">
              <a:solidFill>
                <a:schemeClr val="tx1"/>
              </a:solidFill>
            </a:endParaRPr>
          </a:p>
          <a:p>
            <a:pPr marL="0" indent="0">
              <a:buNone/>
            </a:pPr>
            <a:endParaRPr lang="zh-TW" altLang="en-US" dirty="0"/>
          </a:p>
        </p:txBody>
      </p:sp>
      <p:sp>
        <p:nvSpPr>
          <p:cNvPr id="2" name="標題 1"/>
          <p:cNvSpPr>
            <a:spLocks noGrp="1"/>
          </p:cNvSpPr>
          <p:nvPr>
            <p:ph type="title"/>
          </p:nvPr>
        </p:nvSpPr>
        <p:spPr>
          <a:xfrm>
            <a:off x="228890" y="-113372"/>
            <a:ext cx="7772400" cy="1470025"/>
          </a:xfrm>
        </p:spPr>
        <p:txBody>
          <a:bodyPr/>
          <a:lstStyle/>
          <a:p>
            <a:r>
              <a:rPr lang="en-US" altLang="zh-TW" dirty="0" smtClean="0"/>
              <a:t>7.</a:t>
            </a:r>
            <a:r>
              <a:rPr lang="zh-TW" altLang="en-US" dirty="0" smtClean="0"/>
              <a:t>包</a:t>
            </a:r>
            <a:r>
              <a:rPr lang="zh-TW" altLang="en-US" dirty="0"/>
              <a:t>班精進館員研究知能</a:t>
            </a:r>
          </a:p>
        </p:txBody>
      </p:sp>
      <p:sp>
        <p:nvSpPr>
          <p:cNvPr id="3" name="投影片編號版面配置區 2"/>
          <p:cNvSpPr>
            <a:spLocks noGrp="1"/>
          </p:cNvSpPr>
          <p:nvPr>
            <p:ph type="sldNum" sz="quarter" idx="12"/>
          </p:nvPr>
        </p:nvSpPr>
        <p:spPr/>
        <p:txBody>
          <a:bodyPr/>
          <a:lstStyle/>
          <a:p>
            <a:fld id="{613C2DE3-18FD-4C0C-BBF1-DEF1A6EBB592}" type="slidenum">
              <a:rPr lang="en-US" altLang="zh-TW" smtClean="0"/>
              <a:pPr/>
              <a:t>44</a:t>
            </a:fld>
            <a:endParaRPr lang="en-US" altLang="zh-TW" dirty="0"/>
          </a:p>
        </p:txBody>
      </p:sp>
      <p:pic>
        <p:nvPicPr>
          <p:cNvPr id="8" name="圖片 7"/>
          <p:cNvPicPr>
            <a:picLocks noChangeAspect="1"/>
          </p:cNvPicPr>
          <p:nvPr/>
        </p:nvPicPr>
        <p:blipFill rotWithShape="1">
          <a:blip r:embed="rId2" cstate="print">
            <a:extLst>
              <a:ext uri="{28A0092B-C50C-407E-A947-70E740481C1C}">
                <a14:useLocalDpi xmlns:a14="http://schemas.microsoft.com/office/drawing/2010/main" val="0"/>
              </a:ext>
            </a:extLst>
          </a:blip>
          <a:srcRect t="3835" b="6090"/>
          <a:stretch/>
        </p:blipFill>
        <p:spPr>
          <a:xfrm>
            <a:off x="5353907" y="1255173"/>
            <a:ext cx="2771328" cy="1872208"/>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t="3066" b="23359"/>
          <a:stretch/>
        </p:blipFill>
        <p:spPr>
          <a:xfrm>
            <a:off x="5554960" y="4710330"/>
            <a:ext cx="3131840" cy="1728192"/>
          </a:xfrm>
          <a:prstGeom prst="rect">
            <a:avLst/>
          </a:prstGeom>
        </p:spPr>
      </p:pic>
      <p:pic>
        <p:nvPicPr>
          <p:cNvPr id="9" name="圖片 8" descr="stick_figure_drawing_graph_400_clr.png"/>
          <p:cNvPicPr>
            <a:picLocks noChangeAspect="1"/>
          </p:cNvPicPr>
          <p:nvPr/>
        </p:nvPicPr>
        <p:blipFill>
          <a:blip r:embed="rId4" cstate="print"/>
          <a:srcRect/>
          <a:stretch>
            <a:fillRect/>
          </a:stretch>
        </p:blipFill>
        <p:spPr bwMode="auto">
          <a:xfrm>
            <a:off x="5148064" y="3199129"/>
            <a:ext cx="1800200" cy="1512168"/>
          </a:xfrm>
          <a:prstGeom prst="rect">
            <a:avLst/>
          </a:prstGeom>
          <a:noFill/>
          <a:ln w="9525">
            <a:noFill/>
            <a:miter lim="800000"/>
            <a:headEnd/>
            <a:tailEnd/>
          </a:ln>
        </p:spPr>
      </p:pic>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r="10900" b="2924"/>
          <a:stretch/>
        </p:blipFill>
        <p:spPr>
          <a:xfrm>
            <a:off x="7020272" y="3083878"/>
            <a:ext cx="1962037" cy="1616723"/>
          </a:xfrm>
          <a:prstGeom prst="rect">
            <a:avLst/>
          </a:prstGeom>
        </p:spPr>
      </p:pic>
    </p:spTree>
    <p:extLst>
      <p:ext uri="{BB962C8B-B14F-4D97-AF65-F5344CB8AC3E}">
        <p14:creationId xmlns:p14="http://schemas.microsoft.com/office/powerpoint/2010/main" val="23006815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內容版面配置區 16">
            <a:extLst>
              <a:ext uri="{FF2B5EF4-FFF2-40B4-BE49-F238E27FC236}">
                <a16:creationId xmlns:a16="http://schemas.microsoft.com/office/drawing/2014/main" id="{CA622958-B807-48DC-A940-9E9B9C9F66A3}"/>
              </a:ext>
            </a:extLst>
          </p:cNvPr>
          <p:cNvPicPr>
            <a:picLocks noGrp="1" noChangeAspect="1"/>
          </p:cNvPicPr>
          <p:nvPr>
            <p:ph sz="half" idx="1"/>
          </p:nvPr>
        </p:nvPicPr>
        <p:blipFill rotWithShape="1">
          <a:blip r:embed="rId2"/>
          <a:srcRect l="9263" r="8490"/>
          <a:stretch/>
        </p:blipFill>
        <p:spPr>
          <a:xfrm>
            <a:off x="457199" y="1274563"/>
            <a:ext cx="3923985" cy="2620549"/>
          </a:xfrm>
        </p:spPr>
      </p:pic>
      <p:pic>
        <p:nvPicPr>
          <p:cNvPr id="15" name="內容版面配置區 14">
            <a:extLst>
              <a:ext uri="{FF2B5EF4-FFF2-40B4-BE49-F238E27FC236}">
                <a16:creationId xmlns:a16="http://schemas.microsoft.com/office/drawing/2014/main" id="{5CDE4FFF-420B-49CA-AF54-405C35C07370}"/>
              </a:ext>
            </a:extLst>
          </p:cNvPr>
          <p:cNvPicPr>
            <a:picLocks noGrp="1" noChangeAspect="1"/>
          </p:cNvPicPr>
          <p:nvPr>
            <p:ph sz="half" idx="2"/>
          </p:nvPr>
        </p:nvPicPr>
        <p:blipFill rotWithShape="1">
          <a:blip r:embed="rId3"/>
          <a:srcRect l="33962" t="15793" r="13208" b="12509"/>
          <a:stretch/>
        </p:blipFill>
        <p:spPr>
          <a:xfrm>
            <a:off x="4572000" y="2997587"/>
            <a:ext cx="4399780" cy="3358763"/>
          </a:xfrm>
        </p:spPr>
      </p:pic>
      <p:sp>
        <p:nvSpPr>
          <p:cNvPr id="3" name="投影片編號版面配置區 2">
            <a:extLst>
              <a:ext uri="{FF2B5EF4-FFF2-40B4-BE49-F238E27FC236}">
                <a16:creationId xmlns:a16="http://schemas.microsoft.com/office/drawing/2014/main" id="{BC472F5E-E16B-7349-826A-6255580639D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36EA62-51E3-4CD9-95E3-123F1659FA79}"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
        <p:nvSpPr>
          <p:cNvPr id="4" name="文字方塊 3">
            <a:extLst>
              <a:ext uri="{FF2B5EF4-FFF2-40B4-BE49-F238E27FC236}">
                <a16:creationId xmlns:a16="http://schemas.microsoft.com/office/drawing/2014/main" id="{A96EFA52-EEF7-7244-9CC9-270AC058E487}"/>
              </a:ext>
            </a:extLst>
          </p:cNvPr>
          <p:cNvSpPr txBox="1"/>
          <p:nvPr/>
        </p:nvSpPr>
        <p:spPr>
          <a:xfrm>
            <a:off x="831274" y="288867"/>
            <a:ext cx="6351098" cy="769441"/>
          </a:xfrm>
          <a:prstGeom prst="rect">
            <a:avLst/>
          </a:prstGeom>
          <a:noFill/>
        </p:spPr>
        <p:txBody>
          <a:bodyPr wrap="none" rtlCol="0">
            <a:spAutoFit/>
          </a:bodyPr>
          <a:lstStyle/>
          <a:p>
            <a:r>
              <a:rPr lang="en-US" altLang="zh-TW" sz="4400" b="1" dirty="0" smtClean="0">
                <a:latin typeface="微軟正黑體" panose="020B0604030504040204" pitchFamily="34" charset="-120"/>
                <a:ea typeface="微軟正黑體" panose="020B0604030504040204" pitchFamily="34" charset="-120"/>
              </a:rPr>
              <a:t>8.T</a:t>
            </a:r>
            <a:r>
              <a:rPr lang="de-DE" altLang="zh-TW" sz="4400" b="1" dirty="0">
                <a:latin typeface="微軟正黑體" panose="020B0604030504040204" pitchFamily="34" charset="-120"/>
                <a:ea typeface="微軟正黑體" panose="020B0604030504040204" pitchFamily="34" charset="-120"/>
              </a:rPr>
              <a:t>eam </a:t>
            </a:r>
            <a:r>
              <a:rPr lang="en-US" altLang="zh-TW" sz="4400" b="1" dirty="0">
                <a:latin typeface="微軟正黑體" panose="020B0604030504040204" pitchFamily="34" charset="-120"/>
                <a:ea typeface="微軟正黑體" panose="020B0604030504040204" pitchFamily="34" charset="-120"/>
              </a:rPr>
              <a:t>B</a:t>
            </a:r>
            <a:r>
              <a:rPr lang="de-DE" altLang="zh-TW" sz="4400" b="1" dirty="0">
                <a:latin typeface="微軟正黑體" panose="020B0604030504040204" pitchFamily="34" charset="-120"/>
                <a:ea typeface="微軟正黑體" panose="020B0604030504040204" pitchFamily="34" charset="-120"/>
              </a:rPr>
              <a:t>uilding </a:t>
            </a:r>
            <a:r>
              <a:rPr lang="zh-TW" altLang="en-US" sz="4400" b="1" dirty="0">
                <a:latin typeface="微軟正黑體" panose="020B0604030504040204" pitchFamily="34" charset="-120"/>
                <a:ea typeface="微軟正黑體" panose="020B0604030504040204" pitchFamily="34" charset="-120"/>
              </a:rPr>
              <a:t>工作坊</a:t>
            </a:r>
            <a:endParaRPr kumimoji="1" lang="zh-TW" altLang="en-US" sz="4400" b="1" dirty="0">
              <a:latin typeface="微軟正黑體" panose="020B0604030504040204" pitchFamily="34" charset="-120"/>
              <a:ea typeface="微軟正黑體" panose="020B0604030504040204" pitchFamily="34" charset="-120"/>
            </a:endParaRPr>
          </a:p>
        </p:txBody>
      </p:sp>
      <p:pic>
        <p:nvPicPr>
          <p:cNvPr id="19" name="圖片 18" descr="一張含有 天花板, 室內, 地板, 牆 的圖片&#10;&#10;自動產生的描述">
            <a:extLst>
              <a:ext uri="{FF2B5EF4-FFF2-40B4-BE49-F238E27FC236}">
                <a16:creationId xmlns:a16="http://schemas.microsoft.com/office/drawing/2014/main" id="{7B44E55D-24FD-4640-B357-7C73E8794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3954063"/>
            <a:ext cx="3923985" cy="2701059"/>
          </a:xfrm>
          <a:prstGeom prst="rect">
            <a:avLst/>
          </a:prstGeom>
        </p:spPr>
      </p:pic>
      <p:sp>
        <p:nvSpPr>
          <p:cNvPr id="2" name="文字方塊 1">
            <a:extLst>
              <a:ext uri="{FF2B5EF4-FFF2-40B4-BE49-F238E27FC236}">
                <a16:creationId xmlns:a16="http://schemas.microsoft.com/office/drawing/2014/main" id="{DE451B76-02F2-4A5E-8EBF-0079AE0E6D8F}"/>
              </a:ext>
            </a:extLst>
          </p:cNvPr>
          <p:cNvSpPr txBox="1"/>
          <p:nvPr/>
        </p:nvSpPr>
        <p:spPr>
          <a:xfrm>
            <a:off x="4619033" y="1271044"/>
            <a:ext cx="4352747" cy="1631216"/>
          </a:xfrm>
          <a:prstGeom prst="rect">
            <a:avLst/>
          </a:prstGeom>
          <a:noFill/>
        </p:spPr>
        <p:txBody>
          <a:bodyPr wrap="square" rtlCol="0">
            <a:spAutoFit/>
          </a:bodyPr>
          <a:lstStyle/>
          <a:p>
            <a:r>
              <a:rPr lang="en-US" altLang="zh-TW" sz="2000" dirty="0">
                <a:latin typeface="微軟正黑體" panose="020B0604030504040204" pitchFamily="34" charset="-120"/>
                <a:ea typeface="微軟正黑體" panose="020B0604030504040204" pitchFamily="34" charset="-120"/>
              </a:rPr>
              <a:t>*2022/3/4 </a:t>
            </a:r>
            <a:r>
              <a:rPr lang="zh-TW" altLang="en-US" sz="2000" dirty="0">
                <a:latin typeface="微軟正黑體" panose="020B0604030504040204" pitchFamily="34" charset="-120"/>
                <a:ea typeface="微軟正黑體" panose="020B0604030504040204" pitchFamily="34" charset="-120"/>
              </a:rPr>
              <a:t>館長分別帶領三組同仁進行</a:t>
            </a:r>
            <a:r>
              <a:rPr lang="en-US" altLang="zh-TW" sz="2000" dirty="0">
                <a:latin typeface="微軟正黑體" panose="020B0604030504040204" pitchFamily="34" charset="-120"/>
                <a:ea typeface="微軟正黑體" panose="020B0604030504040204" pitchFamily="34" charset="-120"/>
              </a:rPr>
              <a:t>90</a:t>
            </a:r>
            <a:r>
              <a:rPr lang="zh-TW" altLang="en-US" sz="2000" dirty="0">
                <a:latin typeface="微軟正黑體" panose="020B0604030504040204" pitchFamily="34" charset="-120"/>
                <a:ea typeface="微軟正黑體" panose="020B0604030504040204" pitchFamily="34" charset="-120"/>
              </a:rPr>
              <a:t>分鐘的</a:t>
            </a:r>
            <a:r>
              <a:rPr lang="en-US" altLang="zh-TW" sz="2000" dirty="0">
                <a:latin typeface="微軟正黑體" panose="020B0604030504040204" pitchFamily="34" charset="-120"/>
                <a:ea typeface="微軟正黑體" panose="020B0604030504040204" pitchFamily="34" charset="-120"/>
              </a:rPr>
              <a:t>Team building </a:t>
            </a:r>
            <a:r>
              <a:rPr lang="zh-TW" altLang="en-US" sz="2000" dirty="0">
                <a:latin typeface="微軟正黑體" panose="020B0604030504040204" pitchFamily="34" charset="-120"/>
                <a:ea typeface="微軟正黑體" panose="020B0604030504040204" pitchFamily="34" charset="-120"/>
              </a:rPr>
              <a:t>工作坊</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了解各組知識移轉網絡</a:t>
            </a:r>
            <a:r>
              <a:rPr lang="en-US" altLang="zh-TW" sz="2000" dirty="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並共同辨識出該組的核心知識技能</a:t>
            </a:r>
            <a:r>
              <a:rPr lang="en-US" altLang="zh-TW" sz="2000" dirty="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做為規劃後續個人專業發展培訓計畫之參考</a:t>
            </a:r>
          </a:p>
        </p:txBody>
      </p:sp>
    </p:spTree>
    <p:extLst>
      <p:ext uri="{BB962C8B-B14F-4D97-AF65-F5344CB8AC3E}">
        <p14:creationId xmlns:p14="http://schemas.microsoft.com/office/powerpoint/2010/main" val="40151398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861151" y="2391340"/>
            <a:ext cx="2864887" cy="769441"/>
          </a:xfrm>
          <a:prstGeom prst="rect">
            <a:avLst/>
          </a:prstGeom>
          <a:noFill/>
        </p:spPr>
        <p:txBody>
          <a:bodyPr wrap="none" rtlCol="0">
            <a:spAutoFit/>
          </a:bodyPr>
          <a:lstStyle/>
          <a:p>
            <a:r>
              <a:rPr lang="zh-TW" altLang="en-US" sz="4400" b="1" u="sng" dirty="0">
                <a:solidFill>
                  <a:schemeClr val="bg1"/>
                </a:solidFill>
                <a:latin typeface="微軟正黑體" panose="020B0604030504040204" pitchFamily="34" charset="-120"/>
                <a:ea typeface="微軟正黑體" panose="020B0604030504040204" pitchFamily="34" charset="-120"/>
              </a:rPr>
              <a:t>標 竿 學 習</a:t>
            </a:r>
          </a:p>
        </p:txBody>
      </p:sp>
      <p:sp>
        <p:nvSpPr>
          <p:cNvPr id="3" name="投影片編號版面配置區 2">
            <a:extLst>
              <a:ext uri="{FF2B5EF4-FFF2-40B4-BE49-F238E27FC236}">
                <a16:creationId xmlns:a16="http://schemas.microsoft.com/office/drawing/2014/main" id="{55991BD2-D455-4D09-893E-B3ACCC5BB9DB}"/>
              </a:ext>
            </a:extLst>
          </p:cNvPr>
          <p:cNvSpPr>
            <a:spLocks noGrp="1"/>
          </p:cNvSpPr>
          <p:nvPr>
            <p:ph type="sldNum" sz="quarter" idx="4294967295"/>
          </p:nvPr>
        </p:nvSpPr>
        <p:spPr/>
        <p:txBody>
          <a:bodyPr/>
          <a:lstStyle/>
          <a:p>
            <a:fld id="{2A094065-FA75-49FD-8D40-9B5B8C87CA52}" type="slidenum">
              <a:rPr lang="en-US" altLang="zh-TW" smtClean="0"/>
              <a:pPr/>
              <a:t>46</a:t>
            </a:fld>
            <a:endParaRPr lang="en-US" altLang="zh-TW"/>
          </a:p>
        </p:txBody>
      </p:sp>
    </p:spTree>
    <p:extLst>
      <p:ext uri="{BB962C8B-B14F-4D97-AF65-F5344CB8AC3E}">
        <p14:creationId xmlns:p14="http://schemas.microsoft.com/office/powerpoint/2010/main" val="10389269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8D26BF-4E6A-448B-9246-774D246B6285}"/>
              </a:ext>
            </a:extLst>
          </p:cNvPr>
          <p:cNvSpPr>
            <a:spLocks noGrp="1"/>
          </p:cNvSpPr>
          <p:nvPr>
            <p:ph type="title"/>
          </p:nvPr>
        </p:nvSpPr>
        <p:spPr/>
        <p:txBody>
          <a:bodyPr/>
          <a:lstStyle/>
          <a:p>
            <a:r>
              <a:rPr lang="zh-TW" altLang="en-US" dirty="0" smtClean="0">
                <a:solidFill>
                  <a:srgbClr val="0070C0"/>
                </a:solidFill>
              </a:rPr>
              <a:t>標竿學習以持續優化服務</a:t>
            </a:r>
            <a:endParaRPr lang="zh-TW" altLang="en-US" dirty="0">
              <a:solidFill>
                <a:srgbClr val="0070C0"/>
              </a:solidFill>
            </a:endParaRPr>
          </a:p>
        </p:txBody>
      </p:sp>
      <p:sp>
        <p:nvSpPr>
          <p:cNvPr id="3" name="內容版面配置區 2">
            <a:extLst>
              <a:ext uri="{FF2B5EF4-FFF2-40B4-BE49-F238E27FC236}">
                <a16:creationId xmlns:a16="http://schemas.microsoft.com/office/drawing/2014/main" id="{DE3ACC19-D0DF-453F-8AAD-A514A5C5E426}"/>
              </a:ext>
            </a:extLst>
          </p:cNvPr>
          <p:cNvSpPr>
            <a:spLocks noGrp="1"/>
          </p:cNvSpPr>
          <p:nvPr>
            <p:ph idx="1"/>
          </p:nvPr>
        </p:nvSpPr>
        <p:spPr>
          <a:xfrm>
            <a:off x="581025" y="1438275"/>
            <a:ext cx="8229600" cy="4525963"/>
          </a:xfrm>
        </p:spPr>
        <p:txBody>
          <a:bodyPr/>
          <a:lstStyle/>
          <a:p>
            <a:pPr marL="514350" indent="-514350">
              <a:buFont typeface="+mj-lt"/>
              <a:buAutoNum type="arabicPeriod"/>
            </a:pPr>
            <a:r>
              <a:rPr lang="zh-TW" altLang="en-US" b="1" dirty="0"/>
              <a:t>學術傳播 </a:t>
            </a:r>
            <a:r>
              <a:rPr lang="en-US" altLang="zh-TW" b="1" dirty="0"/>
              <a:t>– </a:t>
            </a:r>
            <a:r>
              <a:rPr lang="zh-TW" altLang="en-US" b="1" dirty="0"/>
              <a:t>新加坡</a:t>
            </a:r>
            <a:r>
              <a:rPr lang="en-US" altLang="zh-TW" b="1" dirty="0"/>
              <a:t>NUS</a:t>
            </a:r>
            <a:r>
              <a:rPr lang="zh-TW" altLang="en-US" b="1" dirty="0"/>
              <a:t>、</a:t>
            </a:r>
            <a:r>
              <a:rPr lang="en-US" altLang="zh-TW" b="1" dirty="0"/>
              <a:t>NTUS</a:t>
            </a:r>
            <a:endParaRPr lang="zh-TW" altLang="en-US" b="1" dirty="0"/>
          </a:p>
          <a:p>
            <a:pPr marL="514350" indent="-514350">
              <a:buFont typeface="+mj-lt"/>
              <a:buAutoNum type="arabicPeriod"/>
            </a:pPr>
            <a:r>
              <a:rPr lang="en-US" altLang="zh-TW" b="1" dirty="0"/>
              <a:t>Nature</a:t>
            </a:r>
            <a:r>
              <a:rPr lang="zh-TW" altLang="en-US" b="1" dirty="0"/>
              <a:t>封面展 </a:t>
            </a:r>
            <a:r>
              <a:rPr lang="en-US" altLang="zh-TW" b="1" dirty="0"/>
              <a:t> -- </a:t>
            </a:r>
            <a:r>
              <a:rPr lang="zh-TW" altLang="en-US" b="1" dirty="0"/>
              <a:t>上海交大醫圖</a:t>
            </a:r>
            <a:endParaRPr lang="en-US" altLang="zh-TW" b="1" dirty="0"/>
          </a:p>
          <a:p>
            <a:pPr marL="514350" indent="-514350">
              <a:buFont typeface="+mj-lt"/>
              <a:buAutoNum type="arabicPeriod"/>
            </a:pPr>
            <a:r>
              <a:rPr lang="zh-TW" altLang="en-US" b="1" dirty="0"/>
              <a:t>智慧空間管理系統 </a:t>
            </a:r>
            <a:r>
              <a:rPr lang="en-US" altLang="zh-TW" b="1" dirty="0"/>
              <a:t>-- </a:t>
            </a:r>
            <a:r>
              <a:rPr lang="zh-TW" altLang="en-US" b="1" dirty="0"/>
              <a:t>政大達賢圖、北科大</a:t>
            </a:r>
          </a:p>
          <a:p>
            <a:pPr marL="514350" indent="-514350">
              <a:buFont typeface="+mj-lt"/>
              <a:buAutoNum type="arabicPeriod"/>
            </a:pPr>
            <a:r>
              <a:rPr lang="zh-TW" altLang="en-US" b="1" dirty="0"/>
              <a:t>館藏與服務 </a:t>
            </a:r>
            <a:r>
              <a:rPr lang="en-US" altLang="zh-TW" b="1" dirty="0"/>
              <a:t>-- ACRL</a:t>
            </a:r>
            <a:r>
              <a:rPr lang="zh-TW" altLang="en-US" b="1" dirty="0"/>
              <a:t> 統計數字</a:t>
            </a:r>
          </a:p>
          <a:p>
            <a:pPr marL="514350" indent="-514350">
              <a:buFont typeface="+mj-lt"/>
              <a:buAutoNum type="arabicPeriod"/>
            </a:pPr>
            <a:r>
              <a:rPr lang="en-US" altLang="zh-TW" b="1" dirty="0"/>
              <a:t>IFLA Trend Report 2021</a:t>
            </a:r>
          </a:p>
          <a:p>
            <a:pPr marL="914400" lvl="1" indent="-514350">
              <a:buFont typeface="Wingdings" panose="05000000000000000000" pitchFamily="2" charset="2"/>
              <a:buChar char="l"/>
            </a:pPr>
            <a:r>
              <a:rPr lang="zh-TW" altLang="en-US" b="1" dirty="0" smtClean="0"/>
              <a:t>新北市圖行動書車</a:t>
            </a:r>
            <a:endParaRPr lang="en-US" altLang="zh-TW" b="1" dirty="0" smtClean="0"/>
          </a:p>
          <a:p>
            <a:pPr marL="914400" lvl="1" indent="-514350">
              <a:buFont typeface="Wingdings" panose="05000000000000000000" pitchFamily="2" charset="2"/>
              <a:buChar char="l"/>
            </a:pPr>
            <a:r>
              <a:rPr lang="en-US" altLang="zh-TW" b="1" dirty="0" smtClean="0"/>
              <a:t>Pick Me</a:t>
            </a:r>
            <a:r>
              <a:rPr lang="zh-TW" altLang="en-US" b="1" dirty="0"/>
              <a:t>！</a:t>
            </a:r>
            <a:r>
              <a:rPr lang="zh-TW" altLang="en-US" b="1" dirty="0" smtClean="0"/>
              <a:t>兌獎機</a:t>
            </a:r>
            <a:endParaRPr lang="en-US" altLang="zh-TW" b="1" dirty="0" smtClean="0"/>
          </a:p>
          <a:p>
            <a:pPr marL="914400" lvl="1" indent="-514350">
              <a:buFont typeface="Wingdings" panose="05000000000000000000" pitchFamily="2" charset="2"/>
              <a:buChar char="l"/>
            </a:pPr>
            <a:r>
              <a:rPr lang="zh-TW" altLang="en-US" b="1" dirty="0" smtClean="0"/>
              <a:t>雲端</a:t>
            </a:r>
            <a:r>
              <a:rPr lang="zh-TW" altLang="en-US" b="1" dirty="0"/>
              <a:t>數位學習書牆</a:t>
            </a:r>
            <a:endParaRPr lang="en-US" altLang="zh-TW" b="1" dirty="0"/>
          </a:p>
          <a:p>
            <a:pPr marL="914400" lvl="1" indent="-514350">
              <a:buFont typeface="Wingdings" panose="05000000000000000000" pitchFamily="2" charset="2"/>
              <a:buChar char="l"/>
            </a:pPr>
            <a:endParaRPr lang="zh-TW" altLang="en-US" dirty="0"/>
          </a:p>
        </p:txBody>
      </p:sp>
    </p:spTree>
    <p:extLst>
      <p:ext uri="{BB962C8B-B14F-4D97-AF65-F5344CB8AC3E}">
        <p14:creationId xmlns:p14="http://schemas.microsoft.com/office/powerpoint/2010/main" val="13498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a:extLst>
              <a:ext uri="{FF2B5EF4-FFF2-40B4-BE49-F238E27FC236}">
                <a16:creationId xmlns:a16="http://schemas.microsoft.com/office/drawing/2014/main" id="{45BC4CEB-FE34-4724-942C-ABCEA99478F3}"/>
              </a:ext>
            </a:extLst>
          </p:cNvPr>
          <p:cNvSpPr>
            <a:spLocks noGrp="1"/>
          </p:cNvSpPr>
          <p:nvPr>
            <p:ph type="title"/>
          </p:nvPr>
        </p:nvSpPr>
        <p:spPr>
          <a:xfrm>
            <a:off x="219075" y="227013"/>
            <a:ext cx="8229600" cy="706090"/>
          </a:xfrm>
        </p:spPr>
        <p:txBody>
          <a:bodyPr/>
          <a:lstStyle/>
          <a:p>
            <a:r>
              <a:rPr lang="en-US" altLang="zh-TW" sz="4000" dirty="0" smtClean="0"/>
              <a:t>1. </a:t>
            </a:r>
            <a:r>
              <a:rPr lang="zh-TW" altLang="en-US" sz="4000" dirty="0" smtClean="0"/>
              <a:t>北醫</a:t>
            </a:r>
            <a:r>
              <a:rPr lang="zh-TW" altLang="en-US" sz="4000" dirty="0"/>
              <a:t>圖網站</a:t>
            </a:r>
            <a:r>
              <a:rPr lang="en-US" altLang="zh-TW" sz="4000" dirty="0"/>
              <a:t> </a:t>
            </a:r>
            <a:r>
              <a:rPr lang="zh-TW" altLang="en-US" sz="4000" dirty="0"/>
              <a:t>學術傳播服務專頁</a:t>
            </a:r>
          </a:p>
        </p:txBody>
      </p:sp>
      <p:pic>
        <p:nvPicPr>
          <p:cNvPr id="7" name="內容版面配置區 6">
            <a:extLst>
              <a:ext uri="{FF2B5EF4-FFF2-40B4-BE49-F238E27FC236}">
                <a16:creationId xmlns:a16="http://schemas.microsoft.com/office/drawing/2014/main" id="{044509D5-7AAB-46C4-A0FB-C8F3EBF484B8}"/>
              </a:ext>
            </a:extLst>
          </p:cNvPr>
          <p:cNvPicPr>
            <a:picLocks noGrp="1" noChangeAspect="1"/>
          </p:cNvPicPr>
          <p:nvPr>
            <p:ph idx="1"/>
          </p:nvPr>
        </p:nvPicPr>
        <p:blipFill rotWithShape="1">
          <a:blip r:embed="rId2"/>
          <a:stretch/>
        </p:blipFill>
        <p:spPr>
          <a:xfrm>
            <a:off x="548922" y="1600200"/>
            <a:ext cx="8046156" cy="4525963"/>
          </a:xfrm>
        </p:spPr>
      </p:pic>
      <p:sp>
        <p:nvSpPr>
          <p:cNvPr id="3" name="投影片編號版面配置區 2">
            <a:extLst>
              <a:ext uri="{FF2B5EF4-FFF2-40B4-BE49-F238E27FC236}">
                <a16:creationId xmlns:a16="http://schemas.microsoft.com/office/drawing/2014/main" id="{BC472F5E-E16B-7349-826A-6255580639D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36EA62-51E3-4CD9-95E3-123F1659FA79}"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3EBD780C-04CB-411F-9164-F8BDE8263D93}"/>
              </a:ext>
            </a:extLst>
          </p:cNvPr>
          <p:cNvSpPr txBox="1"/>
          <p:nvPr/>
        </p:nvSpPr>
        <p:spPr>
          <a:xfrm>
            <a:off x="548922" y="4800600"/>
            <a:ext cx="2222853" cy="646331"/>
          </a:xfrm>
          <a:prstGeom prst="rect">
            <a:avLst/>
          </a:prstGeom>
          <a:noFill/>
        </p:spPr>
        <p:txBody>
          <a:bodyPr wrap="square" rtlCol="0">
            <a:spAutoFit/>
          </a:bodyPr>
          <a:lstStyle/>
          <a:p>
            <a:r>
              <a:rPr lang="zh-TW" altLang="en-US" b="1" dirty="0">
                <a:solidFill>
                  <a:schemeClr val="bg1"/>
                </a:solidFill>
                <a:highlight>
                  <a:srgbClr val="FF00FF"/>
                </a:highlight>
                <a:latin typeface="微軟正黑體" panose="020B0604030504040204" pitchFamily="34" charset="-120"/>
                <a:ea typeface="微軟正黑體" panose="020B0604030504040204" pitchFamily="34" charset="-120"/>
              </a:rPr>
              <a:t>標竿學習對象</a:t>
            </a:r>
            <a:r>
              <a:rPr lang="en-US" altLang="zh-TW" b="1" dirty="0">
                <a:solidFill>
                  <a:schemeClr val="bg1"/>
                </a:solidFill>
                <a:highlight>
                  <a:srgbClr val="FF00FF"/>
                </a:highlight>
                <a:latin typeface="微軟正黑體" panose="020B0604030504040204" pitchFamily="34" charset="-120"/>
                <a:ea typeface="微軟正黑體" panose="020B0604030504040204" pitchFamily="34" charset="-120"/>
              </a:rPr>
              <a:t>:</a:t>
            </a:r>
          </a:p>
          <a:p>
            <a:r>
              <a:rPr lang="zh-TW" altLang="en-US" b="1" dirty="0">
                <a:solidFill>
                  <a:schemeClr val="bg1"/>
                </a:solidFill>
                <a:highlight>
                  <a:srgbClr val="FF00FF"/>
                </a:highlight>
                <a:latin typeface="微軟正黑體" panose="020B0604030504040204" pitchFamily="34" charset="-120"/>
                <a:ea typeface="微軟正黑體" panose="020B0604030504040204" pitchFamily="34" charset="-120"/>
              </a:rPr>
              <a:t>新加坡</a:t>
            </a:r>
            <a:r>
              <a:rPr lang="en-US" altLang="zh-TW" b="1" dirty="0">
                <a:solidFill>
                  <a:schemeClr val="bg1"/>
                </a:solidFill>
                <a:highlight>
                  <a:srgbClr val="FF00FF"/>
                </a:highlight>
                <a:latin typeface="微軟正黑體" panose="020B0604030504040204" pitchFamily="34" charset="-120"/>
                <a:ea typeface="微軟正黑體" panose="020B0604030504040204" pitchFamily="34" charset="-120"/>
              </a:rPr>
              <a:t>NUS, NTUS</a:t>
            </a:r>
            <a:endParaRPr lang="zh-TW" altLang="en-US" b="1" dirty="0">
              <a:solidFill>
                <a:schemeClr val="bg1"/>
              </a:solidFill>
              <a:highlight>
                <a:srgbClr val="FF00FF"/>
              </a:highligh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982594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1500" y="121787"/>
            <a:ext cx="8001000" cy="850106"/>
          </a:xfrm>
        </p:spPr>
        <p:txBody>
          <a:bodyPr/>
          <a:lstStyle/>
          <a:p>
            <a:pPr algn="l"/>
            <a:r>
              <a:rPr lang="en-US" altLang="zh-TW" sz="3200" b="1" dirty="0" smtClean="0">
                <a:latin typeface="微軟正黑體" panose="020B0604030504040204" pitchFamily="34" charset="-120"/>
                <a:ea typeface="微軟正黑體" panose="020B0604030504040204" pitchFamily="34" charset="-120"/>
              </a:rPr>
              <a:t>2. 2018 </a:t>
            </a:r>
            <a:r>
              <a:rPr lang="zh-TW" altLang="en-US" sz="3200" b="1" dirty="0">
                <a:latin typeface="微軟正黑體" panose="020B0604030504040204" pitchFamily="34" charset="-120"/>
                <a:ea typeface="微軟正黑體" panose="020B0604030504040204" pitchFamily="34" charset="-120"/>
              </a:rPr>
              <a:t>北醫圖書館 </a:t>
            </a:r>
            <a:r>
              <a:rPr lang="en-US" altLang="zh-TW" sz="3200" b="1" dirty="0">
                <a:latin typeface="微軟正黑體" panose="020B0604030504040204" pitchFamily="34" charset="-120"/>
                <a:ea typeface="微軟正黑體" panose="020B0604030504040204" pitchFamily="34" charset="-120"/>
              </a:rPr>
              <a:t>:</a:t>
            </a:r>
            <a:br>
              <a:rPr lang="en-US" altLang="zh-TW" sz="3200" b="1" dirty="0">
                <a:latin typeface="微軟正黑體" panose="020B0604030504040204" pitchFamily="34" charset="-120"/>
                <a:ea typeface="微軟正黑體" panose="020B0604030504040204" pitchFamily="34" charset="-120"/>
              </a:rPr>
            </a:br>
            <a:r>
              <a:rPr lang="en-US" altLang="zh-TW" sz="3200" b="1" dirty="0">
                <a:latin typeface="微軟正黑體" panose="020B0604030504040204" pitchFamily="34" charset="-120"/>
                <a:ea typeface="微軟正黑體" panose="020B0604030504040204" pitchFamily="34" charset="-120"/>
              </a:rPr>
              <a:t>Nature </a:t>
            </a:r>
            <a:r>
              <a:rPr lang="zh-TW" altLang="en-US" sz="3200" b="1" dirty="0">
                <a:latin typeface="微軟正黑體" panose="020B0604030504040204" pitchFamily="34" charset="-120"/>
                <a:ea typeface="微軟正黑體" panose="020B0604030504040204" pitchFamily="34" charset="-120"/>
              </a:rPr>
              <a:t>封面故事展 </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全臺第一</a:t>
            </a:r>
            <a:r>
              <a:rPr lang="en-US" altLang="zh-TW" sz="3200" b="1" dirty="0">
                <a:latin typeface="微軟正黑體" panose="020B0604030504040204" pitchFamily="34" charset="-120"/>
                <a:ea typeface="微軟正黑體" panose="020B0604030504040204" pitchFamily="34" charset="-120"/>
              </a:rPr>
              <a:t>)</a:t>
            </a:r>
            <a:endParaRPr lang="zh-TW" altLang="en-US" sz="32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23" y="1286970"/>
            <a:ext cx="3799043" cy="252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23" y="3807250"/>
            <a:ext cx="3799043" cy="2710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7004" y="3200053"/>
            <a:ext cx="4457185" cy="3111107"/>
          </a:xfrm>
          <a:prstGeom prst="rect">
            <a:avLst/>
          </a:prstGeom>
        </p:spPr>
      </p:pic>
      <p:sp>
        <p:nvSpPr>
          <p:cNvPr id="10" name="文字方塊 9">
            <a:extLst>
              <a:ext uri="{FF2B5EF4-FFF2-40B4-BE49-F238E27FC236}">
                <a16:creationId xmlns:a16="http://schemas.microsoft.com/office/drawing/2014/main" id="{27BA10A7-4B29-477C-84BD-B22232D882C4}"/>
              </a:ext>
            </a:extLst>
          </p:cNvPr>
          <p:cNvSpPr txBox="1"/>
          <p:nvPr/>
        </p:nvSpPr>
        <p:spPr>
          <a:xfrm>
            <a:off x="2286000" y="4396859"/>
            <a:ext cx="4572000" cy="369332"/>
          </a:xfrm>
          <a:prstGeom prst="rect">
            <a:avLst/>
          </a:prstGeom>
          <a:noFill/>
        </p:spPr>
        <p:txBody>
          <a:bodyPr wrap="square">
            <a:spAutoFit/>
          </a:bodyPr>
          <a:lstStyle/>
          <a:p>
            <a:r>
              <a:rPr lang="zh-TW" altLang="en-US" sz="1800" dirty="0"/>
              <a:t>北醫圖書館</a:t>
            </a:r>
            <a:endParaRPr lang="zh-TW" altLang="en-US" dirty="0"/>
          </a:p>
        </p:txBody>
      </p:sp>
      <p:sp>
        <p:nvSpPr>
          <p:cNvPr id="4" name="文字方塊 3">
            <a:extLst>
              <a:ext uri="{FF2B5EF4-FFF2-40B4-BE49-F238E27FC236}">
                <a16:creationId xmlns:a16="http://schemas.microsoft.com/office/drawing/2014/main" id="{4A0D0D75-4483-4238-A230-4B32EA814798}"/>
              </a:ext>
            </a:extLst>
          </p:cNvPr>
          <p:cNvSpPr txBox="1"/>
          <p:nvPr/>
        </p:nvSpPr>
        <p:spPr>
          <a:xfrm>
            <a:off x="5267325" y="1743075"/>
            <a:ext cx="2778261" cy="923330"/>
          </a:xfrm>
          <a:prstGeom prst="rect">
            <a:avLst/>
          </a:prstGeom>
          <a:noFill/>
        </p:spPr>
        <p:txBody>
          <a:bodyPr wrap="none" rtlCol="0">
            <a:spAutoFit/>
          </a:bodyPr>
          <a:lstStyle/>
          <a:p>
            <a:r>
              <a:rPr lang="zh-TW" altLang="en-US" b="1" dirty="0">
                <a:solidFill>
                  <a:schemeClr val="bg1"/>
                </a:solidFill>
                <a:highlight>
                  <a:srgbClr val="FF00FF"/>
                </a:highlight>
                <a:latin typeface="微軟正黑體" panose="020B0604030504040204" pitchFamily="34" charset="-120"/>
                <a:ea typeface="微軟正黑體" panose="020B0604030504040204" pitchFamily="34" charset="-120"/>
              </a:rPr>
              <a:t>標竿學習對象</a:t>
            </a:r>
            <a:r>
              <a:rPr lang="en-US" altLang="zh-TW" b="1" dirty="0">
                <a:solidFill>
                  <a:schemeClr val="bg1"/>
                </a:solidFill>
                <a:highlight>
                  <a:srgbClr val="FF00FF"/>
                </a:highlight>
                <a:latin typeface="微軟正黑體" panose="020B0604030504040204" pitchFamily="34" charset="-120"/>
                <a:ea typeface="微軟正黑體" panose="020B0604030504040204" pitchFamily="34" charset="-120"/>
              </a:rPr>
              <a:t>:</a:t>
            </a:r>
          </a:p>
          <a:p>
            <a:r>
              <a:rPr lang="zh-TW" altLang="en-US" b="1" dirty="0">
                <a:solidFill>
                  <a:schemeClr val="bg1"/>
                </a:solidFill>
                <a:highlight>
                  <a:srgbClr val="FF00FF"/>
                </a:highlight>
                <a:latin typeface="微軟正黑體" panose="020B0604030504040204" pitchFamily="34" charset="-120"/>
                <a:ea typeface="微軟正黑體" panose="020B0604030504040204" pitchFamily="34" charset="-120"/>
              </a:rPr>
              <a:t>上海交通大學醫學圖書館</a:t>
            </a:r>
            <a:endParaRPr lang="en-US" altLang="zh-TW" b="1" dirty="0">
              <a:solidFill>
                <a:schemeClr val="bg1"/>
              </a:solidFill>
              <a:highlight>
                <a:srgbClr val="FF00FF"/>
              </a:highlight>
              <a:latin typeface="微軟正黑體" panose="020B0604030504040204" pitchFamily="34" charset="-120"/>
              <a:ea typeface="微軟正黑體" panose="020B0604030504040204" pitchFamily="34" charset="-120"/>
            </a:endParaRPr>
          </a:p>
          <a:p>
            <a:r>
              <a:rPr lang="en-US" altLang="zh-TW" b="1" dirty="0">
                <a:solidFill>
                  <a:schemeClr val="bg1"/>
                </a:solidFill>
                <a:highlight>
                  <a:srgbClr val="FF00FF"/>
                </a:highlight>
                <a:latin typeface="微軟正黑體" panose="020B0604030504040204" pitchFamily="34" charset="-120"/>
                <a:ea typeface="微軟正黑體" panose="020B0604030504040204" pitchFamily="34" charset="-120"/>
              </a:rPr>
              <a:t>2017</a:t>
            </a:r>
            <a:r>
              <a:rPr lang="en-US" altLang="zh-TW" sz="1800" b="1" dirty="0">
                <a:solidFill>
                  <a:schemeClr val="bg1"/>
                </a:solidFill>
                <a:highlight>
                  <a:srgbClr val="FF00FF"/>
                </a:highlight>
                <a:latin typeface="微軟正黑體" panose="020B0604030504040204" pitchFamily="34" charset="-120"/>
                <a:ea typeface="微軟正黑體" panose="020B0604030504040204" pitchFamily="34" charset="-120"/>
              </a:rPr>
              <a:t> Nature</a:t>
            </a:r>
            <a:r>
              <a:rPr lang="zh-TW" altLang="en-US" sz="1800" b="1" dirty="0">
                <a:solidFill>
                  <a:schemeClr val="bg1"/>
                </a:solidFill>
                <a:highlight>
                  <a:srgbClr val="FF00FF"/>
                </a:highlight>
                <a:latin typeface="微軟正黑體" panose="020B0604030504040204" pitchFamily="34" charset="-120"/>
                <a:ea typeface="微軟正黑體" panose="020B0604030504040204" pitchFamily="34" charset="-120"/>
              </a:rPr>
              <a:t> 封面故事展</a:t>
            </a:r>
            <a:endParaRPr lang="zh-TW" altLang="en-US" b="1" dirty="0">
              <a:solidFill>
                <a:schemeClr val="bg1"/>
              </a:solidFill>
              <a:highlight>
                <a:srgbClr val="FF00FF"/>
              </a:highligh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113462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4830191" y="2242616"/>
            <a:ext cx="4305027" cy="45912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p:nvSpPr>
        <p:spPr>
          <a:xfrm>
            <a:off x="1" y="2242616"/>
            <a:ext cx="4993580" cy="4615384"/>
          </a:xfrm>
          <a:prstGeom prst="rect">
            <a:avLst/>
          </a:prstGeom>
          <a:solidFill>
            <a:srgbClr val="FFFFC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p:cNvSpPr>
            <a:spLocks noGrp="1"/>
          </p:cNvSpPr>
          <p:nvPr>
            <p:ph type="title"/>
          </p:nvPr>
        </p:nvSpPr>
        <p:spPr/>
        <p:txBody>
          <a:bodyPr/>
          <a:lstStyle/>
          <a:p>
            <a:r>
              <a:rPr lang="zh-TW" altLang="en-US" b="1" dirty="0">
                <a:latin typeface="微軟正黑體" panose="020B0604030504040204" pitchFamily="34" charset="-120"/>
                <a:ea typeface="微軟正黑體" panose="020B0604030504040204" pitchFamily="34" charset="-120"/>
              </a:rPr>
              <a:t>臺北醫學大學體系</a:t>
            </a:r>
            <a:r>
              <a:rPr lang="zh-TW" altLang="en-US" sz="4000" b="1" dirty="0">
                <a:latin typeface="微軟正黑體" panose="020B0604030504040204" pitchFamily="34" charset="-120"/>
                <a:ea typeface="微軟正黑體" panose="020B0604030504040204" pitchFamily="34" charset="-120"/>
              </a:rPr>
              <a:t> </a:t>
            </a:r>
            <a:endParaRPr lang="zh-TW" altLang="en-US"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767469" y="2313687"/>
            <a:ext cx="2865084" cy="1346349"/>
          </a:xfrm>
          <a:prstGeom prst="rect">
            <a:avLst/>
          </a:prstGeom>
        </p:spPr>
      </p:pic>
      <p:pic>
        <p:nvPicPr>
          <p:cNvPr id="6" name="圖片 5"/>
          <p:cNvPicPr>
            <a:picLocks noChangeAspect="1"/>
          </p:cNvPicPr>
          <p:nvPr/>
        </p:nvPicPr>
        <p:blipFill>
          <a:blip r:embed="rId3"/>
          <a:stretch>
            <a:fillRect/>
          </a:stretch>
        </p:blipFill>
        <p:spPr>
          <a:xfrm>
            <a:off x="4770521" y="2426534"/>
            <a:ext cx="3032680" cy="1249031"/>
          </a:xfrm>
          <a:prstGeom prst="rect">
            <a:avLst/>
          </a:prstGeom>
        </p:spPr>
      </p:pic>
      <p:cxnSp>
        <p:nvCxnSpPr>
          <p:cNvPr id="7" name="直線接點 6"/>
          <p:cNvCxnSpPr/>
          <p:nvPr/>
        </p:nvCxnSpPr>
        <p:spPr>
          <a:xfrm>
            <a:off x="2589590" y="2313687"/>
            <a:ext cx="0" cy="19894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6252754" y="2323356"/>
            <a:ext cx="0" cy="20103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2603271" y="2322349"/>
            <a:ext cx="3653345" cy="811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4134406" y="2179340"/>
            <a:ext cx="0" cy="14610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591523" y="3448147"/>
            <a:ext cx="11748" cy="266824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323875" y="4028157"/>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6297998" y="3403640"/>
            <a:ext cx="7130" cy="2818814"/>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829575" y="3817815"/>
            <a:ext cx="1611339" cy="369332"/>
          </a:xfrm>
          <a:prstGeom prst="rect">
            <a:avLst/>
          </a:prstGeom>
        </p:spPr>
        <p:txBody>
          <a:bodyPr wrap="none">
            <a:spAutoFit/>
          </a:bodyPr>
          <a:lstStyle/>
          <a:p>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醫學院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 (1960</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15" name="矩形 14"/>
          <p:cNvSpPr/>
          <p:nvPr/>
        </p:nvSpPr>
        <p:spPr>
          <a:xfrm>
            <a:off x="375810" y="4252031"/>
            <a:ext cx="2076209" cy="369332"/>
          </a:xfrm>
          <a:prstGeom prst="rect">
            <a:avLst/>
          </a:prstGeom>
        </p:spPr>
        <p:txBody>
          <a:bodyPr wrap="none">
            <a:spAutoFit/>
          </a:bodyPr>
          <a:lstStyle/>
          <a:p>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口腔醫學院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 (2000)</a:t>
            </a:r>
            <a:endParaRPr kumimoji="0" lang="zh-TW" altLang="en-US"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Calibri"/>
            </a:endParaRPr>
          </a:p>
        </p:txBody>
      </p:sp>
      <p:sp>
        <p:nvSpPr>
          <p:cNvPr id="16" name="矩形 15"/>
          <p:cNvSpPr/>
          <p:nvPr/>
        </p:nvSpPr>
        <p:spPr>
          <a:xfrm>
            <a:off x="832738" y="4639777"/>
            <a:ext cx="1550424" cy="369332"/>
          </a:xfrm>
          <a:prstGeom prst="rect">
            <a:avLst/>
          </a:prstGeom>
        </p:spPr>
        <p:txBody>
          <a:bodyPr wrap="none">
            <a:spAutoFit/>
          </a:bodyPr>
          <a:lstStyle/>
          <a:p>
            <a:pPr eaLnBrk="1" fontAlgn="auto" hangingPunct="1">
              <a:spcBef>
                <a:spcPts val="0"/>
              </a:spcBef>
              <a:spcAft>
                <a:spcPts val="0"/>
              </a:spcAft>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藥學院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 (2000)</a:t>
            </a:r>
            <a:endParaRPr kumimoji="0" lang="zh-TW" altLang="en-US"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Calibri"/>
            </a:endParaRPr>
          </a:p>
        </p:txBody>
      </p:sp>
      <p:sp>
        <p:nvSpPr>
          <p:cNvPr id="17" name="矩形 16"/>
          <p:cNvSpPr/>
          <p:nvPr/>
        </p:nvSpPr>
        <p:spPr>
          <a:xfrm>
            <a:off x="2758147" y="5907197"/>
            <a:ext cx="2376264" cy="828401"/>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0"/>
              </a:spcBef>
              <a:spcAft>
                <a:spcPts val="300"/>
              </a:spcAft>
              <a:buFont typeface="Arial" panose="020B0604020202020204" pitchFamily="34" charset="0"/>
              <a:buChar char="•"/>
            </a:pPr>
            <a:endParaRPr lang="en-US" altLang="zh-TW" sz="1600" b="1" dirty="0">
              <a:solidFill>
                <a:schemeClr val="bg1">
                  <a:lumMod val="50000"/>
                </a:schemeClr>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600" dirty="0">
                <a:solidFill>
                  <a:schemeClr val="tx1"/>
                </a:solidFill>
                <a:latin typeface="微軟正黑體" panose="020B0604030504040204" pitchFamily="34" charset="-120"/>
                <a:ea typeface="微軟正黑體" panose="020B0604030504040204" pitchFamily="34" charset="-120"/>
              </a:rPr>
              <a:t>16 </a:t>
            </a:r>
            <a:r>
              <a:rPr lang="zh-TW" altLang="en-US" sz="1600" dirty="0">
                <a:solidFill>
                  <a:schemeClr val="tx1"/>
                </a:solidFill>
                <a:latin typeface="微軟正黑體" panose="020B0604030504040204" pitchFamily="34" charset="-120"/>
                <a:ea typeface="微軟正黑體" panose="020B0604030504040204" pitchFamily="34" charset="-120"/>
              </a:rPr>
              <a:t>系</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600" dirty="0" smtClean="0">
                <a:solidFill>
                  <a:schemeClr val="tx1"/>
                </a:solidFill>
                <a:latin typeface="微軟正黑體" panose="020B0604030504040204" pitchFamily="34" charset="-120"/>
                <a:ea typeface="微軟正黑體" panose="020B0604030504040204" pitchFamily="34" charset="-120"/>
              </a:rPr>
              <a:t>73 </a:t>
            </a:r>
            <a:r>
              <a:rPr lang="zh-TW" altLang="en-US" sz="1600" dirty="0" smtClean="0">
                <a:solidFill>
                  <a:schemeClr val="tx1"/>
                </a:solidFill>
                <a:latin typeface="微軟正黑體" panose="020B0604030504040204" pitchFamily="34" charset="-120"/>
                <a:ea typeface="微軟正黑體" panose="020B0604030504040204" pitchFamily="34" charset="-120"/>
              </a:rPr>
              <a:t>研究所</a:t>
            </a:r>
            <a:r>
              <a:rPr lang="en-US" altLang="zh-TW" sz="1600" dirty="0" smtClean="0">
                <a:solidFill>
                  <a:schemeClr val="tx1"/>
                </a:solidFill>
                <a:latin typeface="微軟正黑體" panose="020B0604030504040204" pitchFamily="34" charset="-120"/>
                <a:ea typeface="微軟正黑體" panose="020B0604030504040204" pitchFamily="34" charset="-120"/>
              </a:rPr>
              <a:t> (</a:t>
            </a:r>
            <a:r>
              <a:rPr lang="zh-TW" altLang="en-US" sz="1600" dirty="0" smtClean="0">
                <a:solidFill>
                  <a:schemeClr val="tx1"/>
                </a:solidFill>
                <a:latin typeface="微軟正黑體" panose="020B0604030504040204" pitchFamily="34" charset="-120"/>
                <a:ea typeface="微軟正黑體" panose="020B0604030504040204" pitchFamily="34" charset="-120"/>
              </a:rPr>
              <a:t>含碩、博士</a:t>
            </a:r>
            <a:r>
              <a:rPr lang="zh-TW" altLang="en-US" sz="1600" dirty="0">
                <a:solidFill>
                  <a:schemeClr val="tx1"/>
                </a:solidFill>
                <a:latin typeface="微軟正黑體" panose="020B0604030504040204" pitchFamily="34" charset="-120"/>
                <a:ea typeface="微軟正黑體" panose="020B0604030504040204" pitchFamily="34" charset="-120"/>
              </a:rPr>
              <a:t>學</a:t>
            </a:r>
            <a:r>
              <a:rPr lang="zh-TW" altLang="en-US" sz="1600" dirty="0" smtClean="0">
                <a:solidFill>
                  <a:schemeClr val="tx1"/>
                </a:solidFill>
                <a:latin typeface="微軟正黑體" panose="020B0604030504040204" pitchFamily="34" charset="-120"/>
                <a:ea typeface="微軟正黑體" panose="020B0604030504040204" pitchFamily="34" charset="-120"/>
              </a:rPr>
              <a:t>程、在職專班</a:t>
            </a:r>
            <a:r>
              <a:rPr lang="en-US" altLang="zh-TW" sz="1600" dirty="0" smtClean="0">
                <a:solidFill>
                  <a:schemeClr val="tx1"/>
                </a:solidFill>
                <a:latin typeface="微軟正黑體" panose="020B0604030504040204" pitchFamily="34" charset="-120"/>
                <a:ea typeface="微軟正黑體" panose="020B0604030504040204" pitchFamily="34" charset="-120"/>
              </a:rPr>
              <a:t>)</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1515933" y="2696218"/>
            <a:ext cx="1415772" cy="584775"/>
          </a:xfrm>
          <a:prstGeom prst="rect">
            <a:avLst/>
          </a:prstGeom>
          <a:noFill/>
        </p:spPr>
        <p:txBody>
          <a:bodyPr wrap="none" rtlCol="0">
            <a:spAutoFit/>
          </a:bodyPr>
          <a:lstStyle/>
          <a:p>
            <a:pPr algn="ctr"/>
            <a:r>
              <a:rPr lang="zh-TW" altLang="en-US" sz="3200" b="1" dirty="0">
                <a:solidFill>
                  <a:schemeClr val="tx1">
                    <a:lumMod val="85000"/>
                    <a:lumOff val="15000"/>
                  </a:schemeClr>
                </a:solidFill>
                <a:latin typeface="微軟正黑體" panose="020B0604030504040204" pitchFamily="34" charset="-120"/>
                <a:ea typeface="微軟正黑體" panose="020B0604030504040204" pitchFamily="34" charset="-120"/>
              </a:rPr>
              <a:t>北醫大</a:t>
            </a:r>
            <a:endParaRPr lang="en-US" altLang="zh-TW" sz="3200" b="1"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5485649" y="1338146"/>
            <a:ext cx="1221809" cy="707886"/>
          </a:xfrm>
          <a:prstGeom prst="rect">
            <a:avLst/>
          </a:prstGeom>
          <a:noFill/>
        </p:spPr>
        <p:txBody>
          <a:bodyPr wrap="none" rtlCol="0">
            <a:spAutoFit/>
          </a:bodyPr>
          <a:lstStyle/>
          <a:p>
            <a:r>
              <a:rPr lang="en-US" altLang="zh-TW" sz="4000" b="1" dirty="0">
                <a:solidFill>
                  <a:schemeClr val="bg1"/>
                </a:solidFill>
                <a:latin typeface="+mn-lt"/>
              </a:rPr>
              <a:t>TMU</a:t>
            </a:r>
            <a:endParaRPr lang="zh-TW" altLang="en-US" sz="4000" b="1" dirty="0">
              <a:solidFill>
                <a:schemeClr val="bg1"/>
              </a:solidFill>
              <a:latin typeface="+mn-lt"/>
            </a:endParaRPr>
          </a:p>
        </p:txBody>
      </p:sp>
      <p:sp>
        <p:nvSpPr>
          <p:cNvPr id="20" name="文字方塊 19"/>
          <p:cNvSpPr txBox="1"/>
          <p:nvPr/>
        </p:nvSpPr>
        <p:spPr>
          <a:xfrm>
            <a:off x="5195816" y="2940345"/>
            <a:ext cx="2071401" cy="378886"/>
          </a:xfrm>
          <a:prstGeom prst="rect">
            <a:avLst/>
          </a:prstGeom>
          <a:noFill/>
        </p:spPr>
        <p:txBody>
          <a:bodyPr wrap="none" rtlCol="0">
            <a:spAutoFit/>
          </a:bodyPr>
          <a:lstStyle/>
          <a:p>
            <a:pPr algn="ctr" eaLnBrk="1" latinLnBrk="1" hangingPunct="1">
              <a:lnSpc>
                <a:spcPts val="2000"/>
              </a:lnSpc>
              <a:spcBef>
                <a:spcPts val="600"/>
              </a:spcBef>
              <a:spcAft>
                <a:spcPts val="600"/>
              </a:spcAft>
              <a:defRPr/>
            </a:pPr>
            <a:r>
              <a:rPr lang="en-US" altLang="zh-TW" sz="3200" b="1" dirty="0">
                <a:solidFill>
                  <a:schemeClr val="tx1">
                    <a:lumMod val="85000"/>
                    <a:lumOff val="15000"/>
                  </a:schemeClr>
                </a:solidFill>
                <a:latin typeface="微軟正黑體" pitchFamily="34" charset="-120"/>
                <a:ea typeface="微軟正黑體" pitchFamily="34" charset="-120"/>
                <a:cs typeface="Arial" pitchFamily="34" charset="0"/>
              </a:rPr>
              <a:t>6</a:t>
            </a:r>
            <a:r>
              <a:rPr lang="zh-TW" altLang="en-US" sz="3200" b="1" dirty="0">
                <a:solidFill>
                  <a:schemeClr val="tx1">
                    <a:lumMod val="85000"/>
                    <a:lumOff val="15000"/>
                  </a:schemeClr>
                </a:solidFill>
                <a:latin typeface="微軟正黑體" pitchFamily="34" charset="-120"/>
                <a:ea typeface="微軟正黑體" pitchFamily="34" charset="-120"/>
                <a:cs typeface="Arial" pitchFamily="34" charset="0"/>
              </a:rPr>
              <a:t>附屬醫院</a:t>
            </a:r>
            <a:endParaRPr lang="en-US" altLang="zh-TW" sz="3200" b="1" dirty="0">
              <a:solidFill>
                <a:schemeClr val="tx1">
                  <a:lumMod val="85000"/>
                  <a:lumOff val="15000"/>
                </a:schemeClr>
              </a:solidFill>
              <a:latin typeface="微軟正黑體" pitchFamily="34" charset="-120"/>
              <a:ea typeface="微軟正黑體" pitchFamily="34" charset="-120"/>
              <a:cs typeface="Arial" pitchFamily="34" charset="0"/>
            </a:endParaRPr>
          </a:p>
        </p:txBody>
      </p:sp>
      <p:sp>
        <p:nvSpPr>
          <p:cNvPr id="21" name="矩形 20"/>
          <p:cNvSpPr/>
          <p:nvPr/>
        </p:nvSpPr>
        <p:spPr>
          <a:xfrm>
            <a:off x="619143" y="5081740"/>
            <a:ext cx="1845377" cy="369332"/>
          </a:xfrm>
          <a:prstGeom prst="rect">
            <a:avLst/>
          </a:prstGeom>
        </p:spPr>
        <p:txBody>
          <a:bodyPr wrap="none">
            <a:spAutoFit/>
          </a:bodyPr>
          <a:lstStyle/>
          <a:p>
            <a:pPr eaLnBrk="1" fontAlgn="auto" hangingPunct="1">
              <a:spcBef>
                <a:spcPts val="0"/>
              </a:spcBef>
              <a:spcAft>
                <a:spcPts val="0"/>
              </a:spcAft>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護理學院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 (2000)</a:t>
            </a:r>
            <a:endParaRPr kumimoji="0" lang="zh-TW" altLang="en-US"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Calibri"/>
            </a:endParaRPr>
          </a:p>
        </p:txBody>
      </p:sp>
      <p:sp>
        <p:nvSpPr>
          <p:cNvPr id="22" name="矩形 21"/>
          <p:cNvSpPr/>
          <p:nvPr/>
        </p:nvSpPr>
        <p:spPr>
          <a:xfrm>
            <a:off x="211383" y="5459025"/>
            <a:ext cx="2249334" cy="369332"/>
          </a:xfrm>
          <a:prstGeom prst="rect">
            <a:avLst/>
          </a:prstGeom>
        </p:spPr>
        <p:txBody>
          <a:bodyPr wrap="none">
            <a:spAutoFit/>
          </a:bodyPr>
          <a:lstStyle/>
          <a:p>
            <a:pPr eaLnBrk="1" fontAlgn="auto" hangingPunct="1">
              <a:spcBef>
                <a:spcPts val="0"/>
              </a:spcBef>
              <a:spcAft>
                <a:spcPts val="0"/>
              </a:spcAft>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公共衛生學院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(2000)</a:t>
            </a: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矩形 22"/>
          <p:cNvSpPr/>
          <p:nvPr/>
        </p:nvSpPr>
        <p:spPr>
          <a:xfrm>
            <a:off x="160351" y="5857232"/>
            <a:ext cx="2307042" cy="369332"/>
          </a:xfrm>
          <a:prstGeom prst="rect">
            <a:avLst/>
          </a:prstGeom>
        </p:spPr>
        <p:txBody>
          <a:bodyPr wrap="none">
            <a:spAutoFit/>
          </a:bodyPr>
          <a:lstStyle/>
          <a:p>
            <a:pPr algn="r">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通識教育中心</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(2001) </a:t>
            </a: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25" name="直線接點 24"/>
          <p:cNvCxnSpPr/>
          <p:nvPr/>
        </p:nvCxnSpPr>
        <p:spPr>
          <a:xfrm>
            <a:off x="2371496" y="4752869"/>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2596821" y="4028157"/>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2635015" y="4752869"/>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908085" y="3849906"/>
            <a:ext cx="2249334" cy="369332"/>
          </a:xfrm>
          <a:prstGeom prst="rect">
            <a:avLst/>
          </a:prstGeom>
        </p:spPr>
        <p:txBody>
          <a:bodyPr wrap="none">
            <a:spAutoFit/>
          </a:bodyPr>
          <a:lstStyle/>
          <a:p>
            <a:pPr eaLnBrk="1" fontAlgn="auto" hangingPunct="1">
              <a:spcBef>
                <a:spcPts val="0"/>
              </a:spcBef>
              <a:spcAft>
                <a:spcPts val="0"/>
              </a:spcAft>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醫學科技學院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(2011)</a:t>
            </a: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0" name="矩形 29"/>
          <p:cNvSpPr/>
          <p:nvPr/>
        </p:nvSpPr>
        <p:spPr>
          <a:xfrm>
            <a:off x="2892633" y="4194844"/>
            <a:ext cx="2307042" cy="369332"/>
          </a:xfrm>
          <a:prstGeom prst="rect">
            <a:avLst/>
          </a:prstGeom>
        </p:spPr>
        <p:txBody>
          <a:bodyPr wrap="none">
            <a:spAutoFit/>
          </a:bodyPr>
          <a:lstStyle/>
          <a:p>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人文社會學院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(2011) </a:t>
            </a: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1" name="矩形 30"/>
          <p:cNvSpPr/>
          <p:nvPr/>
        </p:nvSpPr>
        <p:spPr>
          <a:xfrm>
            <a:off x="2876745" y="4594811"/>
            <a:ext cx="2249334" cy="369332"/>
          </a:xfrm>
          <a:prstGeom prst="rect">
            <a:avLst/>
          </a:prstGeom>
        </p:spPr>
        <p:txBody>
          <a:bodyPr wrap="none">
            <a:spAutoFit/>
          </a:bodyPr>
          <a:lstStyle/>
          <a:p>
            <a:pPr eaLnBrk="1" fontAlgn="auto" hangingPunct="1">
              <a:spcBef>
                <a:spcPts val="0"/>
              </a:spcBef>
              <a:spcAft>
                <a:spcPts val="0"/>
              </a:spcAft>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醫學工程學院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(2015)</a:t>
            </a:r>
            <a:endParaRPr kumimoji="0" lang="zh-TW" altLang="en-US"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Calibri"/>
            </a:endParaRPr>
          </a:p>
        </p:txBody>
      </p:sp>
      <p:sp>
        <p:nvSpPr>
          <p:cNvPr id="32" name="矩形 31"/>
          <p:cNvSpPr/>
          <p:nvPr/>
        </p:nvSpPr>
        <p:spPr>
          <a:xfrm>
            <a:off x="3338410" y="4931384"/>
            <a:ext cx="1787669" cy="369332"/>
          </a:xfrm>
          <a:prstGeom prst="rect">
            <a:avLst/>
          </a:prstGeom>
        </p:spPr>
        <p:txBody>
          <a:bodyPr wrap="none">
            <a:spAutoFit/>
          </a:bodyPr>
          <a:lstStyle/>
          <a:p>
            <a:pPr eaLnBrk="1" fontAlgn="auto" hangingPunct="1">
              <a:spcBef>
                <a:spcPts val="0"/>
              </a:spcBef>
              <a:spcAft>
                <a:spcPts val="0"/>
              </a:spcAft>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管理學院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(2015)</a:t>
            </a:r>
            <a:endParaRPr kumimoji="0" lang="zh-TW" altLang="en-US"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Calibri"/>
            </a:endParaRPr>
          </a:p>
        </p:txBody>
      </p:sp>
      <p:sp>
        <p:nvSpPr>
          <p:cNvPr id="33" name="矩形 32"/>
          <p:cNvSpPr/>
          <p:nvPr/>
        </p:nvSpPr>
        <p:spPr>
          <a:xfrm>
            <a:off x="3276456" y="5247608"/>
            <a:ext cx="1845377" cy="369332"/>
          </a:xfrm>
          <a:prstGeom prst="rect">
            <a:avLst/>
          </a:prstGeom>
        </p:spPr>
        <p:txBody>
          <a:bodyPr wrap="none">
            <a:spAutoFit/>
          </a:bodyPr>
          <a:lstStyle/>
          <a:p>
            <a:pPr eaLnBrk="1" fontAlgn="auto" hangingPunct="1">
              <a:spcBef>
                <a:spcPts val="0"/>
              </a:spcBef>
              <a:spcAft>
                <a:spcPts val="0"/>
              </a:spcAft>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營養學院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 (2016)</a:t>
            </a:r>
            <a:endParaRPr kumimoji="0" lang="zh-TW" altLang="en-US"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Calibri"/>
            </a:endParaRPr>
          </a:p>
        </p:txBody>
      </p:sp>
      <p:cxnSp>
        <p:nvCxnSpPr>
          <p:cNvPr id="34" name="直線接點 33"/>
          <p:cNvCxnSpPr/>
          <p:nvPr/>
        </p:nvCxnSpPr>
        <p:spPr>
          <a:xfrm>
            <a:off x="2603271" y="5445224"/>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3103332" y="5584181"/>
            <a:ext cx="2018501" cy="369332"/>
          </a:xfrm>
          <a:prstGeom prst="rect">
            <a:avLst/>
          </a:prstGeom>
        </p:spPr>
        <p:txBody>
          <a:bodyPr wrap="none">
            <a:spAutoFit/>
          </a:bodyPr>
          <a:lstStyle/>
          <a:p>
            <a:pPr eaLnBrk="1" fontAlgn="auto" hangingPunct="1">
              <a:spcBef>
                <a:spcPts val="0"/>
              </a:spcBef>
              <a:spcAft>
                <a:spcPts val="0"/>
              </a:spcAft>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跨領域學院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(2017)</a:t>
            </a:r>
            <a:endParaRPr kumimoji="0" lang="zh-TW" altLang="en-US"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Calibri"/>
            </a:endParaRPr>
          </a:p>
        </p:txBody>
      </p:sp>
      <p:cxnSp>
        <p:nvCxnSpPr>
          <p:cNvPr id="36" name="直線接點 35"/>
          <p:cNvCxnSpPr/>
          <p:nvPr/>
        </p:nvCxnSpPr>
        <p:spPr>
          <a:xfrm>
            <a:off x="2603271" y="5805264"/>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6305128" y="3724777"/>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6305128" y="4141967"/>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6305128" y="4588873"/>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6305128" y="5122645"/>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6305128" y="5729117"/>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6305128" y="6203404"/>
            <a:ext cx="2562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561179" y="3448147"/>
            <a:ext cx="2480473" cy="646331"/>
          </a:xfrm>
          <a:prstGeom prst="rect">
            <a:avLst/>
          </a:prstGeom>
        </p:spPr>
        <p:txBody>
          <a:bodyPr wrap="square">
            <a:spAutoFit/>
          </a:bodyPr>
          <a:lstStyle/>
          <a:p>
            <a:pPr fontAlgn="auto">
              <a:spcBef>
                <a:spcPts val="0"/>
              </a:spcBef>
              <a:spcAft>
                <a:spcPts val="0"/>
              </a:spcAft>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臺北醫學大學附設醫院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(1976)</a:t>
            </a: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8" name="矩形 47"/>
          <p:cNvSpPr/>
          <p:nvPr/>
        </p:nvSpPr>
        <p:spPr>
          <a:xfrm>
            <a:off x="6568546" y="3981281"/>
            <a:ext cx="2887384" cy="369332"/>
          </a:xfrm>
          <a:prstGeom prst="rect">
            <a:avLst/>
          </a:prstGeom>
        </p:spPr>
        <p:txBody>
          <a:bodyPr wrap="square">
            <a:spAutoFit/>
          </a:bodyPr>
          <a:lstStyle/>
          <a:p>
            <a:pPr fontAlgn="auto">
              <a:spcBef>
                <a:spcPts val="0"/>
              </a:spcBef>
              <a:spcAft>
                <a:spcPts val="0"/>
              </a:spcAft>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臺北市立萬芳醫院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(1996)</a:t>
            </a: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9" name="矩形 48"/>
          <p:cNvSpPr/>
          <p:nvPr/>
        </p:nvSpPr>
        <p:spPr>
          <a:xfrm>
            <a:off x="6568546" y="4456118"/>
            <a:ext cx="2416046" cy="369332"/>
          </a:xfrm>
          <a:prstGeom prst="rect">
            <a:avLst/>
          </a:prstGeom>
        </p:spPr>
        <p:txBody>
          <a:bodyPr wrap="none">
            <a:spAutoFit/>
          </a:bodyPr>
          <a:lstStyle/>
          <a:p>
            <a:pPr fontAlgn="auto">
              <a:spcBef>
                <a:spcPts val="0"/>
              </a:spcBef>
              <a:spcAft>
                <a:spcPts val="0"/>
              </a:spcAft>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衛福部雙和醫院</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(2008)</a:t>
            </a: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0" name="矩形 49"/>
          <p:cNvSpPr/>
          <p:nvPr/>
        </p:nvSpPr>
        <p:spPr>
          <a:xfrm>
            <a:off x="6568546" y="4956013"/>
            <a:ext cx="2710999" cy="369332"/>
          </a:xfrm>
          <a:prstGeom prst="rect">
            <a:avLst/>
          </a:prstGeom>
        </p:spPr>
        <p:txBody>
          <a:bodyPr wrap="none">
            <a:spAutoFit/>
          </a:bodyPr>
          <a:lstStyle/>
          <a:p>
            <a:pPr eaLnBrk="1" fontAlgn="auto" hangingPunct="1">
              <a:spcBef>
                <a:spcPts val="0"/>
              </a:spcBef>
              <a:spcAft>
                <a:spcPts val="0"/>
              </a:spcAft>
              <a:defRPr/>
            </a:pP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臺北癌症轉譯中心</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(2013)</a:t>
            </a: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1" name="矩形 50"/>
          <p:cNvSpPr/>
          <p:nvPr/>
        </p:nvSpPr>
        <p:spPr>
          <a:xfrm>
            <a:off x="6568546" y="5549285"/>
            <a:ext cx="2710999" cy="369332"/>
          </a:xfrm>
          <a:prstGeom prst="rect">
            <a:avLst/>
          </a:prstGeom>
        </p:spPr>
        <p:txBody>
          <a:bodyPr wrap="none">
            <a:spAutoFit/>
          </a:bodyPr>
          <a:lstStyle/>
          <a:p>
            <a:r>
              <a:rPr kumimoji="0" lang="zh-TW" altLang="en-US" dirty="0">
                <a:latin typeface="Times New Roman" panose="02020603050405020304" pitchFamily="18" charset="0"/>
                <a:ea typeface="微軟正黑體" panose="020B0604030504040204" pitchFamily="34" charset="-120"/>
                <a:cs typeface="Times New Roman" panose="02020603050405020304" pitchFamily="18" charset="0"/>
                <a:sym typeface="Calibri"/>
              </a:rPr>
              <a:t>臺北神經醫學中心</a:t>
            </a:r>
            <a:r>
              <a:rPr kumimoji="0" lang="en-US" altLang="zh-TW" dirty="0">
                <a:latin typeface="Times New Roman" panose="02020603050405020304" pitchFamily="18" charset="0"/>
                <a:ea typeface="微軟正黑體" panose="020B0604030504040204" pitchFamily="34" charset="-120"/>
                <a:cs typeface="Times New Roman" panose="02020603050405020304" pitchFamily="18" charset="0"/>
                <a:sym typeface="Calibri"/>
              </a:rPr>
              <a:t>(2018)</a:t>
            </a:r>
            <a:endParaRPr kumimoji="0" lang="zh-TW" altLang="en-US" b="1"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Calibri"/>
            </a:endParaRPr>
          </a:p>
        </p:txBody>
      </p:sp>
      <p:sp>
        <p:nvSpPr>
          <p:cNvPr id="52" name="矩形 51"/>
          <p:cNvSpPr/>
          <p:nvPr/>
        </p:nvSpPr>
        <p:spPr>
          <a:xfrm>
            <a:off x="6561179" y="5982434"/>
            <a:ext cx="2018501" cy="369332"/>
          </a:xfrm>
          <a:prstGeom prst="rect">
            <a:avLst/>
          </a:prstGeom>
        </p:spPr>
        <p:txBody>
          <a:bodyPr wrap="none">
            <a:spAutoFit/>
          </a:bodyPr>
          <a:lstStyle/>
          <a:p>
            <a:r>
              <a:rPr kumimoji="0" lang="zh-TW" altLang="en-US" dirty="0">
                <a:latin typeface="Times New Roman" panose="02020603050405020304" pitchFamily="18" charset="0"/>
                <a:ea typeface="微軟正黑體" panose="020B0604030504040204" pitchFamily="34" charset="-120"/>
                <a:cs typeface="Times New Roman" panose="02020603050405020304" pitchFamily="18" charset="0"/>
                <a:sym typeface="Calibri"/>
              </a:rPr>
              <a:t>新國民醫院</a:t>
            </a:r>
            <a:r>
              <a:rPr kumimoji="0" lang="en-US" altLang="zh-TW" dirty="0">
                <a:latin typeface="Times New Roman" panose="02020603050405020304" pitchFamily="18" charset="0"/>
                <a:ea typeface="微軟正黑體" panose="020B0604030504040204" pitchFamily="34" charset="-120"/>
                <a:cs typeface="Times New Roman" panose="02020603050405020304" pitchFamily="18" charset="0"/>
                <a:sym typeface="Calibri"/>
              </a:rPr>
              <a:t>(2019)</a:t>
            </a:r>
            <a:endParaRPr kumimoji="0" lang="zh-TW" altLang="en-US" b="1"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Calibri"/>
            </a:endParaRPr>
          </a:p>
        </p:txBody>
      </p:sp>
      <p:pic>
        <p:nvPicPr>
          <p:cNvPr id="55" name="圖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0935" y="1126605"/>
            <a:ext cx="2751253" cy="1206332"/>
          </a:xfrm>
          <a:prstGeom prst="rect">
            <a:avLst/>
          </a:prstGeom>
        </p:spPr>
      </p:pic>
      <p:sp>
        <p:nvSpPr>
          <p:cNvPr id="56" name="文字方塊 55"/>
          <p:cNvSpPr txBox="1"/>
          <p:nvPr/>
        </p:nvSpPr>
        <p:spPr>
          <a:xfrm>
            <a:off x="3499117" y="1318653"/>
            <a:ext cx="1210588" cy="707886"/>
          </a:xfrm>
          <a:prstGeom prst="rect">
            <a:avLst/>
          </a:prstGeom>
          <a:noFill/>
        </p:spPr>
        <p:txBody>
          <a:bodyPr wrap="none" rtlCol="0">
            <a:spAutoFit/>
          </a:bodyPr>
          <a:lstStyle/>
          <a:p>
            <a:r>
              <a:rPr lang="zh-TW" altLang="en-US" sz="4000" b="1" dirty="0">
                <a:solidFill>
                  <a:schemeClr val="bg1"/>
                </a:solidFill>
                <a:latin typeface="微軟正黑體" panose="020B0604030504040204" pitchFamily="34" charset="-120"/>
                <a:ea typeface="微軟正黑體" panose="020B0604030504040204" pitchFamily="34" charset="-120"/>
              </a:rPr>
              <a:t>北醫</a:t>
            </a:r>
          </a:p>
        </p:txBody>
      </p:sp>
      <p:cxnSp>
        <p:nvCxnSpPr>
          <p:cNvPr id="58" name="直線接點 57"/>
          <p:cNvCxnSpPr/>
          <p:nvPr/>
        </p:nvCxnSpPr>
        <p:spPr>
          <a:xfrm>
            <a:off x="2387271" y="6109904"/>
            <a:ext cx="21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A7EB7-C39A-4038-BB13-D6D6A6EDD9DF}"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7455980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724" y="-9786"/>
            <a:ext cx="8023423" cy="1143000"/>
          </a:xfrm>
        </p:spPr>
        <p:txBody>
          <a:bodyPr/>
          <a:lstStyle/>
          <a:p>
            <a:pPr algn="l"/>
            <a:r>
              <a:rPr lang="en-US" altLang="zh-TW" sz="3200" b="1" dirty="0">
                <a:latin typeface="微軟正黑體" panose="020B0604030504040204" pitchFamily="34" charset="-120"/>
                <a:ea typeface="微軟正黑體" panose="020B0604030504040204" pitchFamily="34" charset="-120"/>
              </a:rPr>
              <a:t>2019</a:t>
            </a:r>
            <a:r>
              <a:rPr lang="zh-TW" altLang="en-US" sz="3200" b="1" dirty="0">
                <a:latin typeface="微軟正黑體" panose="020B0604030504040204" pitchFamily="34" charset="-120"/>
                <a:ea typeface="微軟正黑體" panose="020B0604030504040204" pitchFamily="34" charset="-120"/>
              </a:rPr>
              <a:t>北聯大巡迴展：</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en-US" altLang="zh-TW" sz="3200" b="1" dirty="0">
                <a:latin typeface="微軟正黑體" panose="020B0604030504040204" pitchFamily="34" charset="-120"/>
                <a:ea typeface="微軟正黑體" panose="020B0604030504040204" pitchFamily="34" charset="-120"/>
              </a:rPr>
              <a:t>Nature </a:t>
            </a:r>
            <a:r>
              <a:rPr lang="zh-TW" altLang="en-US" sz="3200" b="1" dirty="0">
                <a:latin typeface="微軟正黑體" panose="020B0604030504040204" pitchFamily="34" charset="-120"/>
                <a:ea typeface="微軟正黑體" panose="020B0604030504040204" pitchFamily="34" charset="-120"/>
              </a:rPr>
              <a:t>期刊封面故事展</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228349"/>
            <a:ext cx="4320480" cy="2763785"/>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429000"/>
            <a:ext cx="4320480" cy="2866201"/>
          </a:xfrm>
          <a:prstGeom prst="rect">
            <a:avLst/>
          </a:prstGeom>
          <a:ln>
            <a:noFill/>
          </a:ln>
          <a:effectLst>
            <a:outerShdw blurRad="292100" dist="139700" dir="2700000" algn="tl" rotWithShape="0">
              <a:srgbClr val="333333">
                <a:alpha val="65000"/>
              </a:srgbClr>
            </a:outerShdw>
          </a:effectLst>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1" y="1228349"/>
            <a:ext cx="3888433" cy="5067937"/>
          </a:xfrm>
          <a:prstGeom prst="rect">
            <a:avLst/>
          </a:prstGeom>
          <a:ln>
            <a:noFill/>
          </a:ln>
          <a:effectLst>
            <a:outerShdw blurRad="292100" dist="139700" dir="2700000" algn="tl" rotWithShape="0">
              <a:srgbClr val="333333">
                <a:alpha val="65000"/>
              </a:srgbClr>
            </a:outerShdw>
          </a:effectLst>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4931" y="5351198"/>
            <a:ext cx="2009069" cy="1506802"/>
          </a:xfrm>
          <a:prstGeom prst="rect">
            <a:avLst/>
          </a:prstGeom>
          <a:ln>
            <a:noFill/>
          </a:ln>
          <a:effectLst>
            <a:softEdge rad="112500"/>
          </a:effectLst>
        </p:spPr>
      </p:pic>
    </p:spTree>
    <p:extLst>
      <p:ext uri="{BB962C8B-B14F-4D97-AF65-F5344CB8AC3E}">
        <p14:creationId xmlns:p14="http://schemas.microsoft.com/office/powerpoint/2010/main" val="5591591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6476" y="75718"/>
            <a:ext cx="8071048" cy="1143000"/>
          </a:xfrm>
        </p:spPr>
        <p:txBody>
          <a:bodyPr/>
          <a:lstStyle/>
          <a:p>
            <a:pPr algn="l"/>
            <a:r>
              <a:rPr lang="en-US" altLang="zh-TW" sz="3200" b="1" dirty="0">
                <a:latin typeface="微軟正黑體" panose="020B0604030504040204" pitchFamily="34" charset="-120"/>
                <a:ea typeface="微軟正黑體" panose="020B0604030504040204" pitchFamily="34" charset="-120"/>
              </a:rPr>
              <a:t>2019</a:t>
            </a:r>
            <a:r>
              <a:rPr lang="zh-TW" altLang="en-US" sz="3200" b="1" dirty="0">
                <a:latin typeface="微軟正黑體" panose="020B0604030504040204" pitchFamily="34" charset="-120"/>
                <a:ea typeface="微軟正黑體" panose="020B0604030504040204" pitchFamily="34" charset="-120"/>
              </a:rPr>
              <a:t>北聯大巡迴展：</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en-US" altLang="zh-TW" sz="3200" b="1" dirty="0">
                <a:latin typeface="微軟正黑體" panose="020B0604030504040204" pitchFamily="34" charset="-120"/>
                <a:ea typeface="微軟正黑體" panose="020B0604030504040204" pitchFamily="34" charset="-120"/>
              </a:rPr>
              <a:t>Nature </a:t>
            </a:r>
            <a:r>
              <a:rPr lang="zh-TW" altLang="en-US" sz="3200" b="1" dirty="0">
                <a:latin typeface="微軟正黑體" panose="020B0604030504040204" pitchFamily="34" charset="-120"/>
                <a:ea typeface="微軟正黑體" panose="020B0604030504040204" pitchFamily="34" charset="-120"/>
              </a:rPr>
              <a:t>期刊封面故事展</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延伸活動</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02" y="1256032"/>
            <a:ext cx="3096344" cy="4383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273" y="1256032"/>
            <a:ext cx="4081833" cy="4379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r="24017"/>
          <a:stretch/>
        </p:blipFill>
        <p:spPr>
          <a:xfrm>
            <a:off x="7679107" y="1753570"/>
            <a:ext cx="1390718" cy="4010417"/>
          </a:xfrm>
          <a:prstGeom prst="rect">
            <a:avLst/>
          </a:prstGeom>
          <a:ln>
            <a:solidFill>
              <a:srgbClr val="C00000"/>
            </a:solidFill>
          </a:ln>
          <a:effectLst>
            <a:softEdge rad="112500"/>
          </a:effectLst>
        </p:spPr>
      </p:pic>
    </p:spTree>
    <p:extLst>
      <p:ext uri="{BB962C8B-B14F-4D97-AF65-F5344CB8AC3E}">
        <p14:creationId xmlns:p14="http://schemas.microsoft.com/office/powerpoint/2010/main" val="26100543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39152" y="230167"/>
            <a:ext cx="8337847" cy="1143000"/>
          </a:xfrm>
        </p:spPr>
        <p:txBody>
          <a:bodyPr/>
          <a:lstStyle/>
          <a:p>
            <a:r>
              <a:rPr lang="en-US" altLang="zh-TW" sz="3600" dirty="0" smtClean="0"/>
              <a:t>3. 2021/7</a:t>
            </a:r>
            <a:r>
              <a:rPr lang="zh-TW" altLang="en-US" sz="3600" dirty="0"/>
              <a:t>導入智慧空間管理系統一期</a:t>
            </a:r>
            <a:r>
              <a:rPr lang="en-US" altLang="zh-TW" sz="3600" dirty="0"/>
              <a:t/>
            </a:r>
            <a:br>
              <a:rPr lang="en-US" altLang="zh-TW" sz="3600" dirty="0"/>
            </a:br>
            <a:endParaRPr lang="zh-TW" altLang="en-US" sz="3600" dirty="0"/>
          </a:p>
        </p:txBody>
      </p:sp>
      <p:pic>
        <p:nvPicPr>
          <p:cNvPr id="6" name="圖片 5">
            <a:extLst>
              <a:ext uri="{FF2B5EF4-FFF2-40B4-BE49-F238E27FC236}">
                <a16:creationId xmlns:a16="http://schemas.microsoft.com/office/drawing/2014/main" id="{3D94CEF3-4CB2-4A75-B800-17205A9E8F68}"/>
              </a:ext>
            </a:extLst>
          </p:cNvPr>
          <p:cNvPicPr>
            <a:picLocks noChangeAspect="1"/>
          </p:cNvPicPr>
          <p:nvPr/>
        </p:nvPicPr>
        <p:blipFill>
          <a:blip r:embed="rId2"/>
          <a:stretch>
            <a:fillRect/>
          </a:stretch>
        </p:blipFill>
        <p:spPr>
          <a:xfrm>
            <a:off x="390371" y="2041862"/>
            <a:ext cx="3349317" cy="2771848"/>
          </a:xfrm>
          <a:prstGeom prst="rect">
            <a:avLst/>
          </a:prstGeom>
        </p:spPr>
      </p:pic>
      <p:pic>
        <p:nvPicPr>
          <p:cNvPr id="7" name="圖片 6">
            <a:extLst>
              <a:ext uri="{FF2B5EF4-FFF2-40B4-BE49-F238E27FC236}">
                <a16:creationId xmlns:a16="http://schemas.microsoft.com/office/drawing/2014/main" id="{5C522913-2D2F-48D4-952F-86A3A2240FD3}"/>
              </a:ext>
            </a:extLst>
          </p:cNvPr>
          <p:cNvPicPr>
            <a:picLocks noChangeAspect="1"/>
          </p:cNvPicPr>
          <p:nvPr/>
        </p:nvPicPr>
        <p:blipFill>
          <a:blip r:embed="rId3"/>
          <a:stretch>
            <a:fillRect/>
          </a:stretch>
        </p:blipFill>
        <p:spPr>
          <a:xfrm>
            <a:off x="7574283" y="1554634"/>
            <a:ext cx="1569717" cy="1295106"/>
          </a:xfrm>
          <a:prstGeom prst="rect">
            <a:avLst/>
          </a:prstGeom>
        </p:spPr>
      </p:pic>
      <p:pic>
        <p:nvPicPr>
          <p:cNvPr id="11" name="圖片 10">
            <a:extLst>
              <a:ext uri="{FF2B5EF4-FFF2-40B4-BE49-F238E27FC236}">
                <a16:creationId xmlns:a16="http://schemas.microsoft.com/office/drawing/2014/main" id="{30D0C86F-BBDE-4FDB-8662-766ABAFEA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74283" y="2898408"/>
            <a:ext cx="1566933" cy="1174670"/>
          </a:xfrm>
          <a:prstGeom prst="rect">
            <a:avLst/>
          </a:prstGeom>
        </p:spPr>
      </p:pic>
      <p:sp>
        <p:nvSpPr>
          <p:cNvPr id="12" name="文字方塊 11">
            <a:extLst>
              <a:ext uri="{FF2B5EF4-FFF2-40B4-BE49-F238E27FC236}">
                <a16:creationId xmlns:a16="http://schemas.microsoft.com/office/drawing/2014/main" id="{473CB494-1BD1-4908-952F-C064EBACF0C6}"/>
              </a:ext>
            </a:extLst>
          </p:cNvPr>
          <p:cNvSpPr txBox="1"/>
          <p:nvPr/>
        </p:nvSpPr>
        <p:spPr>
          <a:xfrm>
            <a:off x="162952" y="1373167"/>
            <a:ext cx="3576736" cy="646331"/>
          </a:xfrm>
          <a:prstGeom prst="rect">
            <a:avLst/>
          </a:prstGeom>
          <a:noFill/>
        </p:spPr>
        <p:txBody>
          <a:bodyPr wrap="square" rtlCol="0">
            <a:spAutoFit/>
          </a:bodyPr>
          <a:lstStyle/>
          <a:p>
            <a:pPr algn="ctr"/>
            <a:r>
              <a:rPr lang="zh-TW" altLang="zh-TW" b="1" dirty="0">
                <a:latin typeface="微軟正黑體" panose="020B0604030504040204" pitchFamily="34" charset="-120"/>
                <a:ea typeface="微軟正黑體" panose="020B0604030504040204" pitchFamily="34" charset="-120"/>
              </a:rPr>
              <a:t>北醫圖書館空間管理系統前臺</a:t>
            </a:r>
            <a:r>
              <a:rPr lang="en-US" altLang="zh-TW" b="1" dirty="0">
                <a:hlinkClick r:id="rId5"/>
              </a:rPr>
              <a:t>http://libspace.tmu.edu.tw</a:t>
            </a:r>
            <a:r>
              <a:rPr lang="en-US" altLang="zh-TW" b="1" dirty="0"/>
              <a:t> </a:t>
            </a:r>
            <a:endParaRPr lang="zh-TW" altLang="en-US" b="1" dirty="0"/>
          </a:p>
        </p:txBody>
      </p:sp>
      <p:grpSp>
        <p:nvGrpSpPr>
          <p:cNvPr id="13" name="群組 12">
            <a:extLst>
              <a:ext uri="{FF2B5EF4-FFF2-40B4-BE49-F238E27FC236}">
                <a16:creationId xmlns:a16="http://schemas.microsoft.com/office/drawing/2014/main" id="{435CED34-FF36-4302-9EAA-B94135895F48}"/>
              </a:ext>
            </a:extLst>
          </p:cNvPr>
          <p:cNvGrpSpPr/>
          <p:nvPr/>
        </p:nvGrpSpPr>
        <p:grpSpPr>
          <a:xfrm>
            <a:off x="387053" y="5070753"/>
            <a:ext cx="8577436" cy="1517800"/>
            <a:chOff x="597166" y="4783825"/>
            <a:chExt cx="8340655" cy="1517800"/>
          </a:xfrm>
        </p:grpSpPr>
        <p:pic>
          <p:nvPicPr>
            <p:cNvPr id="14" name="圖片 1">
              <a:extLst>
                <a:ext uri="{FF2B5EF4-FFF2-40B4-BE49-F238E27FC236}">
                  <a16:creationId xmlns:a16="http://schemas.microsoft.com/office/drawing/2014/main" id="{CF7D8765-367C-404D-8C20-59CA21C046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166" y="4783825"/>
              <a:ext cx="8340655" cy="1473200"/>
            </a:xfrm>
            <a:prstGeom prst="rect">
              <a:avLst/>
            </a:prstGeom>
            <a:noFill/>
            <a:ln w="9525">
              <a:solidFill>
                <a:srgbClr val="3CD6AE"/>
              </a:solidFill>
              <a:miter lim="800000"/>
              <a:headEnd/>
              <a:tailEnd/>
            </a:ln>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A4D7DA4D-8934-471B-B022-645355DFB370}"/>
                </a:ext>
              </a:extLst>
            </p:cNvPr>
            <p:cNvSpPr txBox="1"/>
            <p:nvPr/>
          </p:nvSpPr>
          <p:spPr>
            <a:xfrm>
              <a:off x="1811781" y="5593739"/>
              <a:ext cx="5911424" cy="707886"/>
            </a:xfrm>
            <a:prstGeom prst="rect">
              <a:avLst/>
            </a:prstGeom>
            <a:solidFill>
              <a:srgbClr val="F4F0F0"/>
            </a:solidFill>
          </p:spPr>
          <p:txBody>
            <a:bodyPr wrap="square" rtlCol="0">
              <a:spAutoFit/>
            </a:bodyPr>
            <a:lstStyle/>
            <a:p>
              <a:pPr algn="ctr"/>
              <a:r>
                <a:rPr lang="zh-TW" altLang="zh-TW" sz="2000" b="1" dirty="0">
                  <a:latin typeface="微軟正黑體" panose="020B0604030504040204" pitchFamily="34" charset="-120"/>
                  <a:ea typeface="微軟正黑體" panose="020B0604030504040204" pitchFamily="34" charset="-120"/>
                </a:rPr>
                <a:t>整合圖書館現有門禁系統用以記錄讀者離席時間</a:t>
              </a:r>
              <a:r>
                <a:rPr lang="en-US" altLang="zh-TW" sz="2000" b="1" dirty="0">
                  <a:latin typeface="微軟正黑體" panose="020B0604030504040204" pitchFamily="34" charset="-120"/>
                  <a:ea typeface="微軟正黑體" panose="020B0604030504040204" pitchFamily="34" charset="-120"/>
                </a:rPr>
                <a:t/>
              </a:r>
              <a:br>
                <a:rPr lang="en-US" altLang="zh-TW" sz="2000" b="1" dirty="0">
                  <a:latin typeface="微軟正黑體" panose="020B0604030504040204" pitchFamily="34" charset="-120"/>
                  <a:ea typeface="微軟正黑體" panose="020B0604030504040204" pitchFamily="34" charset="-120"/>
                </a:rPr>
              </a:br>
              <a:r>
                <a:rPr lang="zh-TW" altLang="zh-TW" sz="2000" b="1" dirty="0">
                  <a:latin typeface="微軟正黑體" panose="020B0604030504040204" pitchFamily="34" charset="-120"/>
                  <a:ea typeface="微軟正黑體" panose="020B0604030504040204" pitchFamily="34" charset="-120"/>
                </a:rPr>
                <a:t>依設定調控釋出座位以增進利用。</a:t>
              </a:r>
              <a:endParaRPr lang="zh-TW" altLang="en-US" sz="2000" b="1" dirty="0">
                <a:latin typeface="微軟正黑體" panose="020B0604030504040204" pitchFamily="34" charset="-120"/>
                <a:ea typeface="微軟正黑體" panose="020B0604030504040204" pitchFamily="34" charset="-120"/>
              </a:endParaRPr>
            </a:p>
          </p:txBody>
        </p:sp>
      </p:grpSp>
      <p:pic>
        <p:nvPicPr>
          <p:cNvPr id="16" name="圖片 1">
            <a:extLst>
              <a:ext uri="{FF2B5EF4-FFF2-40B4-BE49-F238E27FC236}">
                <a16:creationId xmlns:a16="http://schemas.microsoft.com/office/drawing/2014/main" id="{29E54872-DC77-4D22-AD99-758839FDEC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2855" y="1327379"/>
            <a:ext cx="1781428" cy="2632474"/>
          </a:xfrm>
          <a:prstGeom prst="rect">
            <a:avLst/>
          </a:prstGeom>
          <a:noFill/>
          <a:ln w="9525">
            <a:solidFill>
              <a:srgbClr val="3CD6AE"/>
            </a:solidFill>
            <a:miter lim="800000"/>
            <a:headEnd/>
            <a:tailEnd/>
          </a:ln>
          <a:extLst>
            <a:ext uri="{909E8E84-426E-40DD-AFC4-6F175D3DCCD1}">
              <a14:hiddenFill xmlns:a14="http://schemas.microsoft.com/office/drawing/2010/main">
                <a:solidFill>
                  <a:srgbClr val="FFFFFF"/>
                </a:solidFill>
              </a14:hiddenFill>
            </a:ext>
          </a:extLst>
        </p:spPr>
      </p:pic>
      <p:sp>
        <p:nvSpPr>
          <p:cNvPr id="17" name="矩形 16">
            <a:extLst>
              <a:ext uri="{FF2B5EF4-FFF2-40B4-BE49-F238E27FC236}">
                <a16:creationId xmlns:a16="http://schemas.microsoft.com/office/drawing/2014/main" id="{EAC1AECC-C4D4-4766-8F58-2809A2AC6293}"/>
              </a:ext>
            </a:extLst>
          </p:cNvPr>
          <p:cNvSpPr/>
          <p:nvPr/>
        </p:nvSpPr>
        <p:spPr>
          <a:xfrm>
            <a:off x="5645938" y="4046544"/>
            <a:ext cx="2215764" cy="923330"/>
          </a:xfrm>
          <a:prstGeom prst="rect">
            <a:avLst/>
          </a:prstGeom>
        </p:spPr>
        <p:txBody>
          <a:bodyPr wrap="square">
            <a:spAutoFit/>
          </a:bodyPr>
          <a:lstStyle/>
          <a:p>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登入介接</a:t>
            </a:r>
            <a:r>
              <a:rPr lang="en-US" altLang="zh-TW" b="1" kern="1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b="1" kern="100" dirty="0">
                <a:latin typeface="微軟正黑體" panose="020B0604030504040204" pitchFamily="34" charset="-120"/>
                <a:ea typeface="微軟正黑體" panose="020B0604030504040204" pitchFamily="34" charset="-120"/>
                <a:cs typeface="Times New Roman" panose="02020603050405020304" pitchFamily="18" charset="0"/>
              </a:rPr>
              <a:t>學校以</a:t>
            </a:r>
            <a:r>
              <a:rPr lang="en-US" altLang="zh-TW" b="1" kern="100" dirty="0">
                <a:latin typeface="微軟正黑體" panose="020B0604030504040204" pitchFamily="34" charset="-120"/>
                <a:ea typeface="微軟正黑體" panose="020B0604030504040204" pitchFamily="34" charset="-120"/>
                <a:cs typeface="Times New Roman" panose="02020603050405020304" pitchFamily="18" charset="0"/>
              </a:rPr>
              <a:t>Google (2)</a:t>
            </a:r>
            <a:r>
              <a:rPr lang="zh-TW" altLang="zh-TW" b="1" kern="100" dirty="0">
                <a:latin typeface="微軟正黑體" panose="020B0604030504040204" pitchFamily="34" charset="-120"/>
                <a:ea typeface="微軟正黑體" panose="020B0604030504040204" pitchFamily="34" charset="-120"/>
                <a:cs typeface="Times New Roman" panose="02020603050405020304" pitchFamily="18" charset="0"/>
              </a:rPr>
              <a:t>三附醫</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員編</a:t>
            </a:r>
            <a:r>
              <a:rPr lang="en-US" altLang="zh-TW" b="1"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西元生日</a:t>
            </a:r>
            <a:r>
              <a:rPr lang="en-US" altLang="zh-TW" b="1" kern="100"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碼</a:t>
            </a:r>
            <a:endParaRPr lang="zh-TW" altLang="en-US" b="1"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B9C94557-3691-4198-BC6E-5B068B2E1888}"/>
              </a:ext>
            </a:extLst>
          </p:cNvPr>
          <p:cNvSpPr txBox="1"/>
          <p:nvPr/>
        </p:nvSpPr>
        <p:spPr>
          <a:xfrm>
            <a:off x="3739688" y="4332265"/>
            <a:ext cx="2107126" cy="646331"/>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中英文</a:t>
            </a:r>
            <a:r>
              <a:rPr lang="zh-TW" altLang="zh-TW" b="1" dirty="0">
                <a:latin typeface="微軟正黑體" panose="020B0604030504040204" pitchFamily="34" charset="-120"/>
                <a:ea typeface="微軟正黑體" panose="020B0604030504040204" pitchFamily="34" charset="-120"/>
              </a:rPr>
              <a:t>雙語</a:t>
            </a:r>
            <a:r>
              <a:rPr lang="zh-TW" altLang="en-US" b="1" dirty="0">
                <a:latin typeface="微軟正黑體" panose="020B0604030504040204" pitchFamily="34" charset="-120"/>
                <a:ea typeface="微軟正黑體" panose="020B0604030504040204" pitchFamily="34" charset="-120"/>
              </a:rPr>
              <a:t>介面</a:t>
            </a:r>
            <a:r>
              <a:rPr lang="zh-TW" altLang="zh-TW" b="1" dirty="0">
                <a:latin typeface="微軟正黑體" panose="020B0604030504040204" pitchFamily="34" charset="-120"/>
                <a:ea typeface="微軟正黑體" panose="020B0604030504040204" pitchFamily="34" charset="-120"/>
              </a:rPr>
              <a:t>響應式網站</a:t>
            </a:r>
            <a:r>
              <a:rPr lang="en-US" altLang="zh-TW" b="1" dirty="0">
                <a:latin typeface="微軟正黑體" panose="020B0604030504040204" pitchFamily="34" charset="-120"/>
                <a:ea typeface="微軟正黑體" panose="020B0604030504040204" pitchFamily="34" charset="-120"/>
              </a:rPr>
              <a:t>(RWD</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19" name="圖片 18">
            <a:extLst>
              <a:ext uri="{FF2B5EF4-FFF2-40B4-BE49-F238E27FC236}">
                <a16:creationId xmlns:a16="http://schemas.microsoft.com/office/drawing/2014/main" id="{81C8253E-5BBE-4C0B-A862-207564272D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3096" y="1327379"/>
            <a:ext cx="1846351" cy="2912729"/>
          </a:xfrm>
          <a:prstGeom prst="rect">
            <a:avLst/>
          </a:prstGeom>
          <a:ln>
            <a:solidFill>
              <a:srgbClr val="3CD6AE"/>
            </a:solidFill>
          </a:ln>
        </p:spPr>
      </p:pic>
    </p:spTree>
    <p:extLst>
      <p:ext uri="{BB962C8B-B14F-4D97-AF65-F5344CB8AC3E}">
        <p14:creationId xmlns:p14="http://schemas.microsoft.com/office/powerpoint/2010/main" val="37572171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20C5F9-5C14-4AD6-8F8D-43D73D806C05}"/>
              </a:ext>
            </a:extLst>
          </p:cNvPr>
          <p:cNvSpPr>
            <a:spLocks noGrp="1"/>
          </p:cNvSpPr>
          <p:nvPr>
            <p:ph type="title"/>
          </p:nvPr>
        </p:nvSpPr>
        <p:spPr>
          <a:xfrm>
            <a:off x="622161" y="225645"/>
            <a:ext cx="7440755" cy="1137983"/>
          </a:xfrm>
        </p:spPr>
        <p:txBody>
          <a:bodyPr/>
          <a:lstStyle/>
          <a:p>
            <a:r>
              <a:rPr lang="en-US" altLang="zh-TW" sz="3600" dirty="0"/>
              <a:t>2022/2</a:t>
            </a:r>
            <a:r>
              <a:rPr lang="zh-TW" altLang="en-US" sz="3600" dirty="0"/>
              <a:t>導入智慧空間管理系統二期</a:t>
            </a:r>
            <a:r>
              <a:rPr lang="en-US" altLang="zh-TW" sz="3600" dirty="0"/>
              <a:t/>
            </a:r>
            <a:br>
              <a:rPr lang="en-US" altLang="zh-TW" sz="3600" dirty="0"/>
            </a:br>
            <a:endParaRPr lang="zh-TW" altLang="en-US" sz="3600" b="1" dirty="0"/>
          </a:p>
        </p:txBody>
      </p:sp>
      <p:sp>
        <p:nvSpPr>
          <p:cNvPr id="17" name="投影片編號版面配置區 16">
            <a:extLst>
              <a:ext uri="{FF2B5EF4-FFF2-40B4-BE49-F238E27FC236}">
                <a16:creationId xmlns:a16="http://schemas.microsoft.com/office/drawing/2014/main" id="{3AC803C8-F27C-4B2E-9B46-72C0E385535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3D0A78-9D09-46E2-A356-31663A6FC3DB}" type="slidenum">
              <a:rPr kumimoji="1" lang="en-US" altLang="zh-TW" sz="1200" b="0" i="0" u="none" strike="noStrike" kern="120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en-US" altLang="zh-TW" sz="12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mn-cs"/>
            </a:endParaRPr>
          </a:p>
        </p:txBody>
      </p:sp>
      <p:pic>
        <p:nvPicPr>
          <p:cNvPr id="4" name="圖片 3">
            <a:extLst>
              <a:ext uri="{FF2B5EF4-FFF2-40B4-BE49-F238E27FC236}">
                <a16:creationId xmlns:a16="http://schemas.microsoft.com/office/drawing/2014/main" id="{F7529161-FEA4-4386-AC0B-F73AB8010E9B}"/>
              </a:ext>
            </a:extLst>
          </p:cNvPr>
          <p:cNvPicPr>
            <a:picLocks noChangeAspect="1"/>
          </p:cNvPicPr>
          <p:nvPr/>
        </p:nvPicPr>
        <p:blipFill>
          <a:blip r:embed="rId2"/>
          <a:stretch>
            <a:fillRect/>
          </a:stretch>
        </p:blipFill>
        <p:spPr>
          <a:xfrm>
            <a:off x="3173851" y="2364032"/>
            <a:ext cx="4926541" cy="3945288"/>
          </a:xfrm>
          <a:prstGeom prst="rect">
            <a:avLst/>
          </a:prstGeom>
          <a:noFill/>
          <a:ln>
            <a:noFill/>
          </a:ln>
        </p:spPr>
      </p:pic>
      <p:pic>
        <p:nvPicPr>
          <p:cNvPr id="19" name="圖片 18">
            <a:extLst>
              <a:ext uri="{FF2B5EF4-FFF2-40B4-BE49-F238E27FC236}">
                <a16:creationId xmlns:a16="http://schemas.microsoft.com/office/drawing/2014/main" id="{D54FFBE7-0A0E-46A7-A949-C588C9513DFD}"/>
              </a:ext>
            </a:extLst>
          </p:cNvPr>
          <p:cNvPicPr>
            <a:picLocks noChangeAspect="1"/>
          </p:cNvPicPr>
          <p:nvPr/>
        </p:nvPicPr>
        <p:blipFill>
          <a:blip r:embed="rId3"/>
          <a:stretch>
            <a:fillRect/>
          </a:stretch>
        </p:blipFill>
        <p:spPr>
          <a:xfrm>
            <a:off x="6553200" y="1691801"/>
            <a:ext cx="2298621" cy="2638592"/>
          </a:xfrm>
          <a:prstGeom prst="rect">
            <a:avLst/>
          </a:prstGeom>
          <a:ln>
            <a:solidFill>
              <a:schemeClr val="accent1"/>
            </a:solidFill>
          </a:ln>
        </p:spPr>
      </p:pic>
      <p:pic>
        <p:nvPicPr>
          <p:cNvPr id="23" name="圖片 22">
            <a:extLst>
              <a:ext uri="{FF2B5EF4-FFF2-40B4-BE49-F238E27FC236}">
                <a16:creationId xmlns:a16="http://schemas.microsoft.com/office/drawing/2014/main" id="{6F4A5CC8-76A4-4036-98E3-E7108BEBB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4665" y="3185902"/>
            <a:ext cx="3405031" cy="2553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文字方塊 23">
            <a:extLst>
              <a:ext uri="{FF2B5EF4-FFF2-40B4-BE49-F238E27FC236}">
                <a16:creationId xmlns:a16="http://schemas.microsoft.com/office/drawing/2014/main" id="{E9133192-7EF7-43D0-920D-8C10E0E5D51F}"/>
              </a:ext>
            </a:extLst>
          </p:cNvPr>
          <p:cNvSpPr txBox="1"/>
          <p:nvPr/>
        </p:nvSpPr>
        <p:spPr>
          <a:xfrm>
            <a:off x="4794981" y="6078919"/>
            <a:ext cx="1433203" cy="369332"/>
          </a:xfrm>
          <a:prstGeom prst="rect">
            <a:avLst/>
          </a:prstGeom>
          <a:noFill/>
          <a:ln>
            <a:solidFill>
              <a:schemeClr val="tx1"/>
            </a:solidFill>
            <a:prstDash val="sysDot"/>
          </a:ln>
        </p:spPr>
        <p:txBody>
          <a:bodyPr wrap="square" rtlCol="0">
            <a:spAutoFit/>
          </a:bodyPr>
          <a:lstStyle/>
          <a:p>
            <a:pPr algn="ctr"/>
            <a:r>
              <a:rPr lang="en-US" altLang="zh-TW" b="1" dirty="0">
                <a:latin typeface="微軟正黑體" panose="020B0604030504040204" pitchFamily="34" charset="-120"/>
                <a:ea typeface="微軟正黑體" panose="020B0604030504040204" pitchFamily="34" charset="-120"/>
              </a:rPr>
              <a:t>3F</a:t>
            </a:r>
            <a:r>
              <a:rPr lang="zh-TW" altLang="en-US" b="1" dirty="0">
                <a:latin typeface="微軟正黑體" panose="020B0604030504040204" pitchFamily="34" charset="-120"/>
                <a:ea typeface="微軟正黑體" panose="020B0604030504040204" pitchFamily="34" charset="-120"/>
              </a:rPr>
              <a:t>座位圖面</a:t>
            </a:r>
          </a:p>
        </p:txBody>
      </p:sp>
      <p:sp>
        <p:nvSpPr>
          <p:cNvPr id="25" name="文字方塊 24">
            <a:extLst>
              <a:ext uri="{FF2B5EF4-FFF2-40B4-BE49-F238E27FC236}">
                <a16:creationId xmlns:a16="http://schemas.microsoft.com/office/drawing/2014/main" id="{47927226-1758-44CE-84F9-81EB0271BB82}"/>
              </a:ext>
            </a:extLst>
          </p:cNvPr>
          <p:cNvSpPr txBox="1"/>
          <p:nvPr/>
        </p:nvSpPr>
        <p:spPr>
          <a:xfrm>
            <a:off x="6881061" y="1292174"/>
            <a:ext cx="1642897" cy="369332"/>
          </a:xfrm>
          <a:prstGeom prst="rect">
            <a:avLst/>
          </a:prstGeom>
          <a:noFill/>
          <a:ln>
            <a:solidFill>
              <a:schemeClr val="tx1"/>
            </a:solidFill>
            <a:prstDash val="sysDot"/>
          </a:ln>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座位現況資訊</a:t>
            </a:r>
          </a:p>
        </p:txBody>
      </p:sp>
      <p:sp>
        <p:nvSpPr>
          <p:cNvPr id="3" name="內容版面配置區 2">
            <a:extLst>
              <a:ext uri="{FF2B5EF4-FFF2-40B4-BE49-F238E27FC236}">
                <a16:creationId xmlns:a16="http://schemas.microsoft.com/office/drawing/2014/main" id="{33D9DC58-38C4-4D59-812F-390D46DC3A70}"/>
              </a:ext>
            </a:extLst>
          </p:cNvPr>
          <p:cNvSpPr>
            <a:spLocks noGrp="1"/>
          </p:cNvSpPr>
          <p:nvPr>
            <p:ph idx="1"/>
          </p:nvPr>
        </p:nvSpPr>
        <p:spPr>
          <a:xfrm>
            <a:off x="479091" y="1292174"/>
            <a:ext cx="5965117" cy="1045781"/>
          </a:xfrm>
        </p:spPr>
        <p:txBody>
          <a:bodyPr/>
          <a:lstStyle/>
          <a:p>
            <a:pPr>
              <a:buFont typeface="Wingdings" panose="05000000000000000000" pitchFamily="2" charset="2"/>
              <a:buChar char="n"/>
            </a:pPr>
            <a:r>
              <a:rPr lang="zh-TW" altLang="en-US" sz="2800" dirty="0"/>
              <a:t>二期功能優化：</a:t>
            </a:r>
            <a:r>
              <a:rPr lang="en-US" altLang="zh-TW" sz="2800" dirty="0"/>
              <a:t>2-3F</a:t>
            </a:r>
            <a:r>
              <a:rPr lang="zh-TW" altLang="en-US" sz="2800" dirty="0"/>
              <a:t>閱覽座位採平面圖登記選取，並可查詢</a:t>
            </a:r>
            <a:r>
              <a:rPr lang="zh-TW" altLang="en-US" sz="2800" b="1" dirty="0"/>
              <a:t>座位現況</a:t>
            </a:r>
            <a:endParaRPr lang="zh-TW" altLang="en-US" sz="2800" dirty="0"/>
          </a:p>
        </p:txBody>
      </p:sp>
    </p:spTree>
    <p:extLst>
      <p:ext uri="{BB962C8B-B14F-4D97-AF65-F5344CB8AC3E}">
        <p14:creationId xmlns:p14="http://schemas.microsoft.com/office/powerpoint/2010/main" val="4235536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3613" y="160522"/>
            <a:ext cx="4633665" cy="994172"/>
          </a:xfrm>
        </p:spPr>
        <p:txBody>
          <a:bodyPr>
            <a:normAutofit/>
          </a:bodyPr>
          <a:lstStyle/>
          <a:p>
            <a:r>
              <a:rPr lang="en-US" altLang="zh-TW" sz="3600" dirty="0" smtClean="0">
                <a:solidFill>
                  <a:schemeClr val="bg1"/>
                </a:solidFill>
                <a:highlight>
                  <a:srgbClr val="FF00FF"/>
                </a:highlight>
              </a:rPr>
              <a:t>4. </a:t>
            </a:r>
            <a:r>
              <a:rPr lang="zh-TW" altLang="en-US" sz="3600" dirty="0" smtClean="0">
                <a:solidFill>
                  <a:schemeClr val="bg1"/>
                </a:solidFill>
                <a:highlight>
                  <a:srgbClr val="FF00FF"/>
                </a:highlight>
              </a:rPr>
              <a:t>標竿</a:t>
            </a:r>
            <a:r>
              <a:rPr lang="zh-TW" altLang="en-US" sz="3600" dirty="0">
                <a:solidFill>
                  <a:schemeClr val="bg1"/>
                </a:solidFill>
                <a:highlight>
                  <a:srgbClr val="FF00FF"/>
                </a:highlight>
              </a:rPr>
              <a:t>對象</a:t>
            </a:r>
            <a:r>
              <a:rPr lang="en-US" altLang="zh-TW" sz="3600" dirty="0">
                <a:solidFill>
                  <a:schemeClr val="bg1"/>
                </a:solidFill>
                <a:highlight>
                  <a:srgbClr val="FF00FF"/>
                </a:highlight>
              </a:rPr>
              <a:t>: ACRL </a:t>
            </a:r>
            <a:endParaRPr lang="zh-TW" altLang="en-US" sz="3600" dirty="0">
              <a:solidFill>
                <a:schemeClr val="bg1"/>
              </a:solidFill>
              <a:highlight>
                <a:srgbClr val="FF00FF"/>
              </a:highlight>
            </a:endParaRPr>
          </a:p>
        </p:txBody>
      </p:sp>
      <p:graphicFrame>
        <p:nvGraphicFramePr>
          <p:cNvPr id="4" name="內容版面配置區 3"/>
          <p:cNvGraphicFramePr>
            <a:graphicFrameLocks noGrp="1"/>
          </p:cNvGraphicFramePr>
          <p:nvPr>
            <p:ph idx="1"/>
          </p:nvPr>
        </p:nvGraphicFramePr>
        <p:xfrm>
          <a:off x="395535" y="1254096"/>
          <a:ext cx="8568951" cy="2602270"/>
        </p:xfrm>
        <a:graphic>
          <a:graphicData uri="http://schemas.openxmlformats.org/drawingml/2006/table">
            <a:tbl>
              <a:tblPr/>
              <a:tblGrid>
                <a:gridCol w="1434236">
                  <a:extLst>
                    <a:ext uri="{9D8B030D-6E8A-4147-A177-3AD203B41FA5}">
                      <a16:colId xmlns:a16="http://schemas.microsoft.com/office/drawing/2014/main" val="2853967661"/>
                    </a:ext>
                  </a:extLst>
                </a:gridCol>
                <a:gridCol w="2273311">
                  <a:extLst>
                    <a:ext uri="{9D8B030D-6E8A-4147-A177-3AD203B41FA5}">
                      <a16:colId xmlns:a16="http://schemas.microsoft.com/office/drawing/2014/main" val="3299755585"/>
                    </a:ext>
                  </a:extLst>
                </a:gridCol>
                <a:gridCol w="1291421">
                  <a:extLst>
                    <a:ext uri="{9D8B030D-6E8A-4147-A177-3AD203B41FA5}">
                      <a16:colId xmlns:a16="http://schemas.microsoft.com/office/drawing/2014/main" val="1753443890"/>
                    </a:ext>
                  </a:extLst>
                </a:gridCol>
                <a:gridCol w="1101885">
                  <a:extLst>
                    <a:ext uri="{9D8B030D-6E8A-4147-A177-3AD203B41FA5}">
                      <a16:colId xmlns:a16="http://schemas.microsoft.com/office/drawing/2014/main" val="728866963"/>
                    </a:ext>
                  </a:extLst>
                </a:gridCol>
                <a:gridCol w="1119285">
                  <a:extLst>
                    <a:ext uri="{9D8B030D-6E8A-4147-A177-3AD203B41FA5}">
                      <a16:colId xmlns:a16="http://schemas.microsoft.com/office/drawing/2014/main" val="846651923"/>
                    </a:ext>
                  </a:extLst>
                </a:gridCol>
                <a:gridCol w="1348813">
                  <a:extLst>
                    <a:ext uri="{9D8B030D-6E8A-4147-A177-3AD203B41FA5}">
                      <a16:colId xmlns:a16="http://schemas.microsoft.com/office/drawing/2014/main" val="3342726886"/>
                    </a:ext>
                  </a:extLst>
                </a:gridCol>
              </a:tblGrid>
              <a:tr h="187075">
                <a:tc rowSpan="2" gridSpan="2">
                  <a:txBody>
                    <a:bodyPr/>
                    <a:lstStyle/>
                    <a:p>
                      <a:pPr algn="ctr" fontAlgn="ct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美國研究大學圖書館</a:t>
                      </a:r>
                      <a:r>
                        <a:rPr lang="en-US" altLang="zh-TW" sz="1600" b="1" i="0" u="none" strike="noStrike" dirty="0">
                          <a:solidFill>
                            <a:srgbClr val="000000"/>
                          </a:solidFill>
                          <a:effectLst/>
                          <a:latin typeface="微軟正黑體" panose="020B0604030504040204" pitchFamily="34" charset="-120"/>
                          <a:ea typeface="微軟正黑體" panose="020B0604030504040204" pitchFamily="34" charset="-120"/>
                        </a:rPr>
                        <a:t>(ACRL)VS.</a:t>
                      </a: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北醫圖</a:t>
                      </a:r>
                    </a:p>
                  </a:txBody>
                  <a:tcPr marL="4195" marR="4195" marT="4195" marB="0" anchor="ctr">
                    <a:lnL w="28575" cap="flat" cmpd="sng" algn="ctr">
                      <a:solidFill>
                        <a:schemeClr val="tx1"/>
                      </a:solidFill>
                      <a:prstDash val="solid"/>
                      <a:round/>
                      <a:headEnd type="none" w="med" len="med"/>
                      <a:tailEnd type="none" w="med" len="med"/>
                    </a:lnL>
                    <a:lnR w="6350" cap="flat" cmpd="sng" algn="ctr">
                      <a:solidFill>
                        <a:srgbClr val="000000"/>
                      </a:solidFill>
                      <a:prstDash val="dot"/>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hMerge="1">
                  <a:txBody>
                    <a:bodyPr/>
                    <a:lstStyle/>
                    <a:p>
                      <a:endParaRPr lang="zh-TW" altLang="en-US"/>
                    </a:p>
                  </a:txBody>
                  <a:tcPr/>
                </a:tc>
                <a:tc gridSpan="2">
                  <a:txBody>
                    <a:bodyPr/>
                    <a:lstStyle/>
                    <a:p>
                      <a:pPr algn="ctr" fontAlgn="ctr"/>
                      <a:r>
                        <a:rPr lang="en-US" sz="1200" b="1" i="0" u="none" strike="noStrike" dirty="0">
                          <a:solidFill>
                            <a:srgbClr val="000000"/>
                          </a:solidFill>
                          <a:effectLst/>
                          <a:latin typeface="微軟正黑體" panose="020B0604030504040204" pitchFamily="34" charset="-120"/>
                          <a:ea typeface="微軟正黑體" panose="020B0604030504040204" pitchFamily="34" charset="-120"/>
                        </a:rPr>
                        <a:t>ACRL (2018)</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hMerge="1">
                  <a:txBody>
                    <a:bodyPr/>
                    <a:lstStyle/>
                    <a:p>
                      <a:endParaRPr lang="zh-TW" altLang="en-US"/>
                    </a:p>
                  </a:txBody>
                  <a:tcPr/>
                </a:tc>
                <a:tc gridSpan="2">
                  <a:txBody>
                    <a:bodyPr/>
                    <a:lstStyle/>
                    <a:p>
                      <a:pPr algn="ctr" fontAlgn="ctr"/>
                      <a:r>
                        <a:rPr lang="en-US" sz="1200" b="1" i="0" u="none" strike="noStrike" dirty="0">
                          <a:solidFill>
                            <a:srgbClr val="000000"/>
                          </a:solidFill>
                          <a:effectLst/>
                          <a:latin typeface="微軟正黑體" panose="020B0604030504040204" pitchFamily="34" charset="-120"/>
                          <a:ea typeface="微軟正黑體" panose="020B0604030504040204" pitchFamily="34" charset="-120"/>
                        </a:rPr>
                        <a:t>TMU Library (2020)</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val="2541219399"/>
                  </a:ext>
                </a:extLst>
              </a:tr>
              <a:tr h="187075">
                <a:tc gridSpan="2" vMerge="1">
                  <a:txBody>
                    <a:bodyPr/>
                    <a:lstStyle/>
                    <a:p>
                      <a:endParaRPr lang="zh-TW" altLang="en-US"/>
                    </a:p>
                  </a:txBody>
                  <a:tcPr/>
                </a:tc>
                <a:tc hMerge="1" vMerge="1">
                  <a:txBody>
                    <a:bodyPr/>
                    <a:lstStyle/>
                    <a:p>
                      <a:endParaRPr lang="zh-TW" altLang="en-US"/>
                    </a:p>
                  </a:txBody>
                  <a:tcPr/>
                </a:tc>
                <a:tc>
                  <a:txBody>
                    <a:bodyPr/>
                    <a:lstStyle/>
                    <a:p>
                      <a:pPr algn="ct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平均數</a:t>
                      </a:r>
                      <a:endParaRPr 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中位數</a:t>
                      </a:r>
                      <a:endParaRPr 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統計</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匯率</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28.425</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4680204"/>
                  </a:ext>
                </a:extLst>
              </a:tr>
              <a:tr h="189000">
                <a:tc rowSpan="5">
                  <a:txBody>
                    <a:bodyPr/>
                    <a:lstStyle/>
                    <a:p>
                      <a:pPr algn="ctr" fontAlgn="ct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館藏支出</a:t>
                      </a:r>
                      <a:r>
                        <a:rPr lang="en-US" sz="1600" b="1" i="0" u="none" strike="noStrike" dirty="0">
                          <a:solidFill>
                            <a:srgbClr val="000000"/>
                          </a:solidFill>
                          <a:effectLst/>
                          <a:latin typeface="微軟正黑體" panose="020B0604030504040204" pitchFamily="34" charset="-120"/>
                          <a:ea typeface="微軟正黑體" panose="020B0604030504040204" pitchFamily="34" charset="-120"/>
                        </a:rPr>
                        <a:t/>
                      </a:r>
                      <a:br>
                        <a:rPr lang="en-US" sz="1600" b="1" i="0" u="none" strike="noStrike" dirty="0">
                          <a:solidFill>
                            <a:srgbClr val="000000"/>
                          </a:solidFill>
                          <a:effectLst/>
                          <a:latin typeface="微軟正黑體" panose="020B0604030504040204" pitchFamily="34" charset="-120"/>
                          <a:ea typeface="微軟正黑體" panose="020B0604030504040204" pitchFamily="34" charset="-120"/>
                        </a:rPr>
                      </a:br>
                      <a:r>
                        <a:rPr lang="en-US" sz="1600" b="1"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以美金為單位</a:t>
                      </a:r>
                      <a:r>
                        <a:rPr lang="en-US" altLang="zh-TW" sz="1600" b="1"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4195" marR="4195" marT="4195" marB="0" anchor="ctr">
                    <a:lnL w="28575" cap="flat" cmpd="sng" algn="ctr">
                      <a:solidFill>
                        <a:schemeClr val="tx1"/>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實體圖書、多媒體及期刊館藏</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1,031,677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278,018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105,899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marL="92075" indent="0" algn="r" fontAlgn="ct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NT$3,010,173</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183094293"/>
                  </a:ext>
                </a:extLst>
              </a:tr>
              <a:tr h="189000">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買斷電子書</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173,098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68,821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61,784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marL="92075" indent="0" algn="r" fontAlgn="ctr"/>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NT$1,756,215</a:t>
                      </a:r>
                      <a:endPar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1920853515"/>
                  </a:ext>
                </a:extLst>
              </a:tr>
              <a:tr h="189000">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續訂資料庫</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4,128,312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2,580,472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2,400,283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marL="92075" indent="0" algn="r" fontAlgn="ctr"/>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NT$68,228,055</a:t>
                      </a:r>
                      <a:endPar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533095228"/>
                  </a:ext>
                </a:extLst>
              </a:tr>
              <a:tr h="189000">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續訂電子書</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81,134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68,957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100,398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marL="92075" indent="0" algn="r" fontAlgn="ctr">
                        <a:tabLst>
                          <a:tab pos="92075" algn="l"/>
                          <a:tab pos="182563" algn="l"/>
                        </a:tabLst>
                      </a:pPr>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NT$2,853,815</a:t>
                      </a:r>
                      <a:endPar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3377427825"/>
                  </a:ext>
                </a:extLst>
              </a:tr>
              <a:tr h="189000">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續訂電子期刊</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1,489,923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1,550,079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1,552,115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marL="92075" indent="0" algn="r" fontAlgn="ctr"/>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NT44,118,875</a:t>
                      </a:r>
                      <a:endPar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87556307"/>
                  </a:ext>
                </a:extLst>
              </a:tr>
              <a:tr h="189000">
                <a:tc rowSpan="3">
                  <a:txBody>
                    <a:bodyPr/>
                    <a:lstStyle/>
                    <a:p>
                      <a:pPr algn="ctr" fontAlgn="ct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館藏數量</a:t>
                      </a:r>
                      <a:endParaRPr lang="en-US" sz="16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28575" cap="flat" cmpd="sng" algn="ctr">
                      <a:solidFill>
                        <a:schemeClr val="tx1"/>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資料庫</a:t>
                      </a:r>
                      <a:endParaRPr 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3,744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267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136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3005106520"/>
                  </a:ext>
                </a:extLst>
              </a:tr>
              <a:tr h="189000">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期刊</a:t>
                      </a:r>
                      <a:endParaRPr 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40,645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8,209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141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1543268284"/>
                  </a:ext>
                </a:extLst>
              </a:tr>
              <a:tr h="189000">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電子期刊</a:t>
                      </a:r>
                      <a:endParaRPr 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102,787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99,224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22,546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92075" indent="0" algn="l" fontAlgn="ctr"/>
                      <a:endPar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2043149"/>
                  </a:ext>
                </a:extLst>
              </a:tr>
            </a:tbl>
          </a:graphicData>
        </a:graphic>
      </p:graphicFrame>
      <p:graphicFrame>
        <p:nvGraphicFramePr>
          <p:cNvPr id="9" name="表格 8"/>
          <p:cNvGraphicFramePr>
            <a:graphicFrameLocks noGrp="1"/>
          </p:cNvGraphicFramePr>
          <p:nvPr/>
        </p:nvGraphicFramePr>
        <p:xfrm>
          <a:off x="395536" y="3856366"/>
          <a:ext cx="8568950" cy="2976420"/>
        </p:xfrm>
        <a:graphic>
          <a:graphicData uri="http://schemas.openxmlformats.org/drawingml/2006/table">
            <a:tbl>
              <a:tblPr/>
              <a:tblGrid>
                <a:gridCol w="1435488">
                  <a:extLst>
                    <a:ext uri="{9D8B030D-6E8A-4147-A177-3AD203B41FA5}">
                      <a16:colId xmlns:a16="http://schemas.microsoft.com/office/drawing/2014/main" val="2170387201"/>
                    </a:ext>
                  </a:extLst>
                </a:gridCol>
                <a:gridCol w="2272059">
                  <a:extLst>
                    <a:ext uri="{9D8B030D-6E8A-4147-A177-3AD203B41FA5}">
                      <a16:colId xmlns:a16="http://schemas.microsoft.com/office/drawing/2014/main" val="516737770"/>
                    </a:ext>
                  </a:extLst>
                </a:gridCol>
                <a:gridCol w="1288309">
                  <a:extLst>
                    <a:ext uri="{9D8B030D-6E8A-4147-A177-3AD203B41FA5}">
                      <a16:colId xmlns:a16="http://schemas.microsoft.com/office/drawing/2014/main" val="658576647"/>
                    </a:ext>
                  </a:extLst>
                </a:gridCol>
                <a:gridCol w="1097434">
                  <a:extLst>
                    <a:ext uri="{9D8B030D-6E8A-4147-A177-3AD203B41FA5}">
                      <a16:colId xmlns:a16="http://schemas.microsoft.com/office/drawing/2014/main" val="2891426674"/>
                    </a:ext>
                  </a:extLst>
                </a:gridCol>
                <a:gridCol w="1145093">
                  <a:extLst>
                    <a:ext uri="{9D8B030D-6E8A-4147-A177-3AD203B41FA5}">
                      <a16:colId xmlns:a16="http://schemas.microsoft.com/office/drawing/2014/main" val="4279945476"/>
                    </a:ext>
                  </a:extLst>
                </a:gridCol>
                <a:gridCol w="1330567">
                  <a:extLst>
                    <a:ext uri="{9D8B030D-6E8A-4147-A177-3AD203B41FA5}">
                      <a16:colId xmlns:a16="http://schemas.microsoft.com/office/drawing/2014/main" val="1360221356"/>
                    </a:ext>
                  </a:extLst>
                </a:gridCol>
              </a:tblGrid>
              <a:tr h="216000">
                <a:tc>
                  <a:txBody>
                    <a:bodyPr/>
                    <a:lstStyle/>
                    <a:p>
                      <a:pPr algn="ctr" fontAlgn="ctr"/>
                      <a:r>
                        <a:rPr lang="zh-TW" altLang="en-US" sz="1600" b="0" i="0" u="none" strike="noStrike" dirty="0">
                          <a:solidFill>
                            <a:srgbClr val="000000"/>
                          </a:solidFill>
                          <a:effectLst/>
                          <a:latin typeface="+mn-lt"/>
                          <a:ea typeface="微軟正黑體" panose="020B0604030504040204" pitchFamily="34" charset="-120"/>
                        </a:rPr>
                        <a:t>使用統計</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28575" cap="flat" cmpd="sng" algn="ctr">
                      <a:solidFill>
                        <a:schemeClr val="tx1"/>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電子期刊</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1,631,018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885,459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r" fontAlgn="ctr"/>
                      <a:r>
                        <a:rPr lang="en-US" altLang="zh-TW" sz="1600" b="0" i="0" u="none" strike="noStrike" dirty="0">
                          <a:solidFill>
                            <a:srgbClr val="000000"/>
                          </a:solidFill>
                          <a:effectLst/>
                          <a:latin typeface="+mn-lt"/>
                          <a:ea typeface="微軟正黑體" panose="020B0604030504040204" pitchFamily="34" charset="-120"/>
                        </a:rPr>
                        <a:t>1,268,530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ctr" fontAlgn="ctr"/>
                      <a:r>
                        <a:rPr lang="zh-TW" altLang="en-US" sz="1200" b="0" i="0" u="none" strike="noStrike" dirty="0">
                          <a:solidFill>
                            <a:srgbClr val="000000"/>
                          </a:solidFill>
                          <a:effectLst/>
                          <a:latin typeface="+mn-lt"/>
                          <a:ea typeface="微軟正黑體" panose="020B0604030504040204" pitchFamily="34" charset="-120"/>
                        </a:rPr>
                        <a:t>各平台下載次數</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1179346312"/>
                  </a:ext>
                </a:extLst>
              </a:tr>
              <a:tr h="187075">
                <a:tc rowSpan="2">
                  <a:txBody>
                    <a:bodyPr/>
                    <a:lstStyle/>
                    <a:p>
                      <a:pPr algn="ctr" fontAlgn="ctr"/>
                      <a:r>
                        <a:rPr lang="zh-TW" altLang="en-US" sz="1600" b="1" i="0" u="none" strike="noStrike" dirty="0">
                          <a:solidFill>
                            <a:srgbClr val="000000"/>
                          </a:solidFill>
                          <a:effectLst/>
                          <a:latin typeface="+mn-lt"/>
                          <a:ea typeface="微軟正黑體" panose="020B0604030504040204" pitchFamily="34" charset="-120"/>
                        </a:rPr>
                        <a:t>個人資訊服務</a:t>
                      </a:r>
                      <a:endParaRPr lang="en-US" sz="1600" b="1" i="0" u="none" strike="noStrike" dirty="0">
                        <a:solidFill>
                          <a:srgbClr val="000000"/>
                        </a:solidFill>
                        <a:effectLst/>
                        <a:latin typeface="+mn-lt"/>
                        <a:ea typeface="微軟正黑體" panose="020B0604030504040204" pitchFamily="34" charset="-120"/>
                      </a:endParaRPr>
                    </a:p>
                  </a:txBody>
                  <a:tcPr marL="4195" marR="4195" marT="4195" marB="0" anchor="ctr">
                    <a:lnL w="28575" cap="flat" cmpd="sng" algn="ctr">
                      <a:solidFill>
                        <a:schemeClr val="tx1"/>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臨櫃參考諮詢</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876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455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r"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746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511341174"/>
                  </a:ext>
                </a:extLst>
              </a:tr>
              <a:tr h="187075">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線上參考服務</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2,585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a:solidFill>
                            <a:srgbClr val="000000"/>
                          </a:solidFill>
                          <a:effectLst/>
                          <a:latin typeface="+mn-lt"/>
                          <a:ea typeface="微軟正黑體" panose="020B0604030504040204" pitchFamily="34" charset="-120"/>
                        </a:rPr>
                        <a:t>            </a:t>
                      </a:r>
                      <a:r>
                        <a:rPr lang="en-US" altLang="zh-TW" sz="1600" b="0" i="0" u="none" strike="noStrike">
                          <a:solidFill>
                            <a:srgbClr val="000000"/>
                          </a:solidFill>
                          <a:effectLst/>
                          <a:latin typeface="+mn-lt"/>
                          <a:ea typeface="微軟正黑體" panose="020B0604030504040204" pitchFamily="34" charset="-120"/>
                        </a:rPr>
                        <a:t>1,483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600" b="0" i="0" u="none" strike="noStrike">
                          <a:solidFill>
                            <a:srgbClr val="000000"/>
                          </a:solidFill>
                          <a:effectLst/>
                          <a:latin typeface="+mn-lt"/>
                          <a:ea typeface="微軟正黑體" panose="020B0604030504040204" pitchFamily="34" charset="-120"/>
                        </a:rPr>
                        <a:t>                 </a:t>
                      </a:r>
                      <a:r>
                        <a:rPr lang="en-US" altLang="zh-TW" sz="1600" b="0" i="0" u="none" strike="noStrike">
                          <a:solidFill>
                            <a:srgbClr val="000000"/>
                          </a:solidFill>
                          <a:effectLst/>
                          <a:latin typeface="+mn-lt"/>
                          <a:ea typeface="微軟正黑體" panose="020B0604030504040204" pitchFamily="34" charset="-120"/>
                        </a:rPr>
                        <a:t>400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3183112887"/>
                  </a:ext>
                </a:extLst>
              </a:tr>
              <a:tr h="187075">
                <a:tc rowSpan="6">
                  <a:txBody>
                    <a:bodyPr/>
                    <a:lstStyle/>
                    <a:p>
                      <a:pPr algn="ctr" fontAlgn="ctr"/>
                      <a:r>
                        <a:rPr lang="zh-TW" altLang="en-US" sz="1600" b="1" i="0" u="none" strike="noStrike" dirty="0">
                          <a:solidFill>
                            <a:srgbClr val="000000"/>
                          </a:solidFill>
                          <a:effectLst/>
                          <a:latin typeface="+mn-lt"/>
                          <a:ea typeface="微軟正黑體" panose="020B0604030504040204" pitchFamily="34" charset="-120"/>
                        </a:rPr>
                        <a:t>團體資訊服務</a:t>
                      </a:r>
                      <a:endParaRPr lang="en-US" altLang="zh-TW" sz="1600" b="1" i="0" u="none" strike="noStrike" dirty="0">
                        <a:solidFill>
                          <a:srgbClr val="000000"/>
                        </a:solidFill>
                        <a:effectLst/>
                        <a:latin typeface="+mn-lt"/>
                        <a:ea typeface="微軟正黑體" panose="020B0604030504040204" pitchFamily="34" charset="-120"/>
                      </a:endParaRPr>
                    </a:p>
                  </a:txBody>
                  <a:tcPr marL="4195" marR="4195" marT="4195" marB="0" anchor="ctr">
                    <a:lnL w="28575" cap="flat" cmpd="sng" algn="ctr">
                      <a:solidFill>
                        <a:schemeClr val="tx1"/>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實體教育訓練場次</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350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213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r"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224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3684100796"/>
                  </a:ext>
                </a:extLst>
              </a:tr>
              <a:tr h="210600">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線上教育訓練場次</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180</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9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r"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83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2437681025"/>
                  </a:ext>
                </a:extLst>
              </a:tr>
              <a:tr h="187075">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總教育訓練場次</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456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426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307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3333388574"/>
                  </a:ext>
                </a:extLst>
              </a:tr>
              <a:tr h="187075">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實體教育訓練人次</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6,726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4,447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3,748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901397254"/>
                  </a:ext>
                </a:extLst>
              </a:tr>
              <a:tr h="187075">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線上教育訓練人次</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1,263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130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r"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5,973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2402107484"/>
                  </a:ext>
                </a:extLst>
              </a:tr>
              <a:tr h="187075">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總教育訓練人次</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9,102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8,328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r"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9,721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lumMod val="40000"/>
                        <a:lumOff val="60000"/>
                      </a:schemeClr>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4281935864"/>
                  </a:ext>
                </a:extLst>
              </a:tr>
              <a:tr h="187075">
                <a:tc>
                  <a:txBody>
                    <a:bodyPr/>
                    <a:lstStyle/>
                    <a:p>
                      <a:pPr algn="ctr" fontAlgn="ctr"/>
                      <a:r>
                        <a:rPr lang="zh-TW" altLang="en-US" sz="1600" b="1" i="0" u="none" strike="noStrike" dirty="0">
                          <a:solidFill>
                            <a:srgbClr val="000000"/>
                          </a:solidFill>
                          <a:effectLst/>
                          <a:latin typeface="+mn-lt"/>
                          <a:ea typeface="微軟正黑體" panose="020B0604030504040204" pitchFamily="34" charset="-120"/>
                        </a:rPr>
                        <a:t>人流</a:t>
                      </a:r>
                      <a:endParaRPr lang="en-US" sz="1600" b="1" i="0" u="none" strike="noStrike" dirty="0">
                        <a:solidFill>
                          <a:srgbClr val="000000"/>
                        </a:solidFill>
                        <a:effectLst/>
                        <a:latin typeface="+mn-lt"/>
                        <a:ea typeface="微軟正黑體" panose="020B0604030504040204" pitchFamily="34" charset="-120"/>
                      </a:endParaRPr>
                    </a:p>
                  </a:txBody>
                  <a:tcPr marL="4195" marR="4195" marT="4195" marB="0" anchor="ctr">
                    <a:lnL w="28575" cap="flat" cmpd="sng" algn="ctr">
                      <a:solidFill>
                        <a:schemeClr val="tx1"/>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入館人次</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839,170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a:solidFill>
                            <a:srgbClr val="000000"/>
                          </a:solidFill>
                          <a:effectLst/>
                          <a:latin typeface="+mn-lt"/>
                          <a:ea typeface="微軟正黑體" panose="020B0604030504040204" pitchFamily="34" charset="-120"/>
                        </a:rPr>
                        <a:t>       </a:t>
                      </a:r>
                      <a:r>
                        <a:rPr lang="en-US" altLang="zh-TW" sz="1600" b="0" i="0" u="none" strike="noStrike">
                          <a:solidFill>
                            <a:srgbClr val="000000"/>
                          </a:solidFill>
                          <a:effectLst/>
                          <a:latin typeface="+mn-lt"/>
                          <a:ea typeface="微軟正黑體" panose="020B0604030504040204" pitchFamily="34" charset="-120"/>
                        </a:rPr>
                        <a:t>663,915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zh-TW" altLang="en-US" sz="1600" b="0" i="0" u="none" strike="noStrike">
                          <a:solidFill>
                            <a:srgbClr val="000000"/>
                          </a:solidFill>
                          <a:effectLst/>
                          <a:latin typeface="+mn-lt"/>
                          <a:ea typeface="微軟正黑體" panose="020B0604030504040204" pitchFamily="34" charset="-120"/>
                        </a:rPr>
                        <a:t>         </a:t>
                      </a:r>
                      <a:r>
                        <a:rPr lang="en-US" altLang="zh-TW" sz="1600" b="0" i="0" u="none" strike="noStrike">
                          <a:solidFill>
                            <a:srgbClr val="000000"/>
                          </a:solidFill>
                          <a:effectLst/>
                          <a:latin typeface="+mn-lt"/>
                          <a:ea typeface="微軟正黑體" panose="020B0604030504040204" pitchFamily="34" charset="-120"/>
                        </a:rPr>
                        <a:t>238,834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2636691257"/>
                  </a:ext>
                </a:extLst>
              </a:tr>
              <a:tr h="216000">
                <a:tc rowSpan="2">
                  <a:txBody>
                    <a:bodyPr/>
                    <a:lstStyle/>
                    <a:p>
                      <a:pPr algn="ctr" fontAlgn="ctr"/>
                      <a:r>
                        <a:rPr lang="zh-TW" altLang="en-US" sz="1600" b="1" i="0" u="none" strike="noStrike" dirty="0">
                          <a:solidFill>
                            <a:srgbClr val="000000"/>
                          </a:solidFill>
                          <a:effectLst/>
                          <a:latin typeface="+mn-lt"/>
                          <a:ea typeface="微軟正黑體" panose="020B0604030504040204" pitchFamily="34" charset="-120"/>
                        </a:rPr>
                        <a:t>館際合作</a:t>
                      </a:r>
                      <a:endParaRPr lang="en-US" sz="1600" b="1" i="0" u="none" strike="noStrike" dirty="0">
                        <a:solidFill>
                          <a:srgbClr val="000000"/>
                        </a:solidFill>
                        <a:effectLst/>
                        <a:latin typeface="+mn-lt"/>
                        <a:ea typeface="微軟正黑體" panose="020B0604030504040204" pitchFamily="34" charset="-120"/>
                      </a:endParaRPr>
                    </a:p>
                  </a:txBody>
                  <a:tcPr marL="4195" marR="4195" marT="4195" marB="0" anchor="ctr">
                    <a:lnL w="28575" cap="flat" cmpd="sng" algn="ctr">
                      <a:solidFill>
                        <a:schemeClr val="tx1"/>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向外館借書和複印</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10,925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8,488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r" fontAlgn="ctr"/>
                      <a:r>
                        <a:rPr lang="en-US" altLang="zh-TW" sz="1600" b="0" i="0" u="none" strike="noStrike" dirty="0">
                          <a:solidFill>
                            <a:srgbClr val="000000"/>
                          </a:solidFill>
                          <a:effectLst/>
                          <a:latin typeface="+mn-lt"/>
                          <a:ea typeface="微軟正黑體" panose="020B0604030504040204" pitchFamily="34" charset="-120"/>
                        </a:rPr>
                        <a:t>3,388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extLst>
                  <a:ext uri="{0D108BD9-81ED-4DB2-BD59-A6C34878D82A}">
                    <a16:rowId xmlns:a16="http://schemas.microsoft.com/office/drawing/2014/main" val="998282505"/>
                  </a:ext>
                </a:extLst>
              </a:tr>
              <a:tr h="187075">
                <a:tc vMerge="1">
                  <a:txBody>
                    <a:bodyPr/>
                    <a:lstStyle/>
                    <a:p>
                      <a:endParaRPr lang="zh-TW" altLang="en-US"/>
                    </a:p>
                  </a:txBody>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向本館借數和複印</a:t>
                      </a:r>
                      <a:endParaRPr lang="en-US" sz="1600" b="0" i="0" u="none" strike="noStrike" dirty="0">
                        <a:solidFill>
                          <a:srgbClr val="000000"/>
                        </a:solidFill>
                        <a:effectLst/>
                        <a:latin typeface="+mn-lt"/>
                        <a:ea typeface="微軟正黑體" panose="020B0604030504040204" pitchFamily="34" charset="-120"/>
                      </a:endParaRP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10,424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r>
                        <a:rPr lang="en-US" altLang="zh-TW" sz="1600" b="0" i="0" u="none" strike="noStrike" dirty="0">
                          <a:solidFill>
                            <a:srgbClr val="000000"/>
                          </a:solidFill>
                          <a:effectLst/>
                          <a:latin typeface="+mn-lt"/>
                          <a:ea typeface="微軟正黑體" panose="020B0604030504040204" pitchFamily="34" charset="-120"/>
                        </a:rPr>
                        <a:t>8,922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zh-TW" sz="1600" b="0" i="0" u="none" strike="noStrike" dirty="0">
                          <a:solidFill>
                            <a:srgbClr val="000000"/>
                          </a:solidFill>
                          <a:effectLst/>
                          <a:latin typeface="+mn-lt"/>
                          <a:ea typeface="微軟正黑體" panose="020B0604030504040204" pitchFamily="34" charset="-120"/>
                        </a:rPr>
                        <a:t>3,852 </a:t>
                      </a:r>
                    </a:p>
                  </a:txBody>
                  <a:tcPr marL="4195" marR="4195" marT="419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600" b="0" i="0" u="none" strike="noStrike" dirty="0">
                          <a:solidFill>
                            <a:srgbClr val="000000"/>
                          </a:solidFill>
                          <a:effectLst/>
                          <a:latin typeface="+mn-lt"/>
                          <a:ea typeface="微軟正黑體" panose="020B0604030504040204" pitchFamily="34" charset="-120"/>
                        </a:rPr>
                        <a:t>　</a:t>
                      </a:r>
                    </a:p>
                  </a:txBody>
                  <a:tcPr marL="4195" marR="4195" marT="4195" marB="0" anchor="ctr">
                    <a:lnL w="6350" cap="flat" cmpd="sng" algn="ctr">
                      <a:solidFill>
                        <a:srgbClr val="000000"/>
                      </a:solidFill>
                      <a:prstDash val="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7113367"/>
                  </a:ext>
                </a:extLst>
              </a:tr>
            </a:tbl>
          </a:graphicData>
        </a:graphic>
      </p:graphicFrame>
      <p:sp>
        <p:nvSpPr>
          <p:cNvPr id="8" name="矩形 7"/>
          <p:cNvSpPr/>
          <p:nvPr/>
        </p:nvSpPr>
        <p:spPr>
          <a:xfrm>
            <a:off x="5436096" y="1428017"/>
            <a:ext cx="2232248" cy="5429983"/>
          </a:xfrm>
          <a:prstGeom prst="rect">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91CB86FC-53E5-4E6E-9C28-A1E13420D56F}"/>
              </a:ext>
            </a:extLst>
          </p:cNvPr>
          <p:cNvSpPr/>
          <p:nvPr/>
        </p:nvSpPr>
        <p:spPr>
          <a:xfrm>
            <a:off x="8237552" y="116632"/>
            <a:ext cx="864096" cy="93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4877278" y="234899"/>
            <a:ext cx="3963457" cy="646331"/>
          </a:xfrm>
          <a:prstGeom prst="rect">
            <a:avLst/>
          </a:prstGeom>
          <a:noFill/>
        </p:spPr>
        <p:txBody>
          <a:bodyPr wrap="none" rtlCol="0">
            <a:spAutoFit/>
          </a:bodyPr>
          <a:lstStyle/>
          <a:p>
            <a:r>
              <a:rPr lang="zh-TW" altLang="en-US" b="1" dirty="0">
                <a:solidFill>
                  <a:schemeClr val="accent2"/>
                </a:solidFill>
                <a:ea typeface="微軟正黑體" panose="020B0604030504040204" pitchFamily="34" charset="-120"/>
              </a:rPr>
              <a:t>北醫館藏經費及數量接近</a:t>
            </a:r>
            <a:r>
              <a:rPr lang="en-US" altLang="zh-TW" b="1" dirty="0">
                <a:solidFill>
                  <a:schemeClr val="accent2"/>
                </a:solidFill>
                <a:ea typeface="微軟正黑體" panose="020B0604030504040204" pitchFamily="34" charset="-120"/>
              </a:rPr>
              <a:t>ACRL</a:t>
            </a:r>
            <a:r>
              <a:rPr lang="zh-TW" altLang="en-US" b="1" dirty="0">
                <a:solidFill>
                  <a:schemeClr val="accent2"/>
                </a:solidFill>
                <a:ea typeface="微軟正黑體" panose="020B0604030504040204" pitchFamily="34" charset="-120"/>
              </a:rPr>
              <a:t>中位數</a:t>
            </a:r>
            <a:r>
              <a:rPr lang="en-US" altLang="zh-TW" b="1" dirty="0">
                <a:solidFill>
                  <a:schemeClr val="accent2"/>
                </a:solidFill>
                <a:ea typeface="微軟正黑體" panose="020B0604030504040204" pitchFamily="34" charset="-120"/>
              </a:rPr>
              <a:t>,</a:t>
            </a:r>
          </a:p>
          <a:p>
            <a:r>
              <a:rPr lang="zh-TW" altLang="en-US" b="1" dirty="0">
                <a:solidFill>
                  <a:schemeClr val="accent2"/>
                </a:solidFill>
                <a:ea typeface="微軟正黑體" panose="020B0604030504040204" pitchFamily="34" charset="-120"/>
              </a:rPr>
              <a:t>各項服務量超越</a:t>
            </a:r>
            <a:r>
              <a:rPr lang="en-US" altLang="zh-TW" b="1" dirty="0">
                <a:solidFill>
                  <a:schemeClr val="accent2"/>
                </a:solidFill>
                <a:ea typeface="微軟正黑體" panose="020B0604030504040204" pitchFamily="34" charset="-120"/>
              </a:rPr>
              <a:t>ACRL</a:t>
            </a:r>
            <a:r>
              <a:rPr lang="zh-TW" altLang="en-US" b="1" dirty="0">
                <a:solidFill>
                  <a:schemeClr val="accent2"/>
                </a:solidFill>
                <a:ea typeface="微軟正黑體" panose="020B0604030504040204" pitchFamily="34" charset="-120"/>
              </a:rPr>
              <a:t>中位數</a:t>
            </a:r>
          </a:p>
        </p:txBody>
      </p:sp>
      <p:sp>
        <p:nvSpPr>
          <p:cNvPr id="3" name="投影片編號版面配置區 2"/>
          <p:cNvSpPr>
            <a:spLocks noGrp="1"/>
          </p:cNvSpPr>
          <p:nvPr>
            <p:ph type="sldNum" sz="quarter" idx="12"/>
          </p:nvPr>
        </p:nvSpPr>
        <p:spPr/>
        <p:txBody>
          <a:bodyPr/>
          <a:lstStyle/>
          <a:p>
            <a:fld id="{4F957F5E-C6B0-4856-AD6E-E1B69A9A2AA7}" type="slidenum">
              <a:rPr lang="en-US" altLang="zh-TW" smtClean="0"/>
              <a:pPr/>
              <a:t>54</a:t>
            </a:fld>
            <a:endParaRPr lang="en-US" altLang="zh-TW"/>
          </a:p>
        </p:txBody>
      </p:sp>
    </p:spTree>
    <p:extLst>
      <p:ext uri="{BB962C8B-B14F-4D97-AF65-F5344CB8AC3E}">
        <p14:creationId xmlns:p14="http://schemas.microsoft.com/office/powerpoint/2010/main" val="7012633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a:stretch>
            <a:fillRect/>
          </a:stretch>
        </p:blipFill>
        <p:spPr>
          <a:xfrm>
            <a:off x="4376900" y="1718492"/>
            <a:ext cx="4767100" cy="4523152"/>
          </a:xfrm>
          <a:prstGeom prst="rect">
            <a:avLst/>
          </a:prstGeom>
          <a:ln>
            <a:solidFill>
              <a:schemeClr val="accent1"/>
            </a:solidFill>
          </a:ln>
        </p:spPr>
      </p:pic>
      <p:sp>
        <p:nvSpPr>
          <p:cNvPr id="2" name="標題 1">
            <a:extLst>
              <a:ext uri="{FF2B5EF4-FFF2-40B4-BE49-F238E27FC236}">
                <a16:creationId xmlns:a16="http://schemas.microsoft.com/office/drawing/2014/main" id="{B51AAFE6-BAEC-4BDF-8DDF-53B0F72EE99A}"/>
              </a:ext>
            </a:extLst>
          </p:cNvPr>
          <p:cNvSpPr>
            <a:spLocks noGrp="1"/>
          </p:cNvSpPr>
          <p:nvPr>
            <p:ph type="title"/>
          </p:nvPr>
        </p:nvSpPr>
        <p:spPr>
          <a:xfrm>
            <a:off x="263926" y="505435"/>
            <a:ext cx="8229600" cy="706090"/>
          </a:xfrm>
        </p:spPr>
        <p:txBody>
          <a:bodyPr/>
          <a:lstStyle/>
          <a:p>
            <a:r>
              <a:rPr lang="en-US" altLang="zh-TW" dirty="0" smtClean="0"/>
              <a:t>5. 2022/3 </a:t>
            </a:r>
            <a:r>
              <a:rPr lang="en-US" altLang="zh-TW" dirty="0"/>
              <a:t>TMUL</a:t>
            </a:r>
            <a:r>
              <a:rPr lang="zh-TW" altLang="en-US" dirty="0"/>
              <a:t>成立趨勢</a:t>
            </a:r>
            <a:r>
              <a:rPr lang="zh-TW" altLang="en-US" dirty="0" smtClean="0"/>
              <a:t>小組</a:t>
            </a:r>
            <a:r>
              <a:rPr lang="en-US" altLang="zh-TW" dirty="0" smtClean="0"/>
              <a:t/>
            </a:r>
            <a:br>
              <a:rPr lang="en-US" altLang="zh-TW" dirty="0" smtClean="0"/>
            </a:br>
            <a:endParaRPr lang="zh-TW" altLang="en-US" sz="2800" dirty="0">
              <a:solidFill>
                <a:srgbClr val="FF0000"/>
              </a:solidFill>
            </a:endParaRPr>
          </a:p>
        </p:txBody>
      </p:sp>
      <p:sp>
        <p:nvSpPr>
          <p:cNvPr id="6" name="內容版面配置區 5"/>
          <p:cNvSpPr>
            <a:spLocks noGrp="1"/>
          </p:cNvSpPr>
          <p:nvPr>
            <p:ph idx="1"/>
          </p:nvPr>
        </p:nvSpPr>
        <p:spPr>
          <a:xfrm>
            <a:off x="263926" y="1319680"/>
            <a:ext cx="4112974" cy="3242488"/>
          </a:xfrm>
          <a:noFill/>
          <a:ln>
            <a:noFill/>
          </a:ln>
          <a:effectLst>
            <a:outerShdw blurRad="76200" dir="18900000" sy="23000" kx="-1200000" algn="bl" rotWithShape="0">
              <a:prstClr val="black">
                <a:alpha val="20000"/>
              </a:prstClr>
            </a:outerShdw>
          </a:effectLst>
        </p:spPr>
        <p:style>
          <a:lnRef idx="1">
            <a:schemeClr val="accent2"/>
          </a:lnRef>
          <a:fillRef idx="2">
            <a:schemeClr val="accent2"/>
          </a:fillRef>
          <a:effectRef idx="1">
            <a:schemeClr val="accent2"/>
          </a:effectRef>
          <a:fontRef idx="minor">
            <a:schemeClr val="dk1"/>
          </a:fontRef>
        </p:style>
        <p:txBody>
          <a:bodyPr/>
          <a:lstStyle/>
          <a:p>
            <a:r>
              <a:rPr lang="zh-TW" altLang="en-US" sz="2000" dirty="0">
                <a:latin typeface="微軟正黑體" panose="020B0604030504040204" pitchFamily="34" charset="-120"/>
                <a:ea typeface="微軟正黑體" panose="020B0604030504040204" pitchFamily="34" charset="-120"/>
              </a:rPr>
              <a:t>指派非現任組長之三名館員擔任小</a:t>
            </a:r>
            <a:r>
              <a:rPr lang="zh-TW" altLang="en-US" sz="2000" dirty="0" smtClean="0">
                <a:latin typeface="微軟正黑體" panose="020B0604030504040204" pitchFamily="34" charset="-120"/>
                <a:ea typeface="微軟正黑體" panose="020B0604030504040204" pitchFamily="34" charset="-120"/>
              </a:rPr>
              <a:t>組長，全體</a:t>
            </a:r>
            <a:r>
              <a:rPr lang="zh-TW" altLang="en-US" sz="2000" dirty="0">
                <a:latin typeface="微軟正黑體" panose="020B0604030504040204" pitchFamily="34" charset="-120"/>
                <a:ea typeface="微軟正黑體" panose="020B0604030504040204" pitchFamily="34" charset="-120"/>
              </a:rPr>
              <a:t>館員</a:t>
            </a:r>
            <a:r>
              <a:rPr lang="zh-TW" altLang="en-US" sz="2000" dirty="0" smtClean="0">
                <a:latin typeface="微軟正黑體" panose="020B0604030504040204" pitchFamily="34" charset="-120"/>
                <a:ea typeface="微軟正黑體" panose="020B0604030504040204" pitchFamily="34" charset="-120"/>
              </a:rPr>
              <a:t>共同參與。</a:t>
            </a:r>
            <a:endParaRPr lang="en-US" altLang="zh-TW" sz="2000" dirty="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打破現有組別框架，隨機抽選組員，結合</a:t>
            </a:r>
            <a:r>
              <a:rPr lang="en-US" altLang="zh-TW" sz="2000" dirty="0">
                <a:latin typeface="微軟正黑體" panose="020B0604030504040204" pitchFamily="34" charset="-120"/>
                <a:ea typeface="微軟正黑體" panose="020B0604030504040204" pitchFamily="34" charset="-120"/>
              </a:rPr>
              <a:t>SDGs</a:t>
            </a:r>
            <a:r>
              <a:rPr lang="zh-TW" altLang="en-US" sz="2000" dirty="0">
                <a:latin typeface="微軟正黑體" panose="020B0604030504040204" pitchFamily="34" charset="-120"/>
                <a:ea typeface="微軟正黑體" panose="020B0604030504040204" pitchFamily="34" charset="-120"/>
              </a:rPr>
              <a:t>，進行腦力激盪與標竿</a:t>
            </a:r>
            <a:r>
              <a:rPr lang="zh-TW" altLang="en-US" sz="2000" dirty="0" smtClean="0">
                <a:latin typeface="微軟正黑體" panose="020B0604030504040204" pitchFamily="34" charset="-120"/>
                <a:ea typeface="微軟正黑體" panose="020B0604030504040204" pitchFamily="34" charset="-120"/>
              </a:rPr>
              <a:t>學習。</a:t>
            </a:r>
            <a:endParaRPr lang="en-US" altLang="zh-TW" sz="2000" dirty="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於</a:t>
            </a:r>
            <a:r>
              <a:rPr lang="en-US" altLang="zh-TW" sz="2000" dirty="0">
                <a:latin typeface="微軟正黑體" panose="020B0604030504040204" pitchFamily="34" charset="-120"/>
                <a:ea typeface="微軟正黑體" panose="020B0604030504040204" pitchFamily="34" charset="-120"/>
              </a:rPr>
              <a:t>2022/6</a:t>
            </a:r>
            <a:r>
              <a:rPr lang="zh-TW" altLang="en-US" sz="2000" dirty="0">
                <a:latin typeface="微軟正黑體" panose="020B0604030504040204" pitchFamily="34" charset="-120"/>
                <a:ea typeface="微軟正黑體" panose="020B0604030504040204" pitchFamily="34" charset="-120"/>
              </a:rPr>
              <a:t>提校級圖委會專案報告，提出本館將聚焦因應之</a:t>
            </a:r>
            <a:r>
              <a:rPr lang="zh-TW" altLang="en-US" sz="2000" dirty="0" smtClean="0">
                <a:latin typeface="微軟正黑體" panose="020B0604030504040204" pitchFamily="34" charset="-120"/>
                <a:ea typeface="微軟正黑體" panose="020B0604030504040204" pitchFamily="34" charset="-120"/>
              </a:rPr>
              <a:t>趨勢</a:t>
            </a:r>
            <a:endParaRPr lang="en-US" altLang="zh-TW" sz="20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111</a:t>
            </a:r>
            <a:r>
              <a:rPr lang="zh-TW" altLang="en-US" sz="2000" dirty="0">
                <a:latin typeface="微軟正黑體" panose="020B0604030504040204" pitchFamily="34" charset="-120"/>
                <a:ea typeface="微軟正黑體" panose="020B0604030504040204" pitchFamily="34" charset="-120"/>
              </a:rPr>
              <a:t>學年度擬訂</a:t>
            </a:r>
            <a:r>
              <a:rPr lang="zh-TW" altLang="en-US" sz="2000" b="1" dirty="0">
                <a:solidFill>
                  <a:srgbClr val="00B050"/>
                </a:solidFill>
                <a:latin typeface="微軟正黑體" panose="020B0604030504040204" pitchFamily="34" charset="-120"/>
                <a:ea typeface="微軟正黑體" panose="020B0604030504040204" pitchFamily="34" charset="-120"/>
              </a:rPr>
              <a:t>行動方案</a:t>
            </a:r>
            <a:r>
              <a:rPr lang="zh-TW" altLang="en-US" sz="2000" dirty="0">
                <a:latin typeface="微軟正黑體" panose="020B0604030504040204" pitchFamily="34" charset="-120"/>
                <a:ea typeface="微軟正黑體" panose="020B0604030504040204" pitchFamily="34" charset="-120"/>
              </a:rPr>
              <a:t>，執行並追蹤成果</a:t>
            </a:r>
            <a:endParaRPr lang="en-US" altLang="zh-TW" sz="2000" dirty="0">
              <a:latin typeface="微軟正黑體" panose="020B0604030504040204" pitchFamily="34" charset="-120"/>
              <a:ea typeface="微軟正黑體" panose="020B0604030504040204" pitchFamily="34" charset="-120"/>
            </a:endParaRPr>
          </a:p>
          <a:p>
            <a:pPr marL="0" indent="0">
              <a:buNone/>
            </a:pPr>
            <a:endParaRPr lang="en-US" altLang="zh-TW" dirty="0"/>
          </a:p>
          <a:p>
            <a:endParaRPr lang="en-US" altLang="zh-TW" dirty="0"/>
          </a:p>
          <a:p>
            <a:endParaRPr lang="zh-TW" altLang="en-US" dirty="0"/>
          </a:p>
        </p:txBody>
      </p:sp>
      <p:sp>
        <p:nvSpPr>
          <p:cNvPr id="3" name="投影片編號版面配置區 2">
            <a:extLst>
              <a:ext uri="{FF2B5EF4-FFF2-40B4-BE49-F238E27FC236}">
                <a16:creationId xmlns:a16="http://schemas.microsoft.com/office/drawing/2014/main" id="{BC472F5E-E16B-7349-826A-6255580639D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36EA62-51E3-4CD9-95E3-123F1659FA79}"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en-US" altLang="zh-TW" sz="1200" b="0" i="0" u="none" strike="noStrike" kern="1200" cap="none" spc="0" normalizeH="0" baseline="0" noProof="0" dirty="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3EBD780C-04CB-411F-9164-F8BDE8263D93}"/>
              </a:ext>
            </a:extLst>
          </p:cNvPr>
          <p:cNvSpPr txBox="1"/>
          <p:nvPr/>
        </p:nvSpPr>
        <p:spPr>
          <a:xfrm>
            <a:off x="6109906" y="3298129"/>
            <a:ext cx="886588" cy="369332"/>
          </a:xfrm>
          <a:prstGeom prst="rect">
            <a:avLst/>
          </a:prstGeom>
          <a:noFill/>
        </p:spPr>
        <p:txBody>
          <a:bodyPr wrap="square" rtlCol="0">
            <a:spAutoFit/>
          </a:bodyPr>
          <a:lstStyle/>
          <a:p>
            <a:r>
              <a:rPr lang="zh-TW" altLang="en-US" b="1" dirty="0" smtClean="0">
                <a:solidFill>
                  <a:schemeClr val="bg1"/>
                </a:solidFill>
                <a:highlight>
                  <a:srgbClr val="FF00FF"/>
                </a:highlight>
                <a:latin typeface="微軟正黑體" panose="020B0604030504040204" pitchFamily="34" charset="-120"/>
                <a:ea typeface="微軟正黑體" panose="020B0604030504040204" pitchFamily="34" charset="-120"/>
              </a:rPr>
              <a:t>兌獎機</a:t>
            </a:r>
            <a:endParaRPr lang="zh-TW" altLang="en-US" b="1" dirty="0">
              <a:solidFill>
                <a:schemeClr val="bg1"/>
              </a:solidFill>
              <a:highlight>
                <a:srgbClr val="FF00FF"/>
              </a:highlight>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3EBD780C-04CB-411F-9164-F8BDE8263D93}"/>
              </a:ext>
            </a:extLst>
          </p:cNvPr>
          <p:cNvSpPr txBox="1"/>
          <p:nvPr/>
        </p:nvSpPr>
        <p:spPr>
          <a:xfrm>
            <a:off x="5866545" y="4684286"/>
            <a:ext cx="1191388" cy="369332"/>
          </a:xfrm>
          <a:prstGeom prst="rect">
            <a:avLst/>
          </a:prstGeom>
          <a:noFill/>
        </p:spPr>
        <p:txBody>
          <a:bodyPr wrap="square" rtlCol="0">
            <a:spAutoFit/>
          </a:bodyPr>
          <a:lstStyle/>
          <a:p>
            <a:r>
              <a:rPr lang="zh-TW" altLang="en-US" b="1" dirty="0" smtClean="0">
                <a:solidFill>
                  <a:schemeClr val="bg1"/>
                </a:solidFill>
                <a:highlight>
                  <a:srgbClr val="FF00FF"/>
                </a:highlight>
                <a:latin typeface="微軟正黑體" panose="020B0604030504040204" pitchFamily="34" charset="-120"/>
                <a:ea typeface="微軟正黑體" panose="020B0604030504040204" pitchFamily="34" charset="-120"/>
              </a:rPr>
              <a:t>行動書車</a:t>
            </a:r>
            <a:endParaRPr lang="zh-TW" altLang="en-US" b="1" dirty="0">
              <a:solidFill>
                <a:schemeClr val="bg1"/>
              </a:solidFill>
              <a:highlight>
                <a:srgbClr val="FF00FF"/>
              </a:highlight>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3EBD780C-04CB-411F-9164-F8BDE8263D93}"/>
              </a:ext>
            </a:extLst>
          </p:cNvPr>
          <p:cNvSpPr txBox="1"/>
          <p:nvPr/>
        </p:nvSpPr>
        <p:spPr>
          <a:xfrm>
            <a:off x="5866545" y="5437690"/>
            <a:ext cx="1191388" cy="369332"/>
          </a:xfrm>
          <a:prstGeom prst="rect">
            <a:avLst/>
          </a:prstGeom>
          <a:noFill/>
        </p:spPr>
        <p:txBody>
          <a:bodyPr wrap="square" rtlCol="0">
            <a:spAutoFit/>
          </a:bodyPr>
          <a:lstStyle/>
          <a:p>
            <a:r>
              <a:rPr lang="zh-TW" altLang="en-US" b="1" dirty="0" smtClean="0">
                <a:solidFill>
                  <a:schemeClr val="bg1"/>
                </a:solidFill>
                <a:highlight>
                  <a:srgbClr val="FF00FF"/>
                </a:highlight>
                <a:latin typeface="微軟正黑體" panose="020B0604030504040204" pitchFamily="34" charset="-120"/>
                <a:ea typeface="微軟正黑體" panose="020B0604030504040204" pitchFamily="34" charset="-120"/>
              </a:rPr>
              <a:t>雲端書牆</a:t>
            </a:r>
            <a:endParaRPr lang="zh-TW" altLang="en-US" b="1" dirty="0">
              <a:solidFill>
                <a:schemeClr val="bg1"/>
              </a:solidFill>
              <a:highlight>
                <a:srgbClr val="FF00FF"/>
              </a:highlight>
              <a:latin typeface="微軟正黑體" panose="020B0604030504040204" pitchFamily="34" charset="-120"/>
              <a:ea typeface="微軟正黑體" panose="020B0604030504040204" pitchFamily="34" charset="-120"/>
            </a:endParaRPr>
          </a:p>
        </p:txBody>
      </p:sp>
      <p:pic>
        <p:nvPicPr>
          <p:cNvPr id="16" name="Google Shape;93;p3"/>
          <p:cNvPicPr preferRelativeResize="0"/>
          <p:nvPr/>
        </p:nvPicPr>
        <p:blipFill rotWithShape="1">
          <a:blip r:embed="rId3">
            <a:alphaModFix/>
          </a:blip>
          <a:srcRect/>
          <a:stretch/>
        </p:blipFill>
        <p:spPr>
          <a:xfrm>
            <a:off x="774580" y="4364850"/>
            <a:ext cx="2898095" cy="2174062"/>
          </a:xfrm>
          <a:prstGeom prst="roundRect">
            <a:avLst>
              <a:gd name="adj" fmla="val 8594"/>
            </a:avLst>
          </a:prstGeom>
          <a:solidFill>
            <a:srgbClr val="ECECEC"/>
          </a:solidFill>
          <a:ln>
            <a:noFill/>
          </a:ln>
          <a:effectLst>
            <a:reflection stA="38000" endPos="28000" dist="5000" dir="5400000" sy="-100000" algn="bl" rotWithShape="0"/>
          </a:effectLst>
        </p:spPr>
      </p:pic>
    </p:spTree>
    <p:extLst>
      <p:ext uri="{BB962C8B-B14F-4D97-AF65-F5344CB8AC3E}">
        <p14:creationId xmlns:p14="http://schemas.microsoft.com/office/powerpoint/2010/main" val="15935066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pPr>
              <a:defRPr/>
            </a:pPr>
            <a:fld id="{4D0C3881-C1D2-4449-A6A0-2984B44095DB}" type="slidenum">
              <a:rPr lang="en-US" altLang="ko-KR" smtClean="0"/>
              <a:pPr>
                <a:defRPr/>
              </a:pPr>
              <a:t>56</a:t>
            </a:fld>
            <a:endParaRPr lang="en-US" altLang="ko-KR"/>
          </a:p>
        </p:txBody>
      </p:sp>
      <p:sp>
        <p:nvSpPr>
          <p:cNvPr id="4" name="頁尾版面配置區 3"/>
          <p:cNvSpPr>
            <a:spLocks noGrp="1"/>
          </p:cNvSpPr>
          <p:nvPr>
            <p:ph type="ftr" sz="quarter" idx="4294967295"/>
          </p:nvPr>
        </p:nvSpPr>
        <p:spPr/>
        <p:txBody>
          <a:bodyPr/>
          <a:lstStyle/>
          <a:p>
            <a:pPr>
              <a:defRPr/>
            </a:pPr>
            <a:r>
              <a:rPr lang="en-US" altLang="zh-TW" dirty="0" smtClean="0"/>
              <a:t> </a:t>
            </a:r>
            <a:endParaRPr lang="en-US" altLang="zh-TW" dirty="0"/>
          </a:p>
        </p:txBody>
      </p:sp>
      <p:sp>
        <p:nvSpPr>
          <p:cNvPr id="10" name="標題 4"/>
          <p:cNvSpPr txBox="1">
            <a:spLocks noGrp="1"/>
          </p:cNvSpPr>
          <p:nvPr>
            <p:ph type="title"/>
          </p:nvPr>
        </p:nvSpPr>
        <p:spPr bwMode="auto">
          <a:xfrm>
            <a:off x="335044" y="188055"/>
            <a:ext cx="8229600" cy="92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chemeClr val="tx1"/>
                </a:solidFill>
                <a:latin typeface="微軟正黑體" panose="020B0604030504040204" pitchFamily="34" charset="-120"/>
                <a:ea typeface="微軟正黑體" panose="020B0604030504040204" pitchFamily="34"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gn="ctr"/>
            <a:r>
              <a:rPr lang="en-US" altLang="zh-TW" sz="3600" dirty="0" smtClean="0"/>
              <a:t>(1)</a:t>
            </a:r>
            <a:r>
              <a:rPr lang="zh-TW" altLang="en-US" sz="3600" dirty="0" smtClean="0"/>
              <a:t>新</a:t>
            </a:r>
            <a:r>
              <a:rPr lang="zh-TW" altLang="en-US" sz="3600" dirty="0"/>
              <a:t>北市圖行動書車服務到雙</a:t>
            </a:r>
            <a:r>
              <a:rPr lang="zh-TW" altLang="en-US" sz="3600" dirty="0" smtClean="0"/>
              <a:t>和圖書館</a:t>
            </a:r>
            <a:endParaRPr kumimoji="0" lang="zh-TW" altLang="en-US" sz="3600" dirty="0"/>
          </a:p>
        </p:txBody>
      </p:sp>
      <p:sp>
        <p:nvSpPr>
          <p:cNvPr id="21" name="矩形 20">
            <a:extLst>
              <a:ext uri="{FF2B5EF4-FFF2-40B4-BE49-F238E27FC236}">
                <a16:creationId xmlns:a16="http://schemas.microsoft.com/office/drawing/2014/main" id="{B72E0E26-8CFF-496D-A8C2-8B2422598F74}"/>
              </a:ext>
            </a:extLst>
          </p:cNvPr>
          <p:cNvSpPr/>
          <p:nvPr/>
        </p:nvSpPr>
        <p:spPr>
          <a:xfrm>
            <a:off x="550992" y="1531853"/>
            <a:ext cx="4079616" cy="2416046"/>
          </a:xfrm>
          <a:prstGeom prst="rect">
            <a:avLst/>
          </a:prstGeom>
          <a:noFill/>
        </p:spPr>
        <p:txBody>
          <a:bodyPr wrap="square">
            <a:spAutoFit/>
          </a:bodyPr>
          <a:lstStyle/>
          <a:p>
            <a:pPr>
              <a:spcBef>
                <a:spcPts val="0"/>
              </a:spcBef>
              <a:spcAft>
                <a:spcPts val="600"/>
              </a:spcAft>
            </a:pPr>
            <a:r>
              <a:rPr lang="zh-TW" altLang="en-US" b="1" dirty="0">
                <a:latin typeface="微軟正黑體" panose="020B0604030504040204" pitchFamily="34" charset="-120"/>
                <a:ea typeface="微軟正黑體" panose="020B0604030504040204" pitchFamily="34" charset="-120"/>
              </a:rPr>
              <a:t>時間 </a:t>
            </a: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2023/1</a:t>
            </a:r>
            <a:r>
              <a:rPr lang="zh-TW" altLang="en-US" b="1" dirty="0" smtClean="0">
                <a:latin typeface="微軟正黑體" panose="020B0604030504040204" pitchFamily="34" charset="-120"/>
                <a:ea typeface="微軟正黑體" panose="020B0604030504040204" pitchFamily="34" charset="-120"/>
              </a:rPr>
              <a:t>起每月第三週星期四 </a:t>
            </a:r>
            <a:endParaRPr lang="en-US" altLang="zh-TW" b="1" dirty="0" smtClean="0">
              <a:latin typeface="微軟正黑體" panose="020B0604030504040204" pitchFamily="34" charset="-120"/>
              <a:ea typeface="微軟正黑體" panose="020B0604030504040204" pitchFamily="34" charset="-120"/>
            </a:endParaRPr>
          </a:p>
          <a:p>
            <a:pPr>
              <a:spcBef>
                <a:spcPts val="0"/>
              </a:spcBef>
              <a:spcAft>
                <a:spcPts val="600"/>
              </a:spcAft>
            </a:pPr>
            <a:r>
              <a:rPr lang="zh-TW" altLang="en-US"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10:00-15:00</a:t>
            </a:r>
            <a:endParaRPr lang="en-US" altLang="zh-TW" b="1" dirty="0">
              <a:latin typeface="微軟正黑體" panose="020B0604030504040204" pitchFamily="34" charset="-120"/>
              <a:ea typeface="微軟正黑體" panose="020B0604030504040204" pitchFamily="34" charset="-120"/>
            </a:endParaRPr>
          </a:p>
          <a:p>
            <a:pPr>
              <a:spcBef>
                <a:spcPts val="0"/>
              </a:spcBef>
              <a:spcAft>
                <a:spcPts val="600"/>
              </a:spcAft>
            </a:pPr>
            <a:r>
              <a:rPr lang="zh-TW" altLang="en-US" b="1" dirty="0">
                <a:latin typeface="微軟正黑體" panose="020B0604030504040204" pitchFamily="34" charset="-120"/>
                <a:ea typeface="微軟正黑體" panose="020B0604030504040204" pitchFamily="34" charset="-120"/>
              </a:rPr>
              <a:t>對象 </a:t>
            </a:r>
            <a:r>
              <a:rPr lang="en-US" altLang="zh-TW"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雙和校區師生、醫院職員</a:t>
            </a:r>
            <a:r>
              <a:rPr lang="zh-TW" altLang="en-US" b="1" dirty="0">
                <a:latin typeface="微軟正黑體" panose="020B0604030504040204" pitchFamily="34" charset="-120"/>
                <a:ea typeface="微軟正黑體" panose="020B0604030504040204" pitchFamily="34" charset="-120"/>
              </a:rPr>
              <a:t>及</a:t>
            </a:r>
            <a:r>
              <a:rPr lang="zh-TW" altLang="en-US" b="1" dirty="0" smtClean="0">
                <a:latin typeface="微軟正黑體" panose="020B0604030504040204" pitchFamily="34" charset="-120"/>
                <a:ea typeface="微軟正黑體" panose="020B0604030504040204" pitchFamily="34" charset="-120"/>
              </a:rPr>
              <a:t>社區 </a:t>
            </a:r>
            <a:endParaRPr lang="en-US" altLang="zh-TW" b="1" dirty="0" smtClean="0">
              <a:latin typeface="微軟正黑體" panose="020B0604030504040204" pitchFamily="34" charset="-120"/>
              <a:ea typeface="微軟正黑體" panose="020B0604030504040204" pitchFamily="34" charset="-120"/>
            </a:endParaRPr>
          </a:p>
          <a:p>
            <a:pPr>
              <a:spcBef>
                <a:spcPts val="0"/>
              </a:spcBef>
              <a:spcAft>
                <a:spcPts val="600"/>
              </a:spcAft>
            </a:pPr>
            <a:r>
              <a:rPr lang="zh-TW" altLang="en-US"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          民眾</a:t>
            </a:r>
            <a:endParaRPr lang="en-US" altLang="zh-TW" b="1" dirty="0">
              <a:latin typeface="微軟正黑體" panose="020B0604030504040204" pitchFamily="34" charset="-120"/>
              <a:ea typeface="微軟正黑體" panose="020B0604030504040204" pitchFamily="34" charset="-120"/>
            </a:endParaRPr>
          </a:p>
          <a:p>
            <a:pPr>
              <a:spcBef>
                <a:spcPts val="0"/>
              </a:spcBef>
              <a:spcAft>
                <a:spcPts val="600"/>
              </a:spcAft>
            </a:pPr>
            <a:r>
              <a:rPr lang="zh-TW" altLang="en-US" b="1" dirty="0">
                <a:latin typeface="微軟正黑體" panose="020B0604030504040204" pitchFamily="34" charset="-120"/>
                <a:ea typeface="微軟正黑體" panose="020B0604030504040204" pitchFamily="34" charset="-120"/>
              </a:rPr>
              <a:t>地點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雙和醫院行政大樓</a:t>
            </a:r>
            <a:r>
              <a:rPr lang="en-US" altLang="zh-TW" b="1" dirty="0">
                <a:latin typeface="微軟正黑體" panose="020B0604030504040204" pitchFamily="34" charset="-120"/>
                <a:ea typeface="微軟正黑體" panose="020B0604030504040204" pitchFamily="34" charset="-120"/>
              </a:rPr>
              <a:t>1F</a:t>
            </a:r>
            <a:br>
              <a:rPr lang="en-US" altLang="zh-TW" b="1" dirty="0">
                <a:latin typeface="微軟正黑體" panose="020B0604030504040204" pitchFamily="34" charset="-120"/>
                <a:ea typeface="微軟正黑體" panose="020B0604030504040204" pitchFamily="34" charset="-120"/>
              </a:rPr>
            </a:b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圖書室前停車區</a:t>
            </a:r>
            <a:endParaRPr lang="en-US" altLang="zh-TW" b="1" dirty="0">
              <a:latin typeface="微軟正黑體" panose="020B0604030504040204" pitchFamily="34" charset="-120"/>
              <a:ea typeface="微軟正黑體" panose="020B0604030504040204" pitchFamily="34" charset="-120"/>
            </a:endParaRPr>
          </a:p>
          <a:p>
            <a:pPr>
              <a:spcBef>
                <a:spcPts val="0"/>
              </a:spcBef>
              <a:spcAft>
                <a:spcPts val="600"/>
              </a:spcAft>
            </a:pPr>
            <a:r>
              <a:rPr lang="zh-TW" altLang="en-US" b="1" dirty="0">
                <a:latin typeface="微軟正黑體" panose="020B0604030504040204" pitchFamily="34" charset="-120"/>
                <a:ea typeface="微軟正黑體" panose="020B0604030504040204" pitchFamily="34" charset="-120"/>
              </a:rPr>
              <a:t>服務內容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行動書車圖書借閱</a:t>
            </a:r>
            <a:r>
              <a:rPr lang="zh-TW" altLang="en-US" b="1" dirty="0" smtClean="0">
                <a:latin typeface="微軟正黑體" panose="020B0604030504040204" pitchFamily="34" charset="-120"/>
                <a:ea typeface="微軟正黑體" panose="020B0604030504040204" pitchFamily="34" charset="-120"/>
              </a:rPr>
              <a:t>、辦</a:t>
            </a:r>
            <a:r>
              <a:rPr lang="zh-TW" altLang="en-US" b="1" dirty="0">
                <a:latin typeface="微軟正黑體" panose="020B0604030504040204" pitchFamily="34" charset="-120"/>
                <a:ea typeface="微軟正黑體" panose="020B0604030504040204" pitchFamily="34" charset="-120"/>
              </a:rPr>
              <a:t>證</a:t>
            </a:r>
            <a:endParaRPr lang="en-US" altLang="zh-TW" b="1"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3"/>
          <a:stretch>
            <a:fillRect/>
          </a:stretch>
        </p:blipFill>
        <p:spPr>
          <a:xfrm>
            <a:off x="4530966" y="4216138"/>
            <a:ext cx="4465726" cy="2563754"/>
          </a:xfrm>
          <a:prstGeom prst="rect">
            <a:avLst/>
          </a:prstGeom>
        </p:spPr>
      </p:pic>
      <p:pic>
        <p:nvPicPr>
          <p:cNvPr id="8" name="圖片 7"/>
          <p:cNvPicPr>
            <a:picLocks noChangeAspect="1"/>
          </p:cNvPicPr>
          <p:nvPr/>
        </p:nvPicPr>
        <p:blipFill>
          <a:blip r:embed="rId4"/>
          <a:stretch>
            <a:fillRect/>
          </a:stretch>
        </p:blipFill>
        <p:spPr>
          <a:xfrm>
            <a:off x="4735075" y="1286206"/>
            <a:ext cx="3829569" cy="2929932"/>
          </a:xfrm>
          <a:prstGeom prst="rect">
            <a:avLst/>
          </a:prstGeom>
        </p:spPr>
      </p:pic>
      <p:pic>
        <p:nvPicPr>
          <p:cNvPr id="11" name="圖片 10"/>
          <p:cNvPicPr>
            <a:picLocks noChangeAspect="1"/>
          </p:cNvPicPr>
          <p:nvPr/>
        </p:nvPicPr>
        <p:blipFill>
          <a:blip r:embed="rId5"/>
          <a:stretch>
            <a:fillRect/>
          </a:stretch>
        </p:blipFill>
        <p:spPr>
          <a:xfrm>
            <a:off x="1114005" y="4369584"/>
            <a:ext cx="2629128" cy="1508891"/>
          </a:xfrm>
          <a:prstGeom prst="rect">
            <a:avLst/>
          </a:prstGeom>
        </p:spPr>
      </p:pic>
    </p:spTree>
    <p:extLst>
      <p:ext uri="{BB962C8B-B14F-4D97-AF65-F5344CB8AC3E}">
        <p14:creationId xmlns:p14="http://schemas.microsoft.com/office/powerpoint/2010/main" val="20646369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1981" y="91639"/>
            <a:ext cx="4939244"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zh-TW" sz="4000" dirty="0" smtClean="0"/>
              <a:t> </a:t>
            </a:r>
            <a:r>
              <a:rPr lang="en-US" altLang="zh-TW" sz="3600" dirty="0" smtClean="0"/>
              <a:t>(2) Pick Me</a:t>
            </a:r>
            <a:r>
              <a:rPr lang="zh-TW" altLang="en-US" sz="3600" dirty="0" smtClean="0"/>
              <a:t>！兌獎</a:t>
            </a:r>
            <a:r>
              <a:rPr lang="zh-TW" altLang="en-US" sz="3600" dirty="0"/>
              <a:t>機</a:t>
            </a:r>
          </a:p>
        </p:txBody>
      </p:sp>
      <p:sp>
        <p:nvSpPr>
          <p:cNvPr id="3" name="投影片編號版面配置區 2"/>
          <p:cNvSpPr>
            <a:spLocks noGrp="1"/>
          </p:cNvSpPr>
          <p:nvPr>
            <p:ph type="sldNum" sz="quarter" idx="12"/>
          </p:nvPr>
        </p:nvSpPr>
        <p:spPr/>
        <p:txBody>
          <a:bodyPr/>
          <a:lstStyle/>
          <a:p>
            <a:fld id="{2A094065-FA75-49FD-8D40-9B5B8C87CA52}" type="slidenum">
              <a:rPr lang="en-US" altLang="zh-TW" smtClean="0"/>
              <a:pPr/>
              <a:t>57</a:t>
            </a:fld>
            <a:endParaRPr lang="en-US" altLang="zh-TW"/>
          </a:p>
        </p:txBody>
      </p:sp>
      <p:sp>
        <p:nvSpPr>
          <p:cNvPr id="11" name="矩形 10">
            <a:extLst>
              <a:ext uri="{FF2B5EF4-FFF2-40B4-BE49-F238E27FC236}">
                <a16:creationId xmlns:a16="http://schemas.microsoft.com/office/drawing/2014/main" id="{279E169E-3F92-4CD1-B794-F24CFE12A6EC}"/>
              </a:ext>
            </a:extLst>
          </p:cNvPr>
          <p:cNvSpPr/>
          <p:nvPr/>
        </p:nvSpPr>
        <p:spPr>
          <a:xfrm>
            <a:off x="4544830" y="1370473"/>
            <a:ext cx="4592790" cy="2462213"/>
          </a:xfrm>
          <a:prstGeom prst="rect">
            <a:avLst/>
          </a:prstGeom>
        </p:spPr>
        <p:txBody>
          <a:bodyPr wrap="square">
            <a:spAutoFit/>
          </a:bodyPr>
          <a:lstStyle/>
          <a:p>
            <a:pPr marL="457200" indent="-457200">
              <a:buFont typeface="Wingdings" panose="05000000000000000000" pitchFamily="2" charset="2"/>
              <a:buChar char="Ø"/>
            </a:pPr>
            <a:r>
              <a:rPr lang="zh-TW" altLang="en-US" sz="2200" b="1" dirty="0">
                <a:latin typeface="微軟正黑體" panose="020B0604030504040204" pitchFamily="34" charset="-120"/>
                <a:ea typeface="微軟正黑體" panose="020B0604030504040204" pitchFamily="34" charset="-120"/>
              </a:rPr>
              <a:t>時間</a:t>
            </a:r>
            <a:r>
              <a:rPr lang="zh-TW" altLang="en-US" sz="2200" b="1" dirty="0" smtClean="0">
                <a:latin typeface="微軟正黑體" panose="020B0604030504040204" pitchFamily="34" charset="-120"/>
                <a:ea typeface="微軟正黑體" panose="020B0604030504040204" pitchFamily="34" charset="-120"/>
              </a:rPr>
              <a:t>：</a:t>
            </a:r>
            <a:r>
              <a:rPr lang="en-US" altLang="zh-TW" sz="2200" b="1" dirty="0" smtClean="0">
                <a:latin typeface="微軟正黑體" panose="020B0604030504040204" pitchFamily="34" charset="-120"/>
                <a:ea typeface="微軟正黑體" panose="020B0604030504040204" pitchFamily="34" charset="-120"/>
              </a:rPr>
              <a:t>2023/2/13</a:t>
            </a:r>
            <a:r>
              <a:rPr lang="zh-TW" altLang="en-US" sz="2200" b="1" dirty="0">
                <a:latin typeface="微軟正黑體" panose="020B0604030504040204" pitchFamily="34" charset="-120"/>
                <a:ea typeface="微軟正黑體" panose="020B0604030504040204" pitchFamily="34" charset="-120"/>
              </a:rPr>
              <a:t>啟用</a:t>
            </a:r>
            <a:endParaRPr lang="en-US" altLang="zh-TW" sz="2200" b="1"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200" b="1" dirty="0">
                <a:latin typeface="微軟正黑體" panose="020B0604030504040204" pitchFamily="34" charset="-120"/>
                <a:ea typeface="微軟正黑體" panose="020B0604030504040204" pitchFamily="34" charset="-120"/>
              </a:rPr>
              <a:t>目的：吸引讀者前往圖書館</a:t>
            </a:r>
            <a:endParaRPr lang="en-US" altLang="zh-TW" sz="2200" b="1"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en-US" altLang="zh-TW" sz="2200" b="1" dirty="0">
                <a:latin typeface="微軟正黑體" panose="020B0604030504040204" pitchFamily="34" charset="-120"/>
                <a:ea typeface="微軟正黑體" panose="020B0604030504040204" pitchFamily="34" charset="-120"/>
              </a:rPr>
              <a:t>111-2</a:t>
            </a:r>
            <a:r>
              <a:rPr lang="zh-TW" altLang="en-US" sz="2200" b="1" dirty="0">
                <a:latin typeface="微軟正黑體" panose="020B0604030504040204" pitchFamily="34" charset="-120"/>
                <a:ea typeface="微軟正黑體" panose="020B0604030504040204" pitchFamily="34" charset="-120"/>
              </a:rPr>
              <a:t>學期獎項規劃：</a:t>
            </a:r>
            <a:endParaRPr lang="en-US" altLang="zh-TW" sz="2200" b="1" dirty="0">
              <a:latin typeface="微軟正黑體" panose="020B0604030504040204" pitchFamily="34" charset="-120"/>
              <a:ea typeface="微軟正黑體" panose="020B0604030504040204" pitchFamily="34" charset="-120"/>
            </a:endParaRPr>
          </a:p>
          <a:p>
            <a:r>
              <a:rPr lang="zh-TW" altLang="en-US" sz="2200" b="1" dirty="0">
                <a:latin typeface="微軟正黑體" panose="020B0604030504040204" pitchFamily="34" charset="-120"/>
                <a:ea typeface="微軟正黑體" panose="020B0604030504040204" pitchFamily="34" charset="-120"/>
              </a:rPr>
              <a:t>       </a:t>
            </a:r>
            <a:r>
              <a:rPr lang="en-US" altLang="zh-TW" sz="2200" b="1" dirty="0">
                <a:latin typeface="微軟正黑體" panose="020B0604030504040204" pitchFamily="34" charset="-120"/>
                <a:ea typeface="微軟正黑體" panose="020B0604030504040204" pitchFamily="34" charset="-120"/>
              </a:rPr>
              <a:t>1.</a:t>
            </a:r>
            <a:r>
              <a:rPr lang="zh-TW" altLang="en-US" sz="2200" b="1" dirty="0">
                <a:latin typeface="微軟正黑體" panose="020B0604030504040204" pitchFamily="34" charset="-120"/>
                <a:ea typeface="微軟正黑體" panose="020B0604030504040204" pitchFamily="34" charset="-120"/>
              </a:rPr>
              <a:t> </a:t>
            </a:r>
            <a:r>
              <a:rPr lang="en-US" altLang="zh-TW" sz="2200" b="1" dirty="0">
                <a:latin typeface="微軟正黑體" panose="020B0604030504040204" pitchFamily="34" charset="-120"/>
                <a:ea typeface="微軟正黑體" panose="020B0604030504040204" pitchFamily="34" charset="-120"/>
              </a:rPr>
              <a:t>Line</a:t>
            </a:r>
            <a:r>
              <a:rPr lang="zh-TW" altLang="en-US" sz="2200" b="1" dirty="0">
                <a:latin typeface="微軟正黑體" panose="020B0604030504040204" pitchFamily="34" charset="-120"/>
                <a:ea typeface="微軟正黑體" panose="020B0604030504040204" pitchFamily="34" charset="-120"/>
              </a:rPr>
              <a:t>周邊</a:t>
            </a:r>
            <a:r>
              <a:rPr lang="en-US" altLang="zh-TW" sz="2200" b="1" dirty="0">
                <a:latin typeface="微軟正黑體" panose="020B0604030504040204" pitchFamily="34" charset="-120"/>
                <a:ea typeface="微軟正黑體" panose="020B0604030504040204" pitchFamily="34" charset="-120"/>
              </a:rPr>
              <a:t/>
            </a:r>
            <a:br>
              <a:rPr lang="en-US" altLang="zh-TW" sz="2200" b="1" dirty="0">
                <a:latin typeface="微軟正黑體" panose="020B0604030504040204" pitchFamily="34" charset="-120"/>
                <a:ea typeface="微軟正黑體" panose="020B0604030504040204" pitchFamily="34" charset="-120"/>
              </a:rPr>
            </a:br>
            <a:r>
              <a:rPr lang="zh-TW" altLang="en-US" sz="2200" b="1" dirty="0">
                <a:latin typeface="微軟正黑體" panose="020B0604030504040204" pitchFamily="34" charset="-120"/>
                <a:ea typeface="微軟正黑體" panose="020B0604030504040204" pitchFamily="34" charset="-120"/>
              </a:rPr>
              <a:t>       </a:t>
            </a:r>
            <a:r>
              <a:rPr lang="en-US" altLang="zh-TW" sz="2200" b="1" dirty="0">
                <a:latin typeface="微軟正黑體" panose="020B0604030504040204" pitchFamily="34" charset="-120"/>
                <a:ea typeface="微軟正黑體" panose="020B0604030504040204" pitchFamily="34" charset="-120"/>
              </a:rPr>
              <a:t>2.</a:t>
            </a:r>
            <a:r>
              <a:rPr lang="zh-TW" altLang="en-US" sz="2200" b="1" dirty="0">
                <a:latin typeface="微軟正黑體" panose="020B0604030504040204" pitchFamily="34" charset="-120"/>
                <a:ea typeface="微軟正黑體" panose="020B0604030504040204" pitchFamily="34" charset="-120"/>
              </a:rPr>
              <a:t> 館內</a:t>
            </a:r>
            <a:r>
              <a:rPr lang="zh-TW" altLang="en-US" sz="2200" b="1" dirty="0" smtClean="0">
                <a:latin typeface="微軟正黑體" panose="020B0604030504040204" pitchFamily="34" charset="-120"/>
                <a:ea typeface="微軟正黑體" panose="020B0604030504040204" pitchFamily="34" charset="-120"/>
              </a:rPr>
              <a:t>紀念品       </a:t>
            </a:r>
            <a:endParaRPr lang="en-US" altLang="zh-TW" sz="2200" b="1" dirty="0" smtClean="0">
              <a:latin typeface="微軟正黑體" panose="020B0604030504040204" pitchFamily="34" charset="-120"/>
              <a:ea typeface="微軟正黑體" panose="020B0604030504040204" pitchFamily="34" charset="-120"/>
            </a:endParaRPr>
          </a:p>
          <a:p>
            <a:r>
              <a:rPr lang="zh-TW" altLang="en-US" sz="2200" b="1" dirty="0">
                <a:latin typeface="微軟正黑體" panose="020B0604030504040204" pitchFamily="34" charset="-120"/>
                <a:ea typeface="微軟正黑體" panose="020B0604030504040204" pitchFamily="34" charset="-120"/>
              </a:rPr>
              <a:t> </a:t>
            </a:r>
            <a:r>
              <a:rPr lang="zh-TW" altLang="en-US" sz="2200" b="1" dirty="0" smtClean="0">
                <a:latin typeface="微軟正黑體" panose="020B0604030504040204" pitchFamily="34" charset="-120"/>
                <a:ea typeface="微軟正黑體" panose="020B0604030504040204" pitchFamily="34" charset="-120"/>
              </a:rPr>
              <a:t>      </a:t>
            </a:r>
            <a:r>
              <a:rPr lang="en-US" altLang="zh-TW" sz="2200" b="1" dirty="0" smtClean="0">
                <a:latin typeface="微軟正黑體" panose="020B0604030504040204" pitchFamily="34" charset="-120"/>
                <a:ea typeface="微軟正黑體" panose="020B0604030504040204" pitchFamily="34" charset="-120"/>
              </a:rPr>
              <a:t>3</a:t>
            </a:r>
            <a:r>
              <a:rPr lang="en-US" altLang="zh-TW" sz="2200" b="1" dirty="0">
                <a:latin typeface="微軟正黑體" panose="020B0604030504040204" pitchFamily="34" charset="-120"/>
                <a:ea typeface="微軟正黑體" panose="020B0604030504040204" pitchFamily="34" charset="-120"/>
              </a:rPr>
              <a:t>.</a:t>
            </a:r>
            <a:r>
              <a:rPr lang="zh-TW" altLang="en-US" sz="2200" b="1" dirty="0">
                <a:latin typeface="微軟正黑體" panose="020B0604030504040204" pitchFamily="34" charset="-120"/>
                <a:ea typeface="微軟正黑體" panose="020B0604030504040204" pitchFamily="34" charset="-120"/>
              </a:rPr>
              <a:t> 校方紀念品</a:t>
            </a:r>
            <a:r>
              <a:rPr lang="en-US" altLang="zh-TW" sz="2200" b="1" dirty="0">
                <a:latin typeface="微軟正黑體" panose="020B0604030504040204" pitchFamily="34" charset="-120"/>
                <a:ea typeface="微軟正黑體" panose="020B0604030504040204" pitchFamily="34" charset="-120"/>
              </a:rPr>
              <a:t/>
            </a:r>
            <a:br>
              <a:rPr lang="en-US" altLang="zh-TW" sz="2200" b="1" dirty="0">
                <a:latin typeface="微軟正黑體" panose="020B0604030504040204" pitchFamily="34" charset="-120"/>
                <a:ea typeface="微軟正黑體" panose="020B0604030504040204" pitchFamily="34" charset="-120"/>
              </a:rPr>
            </a:br>
            <a:r>
              <a:rPr lang="zh-TW" altLang="en-US" sz="2200" b="1" dirty="0">
                <a:latin typeface="微軟正黑體" panose="020B0604030504040204" pitchFamily="34" charset="-120"/>
                <a:ea typeface="微軟正黑體" panose="020B0604030504040204" pitchFamily="34" charset="-120"/>
              </a:rPr>
              <a:t>       </a:t>
            </a:r>
            <a:r>
              <a:rPr lang="en-US" altLang="zh-TW" sz="2200" b="1" dirty="0">
                <a:latin typeface="微軟正黑體" panose="020B0604030504040204" pitchFamily="34" charset="-120"/>
                <a:ea typeface="微軟正黑體" panose="020B0604030504040204" pitchFamily="34" charset="-120"/>
              </a:rPr>
              <a:t>4.</a:t>
            </a:r>
            <a:r>
              <a:rPr lang="zh-TW" altLang="en-US" sz="2200" b="1" dirty="0">
                <a:latin typeface="微軟正黑體" panose="020B0604030504040204" pitchFamily="34" charset="-120"/>
                <a:ea typeface="微軟正黑體" panose="020B0604030504040204" pitchFamily="34" charset="-120"/>
              </a:rPr>
              <a:t> 年度大獎</a:t>
            </a:r>
            <a:endParaRPr lang="en-US" altLang="zh-TW" sz="2200" b="1" dirty="0">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40374" y="1205348"/>
            <a:ext cx="4104456" cy="5236896"/>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322" y="2886830"/>
            <a:ext cx="1829488" cy="2663698"/>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4150" y="4104354"/>
            <a:ext cx="1319050" cy="1688384"/>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7790" y="5851464"/>
            <a:ext cx="3443064" cy="601872"/>
          </a:xfrm>
          <a:prstGeom prst="rect">
            <a:avLst/>
          </a:prstGeom>
        </p:spPr>
      </p:pic>
    </p:spTree>
    <p:extLst>
      <p:ext uri="{BB962C8B-B14F-4D97-AF65-F5344CB8AC3E}">
        <p14:creationId xmlns:p14="http://schemas.microsoft.com/office/powerpoint/2010/main" val="32175610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727CFD2-3475-4E18-836E-9E332DB705BF}"/>
              </a:ext>
            </a:extLst>
          </p:cNvPr>
          <p:cNvSpPr/>
          <p:nvPr/>
        </p:nvSpPr>
        <p:spPr>
          <a:xfrm>
            <a:off x="8132596" y="148978"/>
            <a:ext cx="864096" cy="93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57200" y="1340768"/>
            <a:ext cx="8229600" cy="4525963"/>
          </a:xfrm>
        </p:spPr>
        <p:txBody>
          <a:bodyPr/>
          <a:lstStyle/>
          <a:p>
            <a:r>
              <a:rPr lang="zh-TW" altLang="en-US" sz="2400" dirty="0"/>
              <a:t>上線測試．進行功能調整</a:t>
            </a:r>
            <a:endParaRPr lang="en-US" altLang="zh-TW" sz="2400" dirty="0"/>
          </a:p>
          <a:p>
            <a:r>
              <a:rPr lang="zh-TW" altLang="en-US" sz="2400" dirty="0"/>
              <a:t>規劃新增雙和及萬芳環境儀表板</a:t>
            </a:r>
            <a:endParaRPr lang="en-US" altLang="zh-TW" sz="2400" dirty="0"/>
          </a:p>
          <a:p>
            <a:r>
              <a:rPr lang="zh-TW" altLang="en-US" sz="2400" dirty="0"/>
              <a:t>預定</a:t>
            </a:r>
            <a:r>
              <a:rPr lang="zh-TW" altLang="en-US" sz="2400" dirty="0" smtClean="0"/>
              <a:t>於</a:t>
            </a:r>
            <a:r>
              <a:rPr lang="en-US" altLang="zh-TW" sz="2400" dirty="0" smtClean="0"/>
              <a:t>2023/4/23</a:t>
            </a:r>
            <a:r>
              <a:rPr lang="zh-TW" altLang="en-US" sz="2400" dirty="0"/>
              <a:t>世界閱讀日正式啟用</a:t>
            </a:r>
          </a:p>
        </p:txBody>
      </p:sp>
      <p:sp>
        <p:nvSpPr>
          <p:cNvPr id="2" name="標題 1"/>
          <p:cNvSpPr>
            <a:spLocks noGrp="1"/>
          </p:cNvSpPr>
          <p:nvPr>
            <p:ph type="title"/>
          </p:nvPr>
        </p:nvSpPr>
        <p:spPr>
          <a:xfrm>
            <a:off x="882859" y="77994"/>
            <a:ext cx="8229600" cy="1143000"/>
          </a:xfrm>
        </p:spPr>
        <p:txBody>
          <a:bodyPr/>
          <a:lstStyle/>
          <a:p>
            <a:r>
              <a:rPr lang="en-US" altLang="zh-TW" sz="3600" dirty="0" smtClean="0"/>
              <a:t>(3)</a:t>
            </a:r>
            <a:r>
              <a:rPr lang="zh-TW" altLang="en-US" sz="3600" dirty="0" smtClean="0"/>
              <a:t>建置</a:t>
            </a:r>
            <a:r>
              <a:rPr lang="zh-TW" altLang="en-US" sz="3600" dirty="0"/>
              <a:t>雲端數位學習書牆網站</a:t>
            </a:r>
          </a:p>
        </p:txBody>
      </p:sp>
      <p:pic>
        <p:nvPicPr>
          <p:cNvPr id="6" name="圖片 5"/>
          <p:cNvPicPr>
            <a:picLocks noChangeAspect="1"/>
          </p:cNvPicPr>
          <p:nvPr/>
        </p:nvPicPr>
        <p:blipFill>
          <a:blip r:embed="rId2"/>
          <a:stretch>
            <a:fillRect/>
          </a:stretch>
        </p:blipFill>
        <p:spPr>
          <a:xfrm>
            <a:off x="323528" y="2728352"/>
            <a:ext cx="5861782" cy="3297252"/>
          </a:xfrm>
          <a:prstGeom prst="rect">
            <a:avLst/>
          </a:prstGeom>
        </p:spPr>
      </p:pic>
      <p:pic>
        <p:nvPicPr>
          <p:cNvPr id="7" name="圖片 6"/>
          <p:cNvPicPr>
            <a:picLocks noChangeAspect="1"/>
          </p:cNvPicPr>
          <p:nvPr/>
        </p:nvPicPr>
        <p:blipFill>
          <a:blip r:embed="rId3"/>
          <a:stretch>
            <a:fillRect/>
          </a:stretch>
        </p:blipFill>
        <p:spPr>
          <a:xfrm>
            <a:off x="6156504" y="2724390"/>
            <a:ext cx="2952000" cy="1660500"/>
          </a:xfrm>
          <a:prstGeom prst="rect">
            <a:avLst/>
          </a:prstGeom>
        </p:spPr>
      </p:pic>
      <p:pic>
        <p:nvPicPr>
          <p:cNvPr id="13" name="圖片 12"/>
          <p:cNvPicPr>
            <a:picLocks noChangeAspect="1"/>
          </p:cNvPicPr>
          <p:nvPr/>
        </p:nvPicPr>
        <p:blipFill>
          <a:blip r:embed="rId4"/>
          <a:stretch>
            <a:fillRect/>
          </a:stretch>
        </p:blipFill>
        <p:spPr>
          <a:xfrm>
            <a:off x="6185310" y="4365104"/>
            <a:ext cx="2952000" cy="1660500"/>
          </a:xfrm>
          <a:prstGeom prst="rect">
            <a:avLst/>
          </a:prstGeom>
        </p:spPr>
      </p:pic>
      <p:sp>
        <p:nvSpPr>
          <p:cNvPr id="14" name="投影片編號版面配置區 4">
            <a:extLst>
              <a:ext uri="{FF2B5EF4-FFF2-40B4-BE49-F238E27FC236}">
                <a16:creationId xmlns:a16="http://schemas.microsoft.com/office/drawing/2014/main" id="{B37E8F8A-9998-4A6C-9BB4-0D13CAD89B89}"/>
              </a:ext>
            </a:extLst>
          </p:cNvPr>
          <p:cNvSpPr txBox="1">
            <a:spLocks/>
          </p:cNvSpPr>
          <p:nvPr/>
        </p:nvSpPr>
        <p:spPr>
          <a:xfrm>
            <a:off x="7380312" y="6448251"/>
            <a:ext cx="1306488" cy="365125"/>
          </a:xfrm>
          <a:prstGeom prst="rect">
            <a:avLst/>
          </a:prstGeom>
        </p:spPr>
        <p:txBody>
          <a:bodyPr/>
          <a:lstStyle>
            <a:defPPr>
              <a:defRPr lang="zh-TW"/>
            </a:defPPr>
            <a:lvl1pPr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lgn="r">
              <a:defRPr/>
            </a:pPr>
            <a:fld id="{C63D0A78-9D09-46E2-A356-31663A6FC3DB}" type="slidenum">
              <a:rPr lang="en-US" altLang="zh-TW" sz="1100" smtClean="0">
                <a:solidFill>
                  <a:schemeClr val="tx1">
                    <a:lumMod val="50000"/>
                    <a:lumOff val="50000"/>
                  </a:schemeClr>
                </a:solidFill>
              </a:rPr>
              <a:pPr algn="r">
                <a:defRPr/>
              </a:pPr>
              <a:t>58</a:t>
            </a:fld>
            <a:endParaRPr lang="en-US" altLang="zh-TW" sz="1100" dirty="0">
              <a:solidFill>
                <a:schemeClr val="tx1">
                  <a:lumMod val="50000"/>
                  <a:lumOff val="50000"/>
                </a:schemeClr>
              </a:solidFill>
            </a:endParaRPr>
          </a:p>
        </p:txBody>
      </p:sp>
    </p:spTree>
    <p:extLst>
      <p:ext uri="{BB962C8B-B14F-4D97-AF65-F5344CB8AC3E}">
        <p14:creationId xmlns:p14="http://schemas.microsoft.com/office/powerpoint/2010/main" val="41902644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a:off x="2202986" y="3293918"/>
            <a:ext cx="4830168" cy="207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55991BD2-D455-4D09-893E-B3ACCC5BB9DB}"/>
              </a:ext>
            </a:extLst>
          </p:cNvPr>
          <p:cNvSpPr>
            <a:spLocks noGrp="1"/>
          </p:cNvSpPr>
          <p:nvPr>
            <p:ph type="sldNum" sz="quarter" idx="4294967295"/>
          </p:nvPr>
        </p:nvSpPr>
        <p:spPr/>
        <p:txBody>
          <a:bodyPr/>
          <a:lstStyle/>
          <a:p>
            <a:fld id="{2A094065-FA75-49FD-8D40-9B5B8C87CA52}" type="slidenum">
              <a:rPr lang="en-US" altLang="zh-TW" smtClean="0"/>
              <a:pPr/>
              <a:t>59</a:t>
            </a:fld>
            <a:endParaRPr lang="en-US" altLang="zh-TW"/>
          </a:p>
        </p:txBody>
      </p:sp>
      <p:sp>
        <p:nvSpPr>
          <p:cNvPr id="6" name="文字方塊 5"/>
          <p:cNvSpPr txBox="1"/>
          <p:nvPr/>
        </p:nvSpPr>
        <p:spPr>
          <a:xfrm>
            <a:off x="1355994" y="1985867"/>
            <a:ext cx="6733703" cy="261610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800" b="1" dirty="0">
                <a:solidFill>
                  <a:prstClr val="white"/>
                </a:solidFill>
                <a:latin typeface="微軟正黑體" panose="020B0604030504040204" pitchFamily="34" charset="-120"/>
                <a:ea typeface="微軟正黑體" panose="020B0604030504040204" pitchFamily="34" charset="-120"/>
              </a:rPr>
              <a:t>與大家共勉同行</a:t>
            </a:r>
            <a:r>
              <a:rPr kumimoji="1" lang="en-US" altLang="zh-TW" sz="4800" b="1" dirty="0">
                <a:solidFill>
                  <a:prstClr val="white"/>
                </a:solidFill>
                <a:latin typeface="微軟正黑體" panose="020B0604030504040204" pitchFamily="34" charset="-120"/>
                <a:ea typeface="微軟正黑體" panose="020B0604030504040204" pitchFamily="34" charset="-120"/>
              </a:rPr>
              <a:t>,</a:t>
            </a:r>
            <a:r>
              <a:rPr kumimoji="1" lang="zh-TW" altLang="en-US" sz="4800" b="1" i="0"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謝謝</a:t>
            </a:r>
            <a:r>
              <a:rPr kumimoji="1" lang="en-US" altLang="zh-TW" sz="4800" b="1" i="0"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zh-TW" sz="4000" b="1" i="0" u="sng"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600" b="1" noProof="0" dirty="0">
                <a:solidFill>
                  <a:schemeClr val="bg1"/>
                </a:solidFill>
                <a:latin typeface="微軟正黑體" panose="020B0604030504040204" pitchFamily="34" charset="-120"/>
                <a:ea typeface="微軟正黑體" panose="020B0604030504040204" pitchFamily="34" charset="-120"/>
              </a:rPr>
              <a:t>tzchiu@tmu.edu.tw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6938291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04899" y="44624"/>
            <a:ext cx="7263346" cy="1143000"/>
          </a:xfrm>
          <a:noFill/>
        </p:spPr>
        <p:txBody>
          <a:bodyPr/>
          <a:lstStyle/>
          <a:p>
            <a:r>
              <a:rPr lang="zh-TW" altLang="en-US" dirty="0"/>
              <a:t>辦學</a:t>
            </a:r>
            <a:r>
              <a:rPr lang="zh-TW" altLang="en-US" dirty="0" smtClean="0"/>
              <a:t>表現</a:t>
            </a:r>
            <a:r>
              <a:rPr lang="zh-TW" altLang="en-US" dirty="0" smtClean="0">
                <a:solidFill>
                  <a:srgbClr val="FF0000"/>
                </a:solidFill>
              </a:rPr>
              <a:t> </a:t>
            </a:r>
            <a:endParaRPr lang="zh-TW" altLang="en-US" dirty="0">
              <a:solidFill>
                <a:srgbClr val="FF0000"/>
              </a:solidFill>
            </a:endParaRPr>
          </a:p>
        </p:txBody>
      </p:sp>
      <p:sp>
        <p:nvSpPr>
          <p:cNvPr id="24" name="投影片編號版面配置區 2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AA990E-CC93-464B-8491-8D45A3BC44C7}"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pic>
        <p:nvPicPr>
          <p:cNvPr id="4" name="圖片 3"/>
          <p:cNvPicPr>
            <a:picLocks noChangeAspect="1"/>
          </p:cNvPicPr>
          <p:nvPr/>
        </p:nvPicPr>
        <p:blipFill>
          <a:blip r:embed="rId3"/>
          <a:stretch>
            <a:fillRect/>
          </a:stretch>
        </p:blipFill>
        <p:spPr>
          <a:xfrm>
            <a:off x="960120" y="1336274"/>
            <a:ext cx="7223760" cy="5053814"/>
          </a:xfrm>
          <a:prstGeom prst="rect">
            <a:avLst/>
          </a:prstGeom>
        </p:spPr>
      </p:pic>
      <p:grpSp>
        <p:nvGrpSpPr>
          <p:cNvPr id="5" name="群組 4"/>
          <p:cNvGrpSpPr/>
          <p:nvPr/>
        </p:nvGrpSpPr>
        <p:grpSpPr>
          <a:xfrm>
            <a:off x="1093895" y="1601426"/>
            <a:ext cx="1412232" cy="419912"/>
            <a:chOff x="1093895" y="1601426"/>
            <a:chExt cx="1412232" cy="419912"/>
          </a:xfrm>
        </p:grpSpPr>
        <p:sp>
          <p:nvSpPr>
            <p:cNvPr id="6" name="矩形 5"/>
            <p:cNvSpPr/>
            <p:nvPr/>
          </p:nvSpPr>
          <p:spPr>
            <a:xfrm>
              <a:off x="1489380" y="1601426"/>
              <a:ext cx="548224" cy="41990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srgbClr val="FFEA93"/>
                  </a:solidFill>
                  <a:effectLst/>
                  <a:uLnTx/>
                  <a:uFillTx/>
                  <a:latin typeface="微軟正黑體" panose="020B0604030504040204" pitchFamily="34" charset="-120"/>
                  <a:ea typeface="微軟正黑體" panose="020B0604030504040204" pitchFamily="34" charset="-120"/>
                  <a:cs typeface="+mn-cs"/>
                </a:rPr>
                <a:t>QS</a:t>
              </a:r>
            </a:p>
          </p:txBody>
        </p:sp>
        <p:cxnSp>
          <p:nvCxnSpPr>
            <p:cNvPr id="7" name="直線接點 6"/>
            <p:cNvCxnSpPr/>
            <p:nvPr/>
          </p:nvCxnSpPr>
          <p:spPr bwMode="auto">
            <a:xfrm>
              <a:off x="1093895" y="1601429"/>
              <a:ext cx="1410165" cy="0"/>
            </a:xfrm>
            <a:prstGeom prst="line">
              <a:avLst/>
            </a:prstGeom>
            <a:solidFill>
              <a:schemeClr val="accent1"/>
            </a:solidFill>
            <a:ln w="28575" cap="flat" cmpd="sng" algn="ctr">
              <a:solidFill>
                <a:srgbClr val="FFEA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接點 7"/>
            <p:cNvCxnSpPr/>
            <p:nvPr/>
          </p:nvCxnSpPr>
          <p:spPr bwMode="auto">
            <a:xfrm>
              <a:off x="1095962" y="2021338"/>
              <a:ext cx="1410165" cy="0"/>
            </a:xfrm>
            <a:prstGeom prst="line">
              <a:avLst/>
            </a:prstGeom>
            <a:solidFill>
              <a:schemeClr val="accent1"/>
            </a:solidFill>
            <a:ln w="28575" cap="flat" cmpd="sng" algn="ctr">
              <a:solidFill>
                <a:srgbClr val="FFEA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 name="圖片 8"/>
          <p:cNvPicPr>
            <a:picLocks noChangeAspect="1"/>
          </p:cNvPicPr>
          <p:nvPr/>
        </p:nvPicPr>
        <p:blipFill rotWithShape="1">
          <a:blip r:embed="rId4">
            <a:extLst>
              <a:ext uri="{28A0092B-C50C-407E-A947-70E740481C1C}">
                <a14:useLocalDpi xmlns:a14="http://schemas.microsoft.com/office/drawing/2010/main" val="0"/>
              </a:ext>
            </a:extLst>
          </a:blip>
          <a:srcRect l="10511" t="33572" r="12290" b="30671"/>
          <a:stretch/>
        </p:blipFill>
        <p:spPr>
          <a:xfrm>
            <a:off x="1026159" y="3500846"/>
            <a:ext cx="1676456" cy="853440"/>
          </a:xfrm>
          <a:prstGeom prst="rect">
            <a:avLst/>
          </a:prstGeom>
        </p:spPr>
      </p:pic>
      <p:sp>
        <p:nvSpPr>
          <p:cNvPr id="10" name="矩形 9"/>
          <p:cNvSpPr/>
          <p:nvPr/>
        </p:nvSpPr>
        <p:spPr>
          <a:xfrm>
            <a:off x="986177" y="2111499"/>
            <a:ext cx="1662635" cy="101566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2023</a:t>
            </a:r>
            <a:r>
              <a:rPr kumimoji="1" lang="zh-TW" altLang="en-US" sz="1800" b="1" i="0" u="none" strike="noStrike" kern="1200" cap="none" spc="0" normalizeH="0" baseline="0" noProof="0" dirty="0" smtClean="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世界</a:t>
            </a:r>
            <a:endParaRPr kumimoji="1" lang="en-US" altLang="zh-TW" sz="1800" b="1"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最佳大學排名</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prstClr val="white"/>
                </a:solidFill>
                <a:effectLst/>
                <a:uLnTx/>
                <a:uFillTx/>
                <a:latin typeface="Arial" panose="020B0604020202020204" pitchFamily="34" charset="0"/>
                <a:ea typeface="新細明體" panose="02020500000000000000" pitchFamily="18" charset="-120"/>
                <a:cs typeface="+mn-cs"/>
              </a:rPr>
              <a:t>2020 </a:t>
            </a:r>
            <a:r>
              <a:rPr kumimoji="1" lang="en-US" sz="1200" b="1" i="0" u="none" strike="noStrike" kern="1200" cap="none" spc="0" normalizeH="0" baseline="0" noProof="0" dirty="0">
                <a:ln>
                  <a:noFill/>
                </a:ln>
                <a:solidFill>
                  <a:prstClr val="white"/>
                </a:solidFill>
                <a:effectLst/>
                <a:uLnTx/>
                <a:uFillTx/>
                <a:latin typeface="Arial" panose="020B0604020202020204" pitchFamily="34" charset="0"/>
                <a:ea typeface="新細明體" panose="02020500000000000000" pitchFamily="18" charset="-120"/>
                <a:cs typeface="+mn-cs"/>
              </a:rPr>
              <a:t>QS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1" i="0" u="none" strike="noStrike" kern="1200" cap="none" spc="0" normalizeH="0" baseline="0" noProof="0" dirty="0">
                <a:ln>
                  <a:noFill/>
                </a:ln>
                <a:solidFill>
                  <a:prstClr val="white"/>
                </a:solidFill>
                <a:effectLst/>
                <a:uLnTx/>
                <a:uFillTx/>
                <a:latin typeface="Arial" panose="020B0604020202020204" pitchFamily="34" charset="0"/>
                <a:ea typeface="新細明體" panose="02020500000000000000" pitchFamily="18" charset="-120"/>
                <a:cs typeface="+mn-cs"/>
              </a:rPr>
              <a:t>University Rankings</a:t>
            </a:r>
            <a:endParaRPr kumimoji="1" lang="zh-TW" altLang="en-US" sz="1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1" name="矩形 10"/>
          <p:cNvSpPr/>
          <p:nvPr/>
        </p:nvSpPr>
        <p:spPr>
          <a:xfrm>
            <a:off x="997650" y="5234505"/>
            <a:ext cx="1752403"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名列</a:t>
            </a:r>
            <a:r>
              <a:rPr kumimoji="1" lang="zh-TW" altLang="en-US" sz="18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全球</a:t>
            </a:r>
            <a:r>
              <a:rPr kumimoji="1" lang="en-US" altLang="zh-TW" sz="18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384</a:t>
            </a:r>
            <a:r>
              <a:rPr kumimoji="1" lang="zh-TW" altLang="en-US" sz="18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名</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2" name="矩形 11"/>
          <p:cNvSpPr/>
          <p:nvPr/>
        </p:nvSpPr>
        <p:spPr>
          <a:xfrm>
            <a:off x="3190960" y="1601426"/>
            <a:ext cx="8563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srgbClr val="FFEA93"/>
                </a:solidFill>
                <a:effectLst/>
                <a:uLnTx/>
                <a:uFillTx/>
                <a:latin typeface="微軟正黑體" panose="020B0604030504040204" pitchFamily="34" charset="-120"/>
                <a:ea typeface="微軟正黑體" panose="020B0604030504040204" pitchFamily="34" charset="-120"/>
                <a:cs typeface="+mn-cs"/>
              </a:rPr>
              <a:t>THE </a:t>
            </a:r>
          </a:p>
        </p:txBody>
      </p:sp>
      <p:cxnSp>
        <p:nvCxnSpPr>
          <p:cNvPr id="13" name="直線接點 12"/>
          <p:cNvCxnSpPr/>
          <p:nvPr/>
        </p:nvCxnSpPr>
        <p:spPr bwMode="auto">
          <a:xfrm>
            <a:off x="2923487" y="1601428"/>
            <a:ext cx="1410165" cy="0"/>
          </a:xfrm>
          <a:prstGeom prst="line">
            <a:avLst/>
          </a:prstGeom>
          <a:solidFill>
            <a:schemeClr val="accent1"/>
          </a:solidFill>
          <a:ln w="28575" cap="flat" cmpd="sng" algn="ctr">
            <a:solidFill>
              <a:srgbClr val="FFEA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接點 13"/>
          <p:cNvCxnSpPr/>
          <p:nvPr/>
        </p:nvCxnSpPr>
        <p:spPr bwMode="auto">
          <a:xfrm>
            <a:off x="2925553" y="2021337"/>
            <a:ext cx="1410165" cy="0"/>
          </a:xfrm>
          <a:prstGeom prst="line">
            <a:avLst/>
          </a:prstGeom>
          <a:solidFill>
            <a:schemeClr val="accent1"/>
          </a:solidFill>
          <a:ln w="28575" cap="flat" cmpd="sng" algn="ctr">
            <a:solidFill>
              <a:srgbClr val="FFEA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矩形 14"/>
          <p:cNvSpPr/>
          <p:nvPr/>
        </p:nvSpPr>
        <p:spPr>
          <a:xfrm>
            <a:off x="2748696" y="2092711"/>
            <a:ext cx="1800493" cy="109260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b="1" dirty="0" smtClean="0">
                <a:solidFill>
                  <a:prstClr val="white"/>
                </a:solidFill>
                <a:latin typeface="Arial" panose="020B0604020202020204" pitchFamily="34" charset="0"/>
                <a:ea typeface="新細明體" panose="02020500000000000000" pitchFamily="18" charset="-120"/>
              </a:rPr>
              <a:t>2023</a:t>
            </a:r>
            <a:endParaRPr kumimoji="1" lang="en-US" altLang="zh-TW" b="1" dirty="0">
              <a:solidFill>
                <a:prstClr val="white"/>
              </a:solidFill>
              <a:latin typeface="Arial" panose="020B0604020202020204" pitchFamily="34" charset="0"/>
              <a:ea typeface="新細明體" panose="02020500000000000000"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b="1" dirty="0">
                <a:solidFill>
                  <a:prstClr val="white"/>
                </a:solidFill>
                <a:latin typeface="微軟正黑體" panose="020B0604030504040204" pitchFamily="34" charset="-120"/>
                <a:ea typeface="微軟正黑體" panose="020B0604030504040204" pitchFamily="34" charset="-120"/>
              </a:rPr>
              <a:t>英國泰晤士高等</a:t>
            </a:r>
            <a:endParaRPr kumimoji="1" lang="en-US" altLang="zh-TW" b="1" dirty="0">
              <a:solidFill>
                <a:prstClr val="white"/>
              </a:solidFill>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b="1" dirty="0">
                <a:solidFill>
                  <a:prstClr val="white"/>
                </a:solidFill>
                <a:latin typeface="微軟正黑體" panose="020B0604030504040204" pitchFamily="34" charset="-120"/>
                <a:ea typeface="微軟正黑體" panose="020B0604030504040204" pitchFamily="34" charset="-120"/>
              </a:rPr>
              <a:t>教育世界大學</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cs"/>
              </a:rPr>
              <a:t>Times Higher </a:t>
            </a:r>
            <a:r>
              <a:rPr kumimoji="1" lang="en-US" altLang="zh-TW" sz="1050" b="1"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mn-cs"/>
              </a:rPr>
              <a:t>Education</a:t>
            </a:r>
            <a:endParaRPr kumimoji="1" lang="zh-TW" altLang="en-US" sz="1050" b="1"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mn-cs"/>
            </a:endParaRPr>
          </a:p>
        </p:txBody>
      </p:sp>
      <p:sp>
        <p:nvSpPr>
          <p:cNvPr id="16" name="矩形 15"/>
          <p:cNvSpPr/>
          <p:nvPr/>
        </p:nvSpPr>
        <p:spPr>
          <a:xfrm>
            <a:off x="3267590" y="4838295"/>
            <a:ext cx="784189" cy="923330"/>
          </a:xfrm>
          <a:prstGeom prst="rect">
            <a:avLst/>
          </a:prstGeom>
        </p:spPr>
        <p:txBody>
          <a:bodyPr wrap="none">
            <a:spAutoFit/>
          </a:bodyPr>
          <a:lstStyle/>
          <a:p>
            <a:pPr algn="ctr" eaLnBrk="0" fontAlgn="base" hangingPunct="0">
              <a:spcBef>
                <a:spcPct val="0"/>
              </a:spcBef>
              <a:spcAft>
                <a:spcPct val="0"/>
              </a:spcAft>
              <a:defRPr/>
            </a:pPr>
            <a:r>
              <a:rPr kumimoji="1" lang="zh-TW" altLang="en-US" b="1" dirty="0" smtClean="0">
                <a:solidFill>
                  <a:prstClr val="white"/>
                </a:solidFill>
                <a:latin typeface="微軟正黑體" panose="020B0604030504040204" pitchFamily="34" charset="-120"/>
                <a:ea typeface="微軟正黑體" panose="020B0604030504040204" pitchFamily="34" charset="-120"/>
              </a:rPr>
              <a:t>全國</a:t>
            </a:r>
            <a:r>
              <a:rPr kumimoji="1" lang="en-US" altLang="zh-TW" b="1" dirty="0" smtClean="0">
                <a:solidFill>
                  <a:prstClr val="white"/>
                </a:solidFill>
                <a:latin typeface="微軟正黑體" panose="020B0604030504040204" pitchFamily="34" charset="-120"/>
                <a:ea typeface="微軟正黑體" panose="020B0604030504040204" pitchFamily="34" charset="-120"/>
              </a:rPr>
              <a:t/>
            </a:r>
            <a:br>
              <a:rPr kumimoji="1" lang="en-US" altLang="zh-TW" b="1" dirty="0" smtClean="0">
                <a:solidFill>
                  <a:prstClr val="white"/>
                </a:solidFill>
                <a:latin typeface="微軟正黑體" panose="020B0604030504040204" pitchFamily="34" charset="-120"/>
                <a:ea typeface="微軟正黑體" panose="020B0604030504040204" pitchFamily="34" charset="-120"/>
              </a:rPr>
            </a:br>
            <a:r>
              <a:rPr kumimoji="1" lang="zh-TW" altLang="en-US" b="1" dirty="0">
                <a:solidFill>
                  <a:prstClr val="white"/>
                </a:solidFill>
                <a:latin typeface="微軟正黑體" panose="020B0604030504040204" pitchFamily="34" charset="-120"/>
                <a:ea typeface="微軟正黑體" panose="020B0604030504040204" pitchFamily="34" charset="-120"/>
              </a:rPr>
              <a:t>第</a:t>
            </a:r>
            <a:r>
              <a:rPr kumimoji="1" lang="en-US" altLang="zh-TW" b="1" dirty="0" smtClean="0">
                <a:solidFill>
                  <a:prstClr val="white"/>
                </a:solidFill>
                <a:latin typeface="微軟正黑體" panose="020B0604030504040204" pitchFamily="34" charset="-120"/>
                <a:ea typeface="微軟正黑體" panose="020B0604030504040204" pitchFamily="34" charset="-120"/>
              </a:rPr>
              <a:t>2</a:t>
            </a:r>
            <a:r>
              <a:rPr kumimoji="1" lang="zh-TW" altLang="en-US" b="1" dirty="0" smtClean="0">
                <a:solidFill>
                  <a:prstClr val="white"/>
                </a:solidFill>
                <a:latin typeface="微軟正黑體" panose="020B0604030504040204" pitchFamily="34" charset="-120"/>
                <a:ea typeface="微軟正黑體" panose="020B0604030504040204" pitchFamily="34" charset="-120"/>
              </a:rPr>
              <a:t>名</a:t>
            </a:r>
            <a:endParaRPr kumimoji="1" lang="en-US" altLang="zh-TW" b="1" dirty="0">
              <a:solidFill>
                <a:prstClr val="white"/>
              </a:solidFill>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17" name="圖片 16"/>
          <p:cNvPicPr>
            <a:picLocks noChangeAspect="1"/>
          </p:cNvPicPr>
          <p:nvPr/>
        </p:nvPicPr>
        <p:blipFill>
          <a:blip r:embed="rId5"/>
          <a:stretch>
            <a:fillRect/>
          </a:stretch>
        </p:blipFill>
        <p:spPr>
          <a:xfrm>
            <a:off x="2960815" y="3608499"/>
            <a:ext cx="1397740" cy="662426"/>
          </a:xfrm>
          <a:prstGeom prst="rect">
            <a:avLst/>
          </a:prstGeom>
        </p:spPr>
      </p:pic>
      <p:grpSp>
        <p:nvGrpSpPr>
          <p:cNvPr id="21" name="群組 20"/>
          <p:cNvGrpSpPr/>
          <p:nvPr/>
        </p:nvGrpSpPr>
        <p:grpSpPr>
          <a:xfrm>
            <a:off x="4836572" y="1601426"/>
            <a:ext cx="1412231" cy="461665"/>
            <a:chOff x="4836572" y="1601426"/>
            <a:chExt cx="1412231" cy="461665"/>
          </a:xfrm>
        </p:grpSpPr>
        <p:sp>
          <p:nvSpPr>
            <p:cNvPr id="18" name="矩形 17"/>
            <p:cNvSpPr/>
            <p:nvPr/>
          </p:nvSpPr>
          <p:spPr>
            <a:xfrm>
              <a:off x="5104045" y="1601426"/>
              <a:ext cx="70724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srgbClr val="FFEA93"/>
                  </a:solidFill>
                  <a:effectLst/>
                  <a:uLnTx/>
                  <a:uFillTx/>
                  <a:latin typeface="微軟正黑體" panose="020B0604030504040204" pitchFamily="34" charset="-120"/>
                  <a:ea typeface="微軟正黑體" panose="020B0604030504040204" pitchFamily="34" charset="-120"/>
                  <a:cs typeface="+mn-cs"/>
                </a:rPr>
                <a:t>ESI </a:t>
              </a:r>
            </a:p>
          </p:txBody>
        </p:sp>
        <p:cxnSp>
          <p:nvCxnSpPr>
            <p:cNvPr id="19" name="直線接點 18"/>
            <p:cNvCxnSpPr/>
            <p:nvPr/>
          </p:nvCxnSpPr>
          <p:spPr bwMode="auto">
            <a:xfrm>
              <a:off x="4836572" y="1601428"/>
              <a:ext cx="1410165" cy="0"/>
            </a:xfrm>
            <a:prstGeom prst="line">
              <a:avLst/>
            </a:prstGeom>
            <a:solidFill>
              <a:schemeClr val="accent1"/>
            </a:solidFill>
            <a:ln w="28575" cap="flat" cmpd="sng" algn="ctr">
              <a:solidFill>
                <a:srgbClr val="FFEA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接點 19"/>
            <p:cNvCxnSpPr/>
            <p:nvPr/>
          </p:nvCxnSpPr>
          <p:spPr bwMode="auto">
            <a:xfrm>
              <a:off x="4838638" y="2021337"/>
              <a:ext cx="1410165" cy="0"/>
            </a:xfrm>
            <a:prstGeom prst="line">
              <a:avLst/>
            </a:prstGeom>
            <a:solidFill>
              <a:schemeClr val="accent1"/>
            </a:solidFill>
            <a:ln w="28575" cap="flat" cmpd="sng" algn="ctr">
              <a:solidFill>
                <a:srgbClr val="FFEA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矩形 21"/>
          <p:cNvSpPr/>
          <p:nvPr/>
        </p:nvSpPr>
        <p:spPr>
          <a:xfrm>
            <a:off x="4571490" y="2089657"/>
            <a:ext cx="1826141" cy="1215717"/>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b="1" dirty="0" smtClean="0">
                <a:solidFill>
                  <a:prstClr val="white"/>
                </a:solidFill>
                <a:latin typeface="Arial" panose="020B0604020202020204" pitchFamily="34" charset="0"/>
                <a:ea typeface="微軟正黑體" panose="020B0604030504040204" pitchFamily="34" charset="-120"/>
                <a:cs typeface="Arial" panose="020B0604020202020204" pitchFamily="34" charset="0"/>
              </a:rPr>
              <a:t>2023.1</a:t>
            </a:r>
            <a:endParaRPr kumimoji="1" lang="en-US" altLang="zh-TW" b="1" dirty="0">
              <a:solidFill>
                <a:prstClr val="white"/>
              </a:solidFill>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基本科學指標</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入選學門</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lvl="0" algn="ctr" eaLnBrk="0" fontAlgn="base" hangingPunct="0">
              <a:spcBef>
                <a:spcPct val="0"/>
              </a:spcBef>
              <a:spcAft>
                <a:spcPct val="0"/>
              </a:spcAft>
              <a:defRPr/>
            </a:pPr>
            <a:r>
              <a:rPr lang="en-US" altLang="zh-TW" sz="1000" dirty="0">
                <a:solidFill>
                  <a:schemeClr val="bg1"/>
                </a:solidFill>
                <a:latin typeface="微軟正黑體" panose="020B0604030504040204" pitchFamily="34" charset="-120"/>
                <a:ea typeface="微軟正黑體" panose="020B0604030504040204" pitchFamily="34" charset="-120"/>
              </a:rPr>
              <a:t>Essential Science Indicators</a:t>
            </a:r>
          </a:p>
          <a:p>
            <a:pPr lvl="0" algn="ctr" eaLnBrk="0" fontAlgn="base" hangingPunct="0">
              <a:spcBef>
                <a:spcPct val="0"/>
              </a:spcBef>
              <a:spcAft>
                <a:spcPct val="0"/>
              </a:spcAft>
              <a:defRPr/>
            </a:pPr>
            <a:r>
              <a:rPr kumimoji="1" lang="en-US" sz="9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Selected</a:t>
            </a:r>
            <a:r>
              <a:rPr kumimoji="1" lang="zh-TW" altLang="en-US" sz="9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  </a:t>
            </a:r>
            <a:r>
              <a:rPr kumimoji="1" lang="en-US" sz="9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fields in 20</a:t>
            </a:r>
            <a:r>
              <a:rPr kumimoji="1" lang="en-US" altLang="zh-TW" sz="9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20 </a:t>
            </a:r>
            <a:endParaRPr kumimoji="1" lang="zh-TW" altLang="en-US" sz="9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23" name="矩形 22"/>
          <p:cNvSpPr/>
          <p:nvPr/>
        </p:nvSpPr>
        <p:spPr>
          <a:xfrm>
            <a:off x="4478820" y="5096005"/>
            <a:ext cx="203087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b="1" dirty="0">
                <a:solidFill>
                  <a:prstClr val="white"/>
                </a:solidFill>
                <a:latin typeface="微軟正黑體" panose="020B0604030504040204" pitchFamily="34" charset="-120"/>
                <a:ea typeface="微軟正黑體" panose="020B0604030504040204" pitchFamily="34" charset="-120"/>
              </a:rPr>
              <a:t>共</a:t>
            </a:r>
            <a:r>
              <a:rPr kumimoji="1" lang="en-US" altLang="zh-TW" b="1" dirty="0" smtClean="0">
                <a:solidFill>
                  <a:prstClr val="white"/>
                </a:solidFill>
                <a:latin typeface="微軟正黑體" panose="020B0604030504040204" pitchFamily="34" charset="-120"/>
                <a:ea typeface="微軟正黑體" panose="020B0604030504040204" pitchFamily="34" charset="-120"/>
              </a:rPr>
              <a:t>11</a:t>
            </a:r>
            <a:r>
              <a:rPr kumimoji="1" lang="zh-TW" altLang="en-US" b="1" dirty="0" smtClean="0">
                <a:solidFill>
                  <a:prstClr val="white"/>
                </a:solidFill>
                <a:latin typeface="微軟正黑體" panose="020B0604030504040204" pitchFamily="34" charset="-120"/>
                <a:ea typeface="微軟正黑體" panose="020B0604030504040204" pitchFamily="34" charset="-120"/>
              </a:rPr>
              <a:t>個</a:t>
            </a:r>
            <a:r>
              <a:rPr kumimoji="1" lang="zh-TW" altLang="en-US" b="1" dirty="0">
                <a:solidFill>
                  <a:prstClr val="white"/>
                </a:solidFill>
                <a:latin typeface="微軟正黑體" panose="020B0604030504040204" pitchFamily="34" charset="-120"/>
                <a:ea typeface="微軟正黑體" panose="020B0604030504040204" pitchFamily="34" charset="-120"/>
              </a:rPr>
              <a:t>學門</a:t>
            </a:r>
            <a:endParaRPr kumimoji="1" lang="en-US" altLang="zh-TW" b="1" dirty="0">
              <a:solidFill>
                <a:prstClr val="white"/>
              </a:solidFill>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b="1" dirty="0">
                <a:solidFill>
                  <a:prstClr val="white"/>
                </a:solidFill>
                <a:latin typeface="微軟正黑體" panose="020B0604030504040204" pitchFamily="34" charset="-120"/>
                <a:ea typeface="微軟正黑體" panose="020B0604030504040204" pitchFamily="34" charset="-120"/>
              </a:rPr>
              <a:t>進入世界前</a:t>
            </a:r>
            <a:r>
              <a:rPr kumimoji="1" lang="en-US" altLang="zh-TW" b="1" dirty="0">
                <a:solidFill>
                  <a:prstClr val="white"/>
                </a:solidFill>
                <a:latin typeface="微軟正黑體" panose="020B0604030504040204" pitchFamily="34" charset="-120"/>
                <a:ea typeface="微軟正黑體" panose="020B0604030504040204" pitchFamily="34" charset="-120"/>
              </a:rPr>
              <a:t>1%</a:t>
            </a:r>
          </a:p>
        </p:txBody>
      </p:sp>
      <p:grpSp>
        <p:nvGrpSpPr>
          <p:cNvPr id="25" name="群組 24"/>
          <p:cNvGrpSpPr/>
          <p:nvPr/>
        </p:nvGrpSpPr>
        <p:grpSpPr>
          <a:xfrm>
            <a:off x="6579617" y="1481676"/>
            <a:ext cx="1412231" cy="539661"/>
            <a:chOff x="4836572" y="1481676"/>
            <a:chExt cx="1412231" cy="539661"/>
          </a:xfrm>
        </p:grpSpPr>
        <p:sp>
          <p:nvSpPr>
            <p:cNvPr id="26" name="矩形 25"/>
            <p:cNvSpPr/>
            <p:nvPr/>
          </p:nvSpPr>
          <p:spPr>
            <a:xfrm>
              <a:off x="5006612" y="1481676"/>
              <a:ext cx="10839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EA93"/>
                  </a:solidFill>
                  <a:effectLst/>
                  <a:uLnTx/>
                  <a:uFillTx/>
                  <a:latin typeface="微軟正黑體" panose="020B0604030504040204" pitchFamily="34" charset="-120"/>
                  <a:ea typeface="微軟正黑體" panose="020B0604030504040204" pitchFamily="34" charset="-120"/>
                  <a:cs typeface="+mn-cs"/>
                </a:rPr>
                <a:t>遠見雜誌</a:t>
              </a:r>
              <a:r>
                <a:rPr kumimoji="1" lang="en-US" altLang="zh-TW" sz="2400" b="1" i="0" u="none" strike="noStrike" kern="1200" cap="none" spc="0" normalizeH="0" baseline="0" noProof="0" dirty="0">
                  <a:ln>
                    <a:noFill/>
                  </a:ln>
                  <a:solidFill>
                    <a:srgbClr val="FFEA93"/>
                  </a:solidFill>
                  <a:effectLst/>
                  <a:uLnTx/>
                  <a:uFillTx/>
                  <a:latin typeface="微軟正黑體" panose="020B0604030504040204" pitchFamily="34" charset="-120"/>
                  <a:ea typeface="微軟正黑體" panose="020B0604030504040204" pitchFamily="34" charset="-120"/>
                  <a:cs typeface="+mn-cs"/>
                </a:rPr>
                <a:t>.</a:t>
              </a:r>
            </a:p>
          </p:txBody>
        </p:sp>
        <p:cxnSp>
          <p:nvCxnSpPr>
            <p:cNvPr id="27" name="直線接點 26"/>
            <p:cNvCxnSpPr/>
            <p:nvPr/>
          </p:nvCxnSpPr>
          <p:spPr bwMode="auto">
            <a:xfrm>
              <a:off x="4836572" y="1601428"/>
              <a:ext cx="1410165" cy="0"/>
            </a:xfrm>
            <a:prstGeom prst="line">
              <a:avLst/>
            </a:prstGeom>
            <a:solidFill>
              <a:schemeClr val="accent1"/>
            </a:solidFill>
            <a:ln w="28575" cap="flat" cmpd="sng" algn="ctr">
              <a:solidFill>
                <a:srgbClr val="FFEA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接點 27"/>
            <p:cNvCxnSpPr/>
            <p:nvPr/>
          </p:nvCxnSpPr>
          <p:spPr bwMode="auto">
            <a:xfrm>
              <a:off x="4838638" y="2021337"/>
              <a:ext cx="1410165" cy="0"/>
            </a:xfrm>
            <a:prstGeom prst="line">
              <a:avLst/>
            </a:prstGeom>
            <a:solidFill>
              <a:schemeClr val="accent1"/>
            </a:solidFill>
            <a:ln w="28575" cap="flat" cmpd="sng" algn="ctr">
              <a:solidFill>
                <a:srgbClr val="FFEA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矩形 28"/>
          <p:cNvSpPr/>
          <p:nvPr/>
        </p:nvSpPr>
        <p:spPr>
          <a:xfrm>
            <a:off x="6514231" y="2068565"/>
            <a:ext cx="1652632" cy="101566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2022</a:t>
            </a:r>
            <a:r>
              <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最佳大學排名</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Ranked Top Taiwan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University in 2020</a:t>
            </a:r>
            <a:endParaRPr kumimoji="1" lang="zh-TW" altLang="en-US" sz="1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pic>
        <p:nvPicPr>
          <p:cNvPr id="30" name="圖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5850" y="3513078"/>
            <a:ext cx="1144655" cy="841208"/>
          </a:xfrm>
          <a:prstGeom prst="rect">
            <a:avLst/>
          </a:prstGeom>
        </p:spPr>
      </p:pic>
      <p:sp>
        <p:nvSpPr>
          <p:cNvPr id="31" name="矩形 30"/>
          <p:cNvSpPr/>
          <p:nvPr/>
        </p:nvSpPr>
        <p:spPr>
          <a:xfrm>
            <a:off x="6643381" y="5112020"/>
            <a:ext cx="1299525"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醫科第</a:t>
            </a:r>
            <a:r>
              <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a:t>
            </a: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名</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私校第</a:t>
            </a:r>
            <a:r>
              <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a:t>
            </a: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名</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 name="TextBox 2"/>
          <p:cNvSpPr txBox="1"/>
          <p:nvPr/>
        </p:nvSpPr>
        <p:spPr>
          <a:xfrm>
            <a:off x="6739894" y="1790305"/>
            <a:ext cx="1604263"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FFEA93"/>
                </a:solidFill>
                <a:effectLst/>
                <a:uLnTx/>
                <a:uFillTx/>
                <a:latin typeface="Arial" panose="020B0604020202020204" pitchFamily="34" charset="0"/>
                <a:ea typeface="微軟正黑體" panose="020B0604030504040204" pitchFamily="34" charset="-120"/>
                <a:cs typeface="+mn-cs"/>
              </a:rPr>
              <a:t>Global Vision Mag</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sym typeface="Calibri"/>
            </a:endParaRPr>
          </a:p>
        </p:txBody>
      </p:sp>
      <p:pic>
        <p:nvPicPr>
          <p:cNvPr id="35" name="Picture 34"/>
          <p:cNvPicPr>
            <a:picLocks noChangeAspect="1"/>
          </p:cNvPicPr>
          <p:nvPr/>
        </p:nvPicPr>
        <p:blipFill>
          <a:blip r:embed="rId7"/>
          <a:stretch>
            <a:fillRect/>
          </a:stretch>
        </p:blipFill>
        <p:spPr>
          <a:xfrm>
            <a:off x="4803779" y="3706378"/>
            <a:ext cx="1380952" cy="466667"/>
          </a:xfrm>
          <a:prstGeom prst="rect">
            <a:avLst/>
          </a:prstGeom>
        </p:spPr>
      </p:pic>
      <p:sp>
        <p:nvSpPr>
          <p:cNvPr id="33" name="矩形 32"/>
          <p:cNvSpPr/>
          <p:nvPr/>
        </p:nvSpPr>
        <p:spPr>
          <a:xfrm>
            <a:off x="3172253" y="5483549"/>
            <a:ext cx="922048" cy="64633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b="1" dirty="0">
                <a:solidFill>
                  <a:prstClr val="white"/>
                </a:solidFill>
                <a:latin typeface="微軟正黑體" panose="020B0604030504040204" pitchFamily="34" charset="-120"/>
                <a:ea typeface="微軟正黑體" panose="020B0604030504040204" pitchFamily="34" charset="-120"/>
              </a:rPr>
              <a:t>全亞洲</a:t>
            </a:r>
            <a:r>
              <a:rPr kumimoji="1" lang="en-US" altLang="zh-TW" b="1" dirty="0">
                <a:solidFill>
                  <a:prstClr val="white"/>
                </a:solidFill>
                <a:latin typeface="微軟正黑體" panose="020B0604030504040204" pitchFamily="34" charset="-120"/>
                <a:ea typeface="微軟正黑體" panose="020B0604030504040204" pitchFamily="34" charset="-120"/>
              </a:rPr>
              <a:t/>
            </a:r>
            <a:br>
              <a:rPr kumimoji="1" lang="en-US" altLang="zh-TW" b="1" dirty="0">
                <a:solidFill>
                  <a:prstClr val="white"/>
                </a:solidFill>
                <a:latin typeface="微軟正黑體" panose="020B0604030504040204" pitchFamily="34" charset="-120"/>
                <a:ea typeface="微軟正黑體" panose="020B0604030504040204" pitchFamily="34" charset="-120"/>
              </a:rPr>
            </a:br>
            <a:r>
              <a:rPr kumimoji="1" lang="zh-TW" altLang="en-US" b="1" dirty="0" smtClean="0">
                <a:solidFill>
                  <a:prstClr val="white"/>
                </a:solidFill>
                <a:latin typeface="微軟正黑體" panose="020B0604030504040204" pitchFamily="34" charset="-120"/>
                <a:ea typeface="微軟正黑體" panose="020B0604030504040204" pitchFamily="34" charset="-120"/>
              </a:rPr>
              <a:t>第</a:t>
            </a:r>
            <a:r>
              <a:rPr kumimoji="1" lang="en-US" altLang="zh-TW" b="1" dirty="0" smtClean="0">
                <a:solidFill>
                  <a:prstClr val="white"/>
                </a:solidFill>
                <a:latin typeface="微軟正黑體" panose="020B0604030504040204" pitchFamily="34" charset="-120"/>
                <a:ea typeface="微軟正黑體" panose="020B0604030504040204" pitchFamily="34" charset="-120"/>
              </a:rPr>
              <a:t>29</a:t>
            </a:r>
            <a:r>
              <a:rPr kumimoji="1" lang="zh-TW" altLang="en-US" b="1" dirty="0" smtClean="0">
                <a:solidFill>
                  <a:prstClr val="white"/>
                </a:solidFill>
                <a:latin typeface="微軟正黑體" panose="020B0604030504040204" pitchFamily="34" charset="-120"/>
                <a:ea typeface="微軟正黑體" panose="020B0604030504040204" pitchFamily="34" charset="-120"/>
              </a:rPr>
              <a:t>名</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5066539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zh-TW" altLang="en-US" dirty="0" smtClean="0"/>
              <a:t>北醫圖書館</a:t>
            </a:r>
            <a:r>
              <a:rPr lang="en-US" altLang="zh-TW" dirty="0" smtClean="0"/>
              <a:t>-</a:t>
            </a:r>
            <a:r>
              <a:rPr lang="zh-TW" altLang="en-US" dirty="0" smtClean="0"/>
              <a:t>服務範圍</a:t>
            </a:r>
            <a:endParaRPr lang="zh-TW" altLang="en-US" dirty="0"/>
          </a:p>
        </p:txBody>
      </p:sp>
      <p:pic>
        <p:nvPicPr>
          <p:cNvPr id="9" name="內容版面配置區 8"/>
          <p:cNvPicPr>
            <a:picLocks noGrp="1" noChangeAspect="1"/>
          </p:cNvPicPr>
          <p:nvPr>
            <p:ph idx="1"/>
          </p:nvPr>
        </p:nvPicPr>
        <p:blipFill rotWithShape="1">
          <a:blip r:embed="rId2"/>
          <a:srcRect t="8778" b="9607"/>
          <a:stretch/>
        </p:blipFill>
        <p:spPr>
          <a:xfrm>
            <a:off x="548922" y="980728"/>
            <a:ext cx="8046156" cy="5375622"/>
          </a:xfrm>
          <a:prstGeom prst="rect">
            <a:avLst/>
          </a:prstGeom>
        </p:spPr>
      </p:pic>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AA990E-CC93-464B-8491-8D45A3BC44C7}"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808938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TMULs</a:t>
            </a:r>
            <a:endParaRPr lang="zh-TW" altLang="en-US" dirty="0"/>
          </a:p>
        </p:txBody>
      </p:sp>
      <p:sp>
        <p:nvSpPr>
          <p:cNvPr id="5" name="內容版面配置區 4"/>
          <p:cNvSpPr>
            <a:spLocks noGrp="1"/>
          </p:cNvSpPr>
          <p:nvPr>
            <p:ph idx="1"/>
          </p:nvPr>
        </p:nvSpPr>
        <p:spPr/>
        <p:txBody>
          <a:bodyPr/>
          <a:lstStyle/>
          <a:p>
            <a:r>
              <a:rPr lang="zh-TW" altLang="en-US" dirty="0" smtClean="0"/>
              <a:t>北醫圖書館系統 </a:t>
            </a:r>
            <a:r>
              <a:rPr lang="en-US" altLang="zh-TW" dirty="0" smtClean="0"/>
              <a:t>: 3</a:t>
            </a:r>
            <a:r>
              <a:rPr lang="zh-TW" altLang="en-US" dirty="0" smtClean="0"/>
              <a:t>個實體服務空間 </a:t>
            </a:r>
            <a:r>
              <a:rPr lang="en-US" altLang="zh-TW" dirty="0" smtClean="0"/>
              <a:t>&amp; </a:t>
            </a:r>
            <a:r>
              <a:rPr lang="zh-TW" altLang="en-US" dirty="0" smtClean="0"/>
              <a:t>全體系數位館藏與服務</a:t>
            </a:r>
            <a:endParaRPr lang="en-US" altLang="zh-TW" dirty="0"/>
          </a:p>
          <a:p>
            <a:pPr lvl="1"/>
            <a:r>
              <a:rPr lang="zh-TW" altLang="en-US" dirty="0" smtClean="0"/>
              <a:t>信義校區圖書館 </a:t>
            </a:r>
            <a:r>
              <a:rPr lang="en-US" altLang="zh-TW" dirty="0" smtClean="0"/>
              <a:t>TMUL (1000</a:t>
            </a:r>
            <a:r>
              <a:rPr lang="zh-TW" altLang="en-US" dirty="0" smtClean="0"/>
              <a:t>坪</a:t>
            </a:r>
            <a:r>
              <a:rPr lang="en-US" altLang="zh-TW" dirty="0" smtClean="0"/>
              <a:t>)</a:t>
            </a:r>
          </a:p>
          <a:p>
            <a:pPr lvl="1"/>
            <a:r>
              <a:rPr lang="zh-TW" altLang="en-US" dirty="0" smtClean="0"/>
              <a:t>雙和校區圖書館</a:t>
            </a:r>
            <a:r>
              <a:rPr lang="en-US" altLang="zh-TW" dirty="0"/>
              <a:t> </a:t>
            </a:r>
            <a:r>
              <a:rPr lang="en-US" altLang="zh-TW" dirty="0" smtClean="0"/>
              <a:t>TMUSHL (127</a:t>
            </a:r>
            <a:r>
              <a:rPr lang="zh-TW" altLang="en-US" dirty="0" smtClean="0"/>
              <a:t>坪</a:t>
            </a:r>
            <a:r>
              <a:rPr lang="en-US" altLang="zh-TW" dirty="0" smtClean="0"/>
              <a:t>)</a:t>
            </a:r>
          </a:p>
          <a:p>
            <a:pPr lvl="1"/>
            <a:r>
              <a:rPr lang="zh-TW" altLang="en-US" dirty="0" smtClean="0"/>
              <a:t>萬芳醫院圖書館</a:t>
            </a:r>
            <a:r>
              <a:rPr lang="en-US" altLang="zh-TW" dirty="0"/>
              <a:t> </a:t>
            </a:r>
            <a:r>
              <a:rPr lang="en-US" altLang="zh-TW" dirty="0" smtClean="0"/>
              <a:t>TMUWFHL  (67</a:t>
            </a:r>
            <a:r>
              <a:rPr lang="zh-TW" altLang="en-US" dirty="0"/>
              <a:t>坪</a:t>
            </a:r>
            <a:r>
              <a:rPr lang="en-US" altLang="zh-TW" dirty="0"/>
              <a:t>)</a:t>
            </a:r>
          </a:p>
          <a:p>
            <a:pPr marL="457200" lvl="1" indent="0">
              <a:buNone/>
            </a:pPr>
            <a:endParaRPr lang="zh-TW" altLang="en-US"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A7EB7-C39A-4038-BB13-D6D6A6EDD9DF}"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0331266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bwMode="auto">
          <a:xfrm>
            <a:off x="250825" y="44624"/>
            <a:ext cx="8229600" cy="792162"/>
          </a:xfrm>
          <a:noFill/>
          <a:ln>
            <a:miter lim="800000"/>
            <a:headEnd/>
            <a:tailEnd/>
          </a:ln>
        </p:spPr>
        <p:txBody>
          <a:bodyPr vert="horz" wrap="square" lIns="91440" tIns="45720" rIns="91440" bIns="45720" numCol="1" anchor="ctr" anchorCtr="0" compatLnSpc="1">
            <a:prstTxWarp prst="textNoShape">
              <a:avLst/>
            </a:prstTxWarp>
          </a:bodyPr>
          <a:lstStyle/>
          <a:p>
            <a:pPr algn="ctr" eaLnBrk="1" hangingPunct="1"/>
            <a:r>
              <a:rPr lang="zh-TW" altLang="en-US" dirty="0">
                <a:solidFill>
                  <a:schemeClr val="bg1"/>
                </a:solidFill>
                <a:latin typeface="微軟正黑體" panose="020B0604030504040204" pitchFamily="34" charset="-120"/>
                <a:ea typeface="微軟正黑體" panose="020B0604030504040204" pitchFamily="34" charset="-120"/>
                <a:cs typeface="Times New Roman" pitchFamily="18" charset="0"/>
              </a:rPr>
              <a:t>圖書館組織</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A7EB7-C39A-4038-BB13-D6D6A6EDD9DF}" type="slidenum">
              <a:rPr kumimoji="1" lang="en-US" altLang="zh-TW" sz="1200" b="0" i="0" u="none" strike="noStrike" kern="1200" cap="none" spc="0" normalizeH="0" baseline="0" noProof="0" smtClean="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zh-TW" sz="12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graphicFrame>
        <p:nvGraphicFramePr>
          <p:cNvPr id="6" name="資料庫圖表 5"/>
          <p:cNvGraphicFramePr/>
          <p:nvPr>
            <p:extLst>
              <p:ext uri="{D42A27DB-BD31-4B8C-83A1-F6EECF244321}">
                <p14:modId xmlns:p14="http://schemas.microsoft.com/office/powerpoint/2010/main" val="766903765"/>
              </p:ext>
            </p:extLst>
          </p:nvPr>
        </p:nvGraphicFramePr>
        <p:xfrm>
          <a:off x="161764" y="908720"/>
          <a:ext cx="8820472" cy="594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標題 1"/>
          <p:cNvSpPr txBox="1">
            <a:spLocks/>
          </p:cNvSpPr>
          <p:nvPr/>
        </p:nvSpPr>
        <p:spPr bwMode="auto">
          <a:xfrm>
            <a:off x="457200" y="4462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ea typeface="微軟正黑體" panose="020B0604030504040204" pitchFamily="34" charset="-120"/>
              </a:defRPr>
            </a:lvl2pPr>
            <a:lvl3pPr algn="ctr" rtl="0" eaLnBrk="0" fontAlgn="base" hangingPunct="0">
              <a:spcBef>
                <a:spcPct val="0"/>
              </a:spcBef>
              <a:spcAft>
                <a:spcPct val="0"/>
              </a:spcAft>
              <a:defRPr sz="4400">
                <a:solidFill>
                  <a:schemeClr val="tx1"/>
                </a:solidFill>
                <a:latin typeface="Arial" panose="020B0604020202020204" pitchFamily="34" charset="0"/>
                <a:ea typeface="微軟正黑體" panose="020B0604030504040204" pitchFamily="34" charset="-120"/>
              </a:defRPr>
            </a:lvl3pPr>
            <a:lvl4pPr algn="ctr" rtl="0" eaLnBrk="0" fontAlgn="base" hangingPunct="0">
              <a:spcBef>
                <a:spcPct val="0"/>
              </a:spcBef>
              <a:spcAft>
                <a:spcPct val="0"/>
              </a:spcAft>
              <a:defRPr sz="4400">
                <a:solidFill>
                  <a:schemeClr val="tx1"/>
                </a:solidFill>
                <a:latin typeface="Arial" panose="020B0604020202020204" pitchFamily="34" charset="0"/>
                <a:ea typeface="微軟正黑體" panose="020B0604030504040204" pitchFamily="34" charset="-120"/>
              </a:defRPr>
            </a:lvl4pPr>
            <a:lvl5pPr algn="ctr" rtl="0" eaLnBrk="0" fontAlgn="base" hangingPunct="0">
              <a:spcBef>
                <a:spcPct val="0"/>
              </a:spcBef>
              <a:spcAft>
                <a:spcPct val="0"/>
              </a:spcAft>
              <a:defRPr sz="4400">
                <a:solidFill>
                  <a:schemeClr val="tx1"/>
                </a:solidFill>
                <a:latin typeface="Arial" panose="020B0604020202020204" pitchFamily="34" charset="0"/>
                <a:ea typeface="微軟正黑體" panose="020B0604030504040204" pitchFamily="34"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j-cs"/>
              </a:rPr>
              <a:t>組織</a:t>
            </a:r>
            <a:r>
              <a:rPr lang="zh-TW" altLang="en-US" sz="4000" b="1" dirty="0" smtClean="0">
                <a:solidFill>
                  <a:prstClr val="black"/>
                </a:solidFill>
                <a:latin typeface="微軟正黑體" panose="020B0604030504040204" pitchFamily="34" charset="-120"/>
                <a:ea typeface="微軟正黑體" panose="020B0604030504040204" pitchFamily="34" charset="-120"/>
              </a:rPr>
              <a:t>架構與人力資源</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endParaRPr>
          </a:p>
        </p:txBody>
      </p:sp>
      <p:sp>
        <p:nvSpPr>
          <p:cNvPr id="7" name="矩形 6"/>
          <p:cNvSpPr/>
          <p:nvPr/>
        </p:nvSpPr>
        <p:spPr>
          <a:xfrm>
            <a:off x="5734050" y="1459955"/>
            <a:ext cx="2952750" cy="231203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文字方塊 7"/>
          <p:cNvSpPr txBox="1"/>
          <p:nvPr/>
        </p:nvSpPr>
        <p:spPr>
          <a:xfrm>
            <a:off x="5734050" y="1525217"/>
            <a:ext cx="3168402" cy="2246769"/>
          </a:xfrm>
          <a:prstGeom prst="rect">
            <a:avLst/>
          </a:prstGeom>
          <a:noFill/>
        </p:spPr>
        <p:txBody>
          <a:bodyPr wrap="square" rtlCol="0">
            <a:spAutoFit/>
          </a:bodyPr>
          <a:lstStyle/>
          <a:p>
            <a:pPr marL="342900" indent="-342900">
              <a:buFont typeface="Arial" panose="020B0604020202020204" pitchFamily="34" charset="0"/>
              <a:buChar char="•"/>
            </a:pPr>
            <a:r>
              <a:rPr lang="zh-TW" altLang="en-US" sz="2800" b="1" dirty="0">
                <a:latin typeface="微軟正黑體" panose="020B0604030504040204" pitchFamily="34" charset="-120"/>
                <a:ea typeface="微軟正黑體" panose="020B0604030504040204" pitchFamily="34" charset="-120"/>
              </a:rPr>
              <a:t>館長</a:t>
            </a:r>
            <a:endParaRPr lang="en-US" altLang="zh-TW" sz="2800" b="1"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en-US" altLang="zh-TW" sz="2800" b="1" dirty="0">
                <a:latin typeface="微軟正黑體" panose="020B0604030504040204" pitchFamily="34" charset="-120"/>
                <a:ea typeface="微軟正黑體" panose="020B0604030504040204" pitchFamily="34" charset="-120"/>
              </a:rPr>
              <a:t>18 </a:t>
            </a:r>
            <a:r>
              <a:rPr lang="zh-TW" altLang="en-US" sz="2800" b="1" dirty="0">
                <a:latin typeface="微軟正黑體" panose="020B0604030504040204" pitchFamily="34" charset="-120"/>
                <a:ea typeface="微軟正黑體" panose="020B0604030504040204" pitchFamily="34" charset="-120"/>
              </a:rPr>
              <a:t>位專業館員</a:t>
            </a:r>
            <a:endParaRPr lang="en-US" altLang="zh-TW" sz="2800" b="1"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en-US" altLang="zh-TW" sz="2800" b="1" dirty="0" smtClean="0">
                <a:latin typeface="微軟正黑體" panose="020B0604030504040204" pitchFamily="34" charset="-120"/>
                <a:ea typeface="微軟正黑體" panose="020B0604030504040204" pitchFamily="34" charset="-120"/>
              </a:rPr>
              <a:t>5 </a:t>
            </a:r>
            <a:r>
              <a:rPr lang="zh-TW" altLang="en-US" sz="2800" b="1" dirty="0">
                <a:latin typeface="微軟正黑體" panose="020B0604030504040204" pitchFamily="34" charset="-120"/>
                <a:ea typeface="微軟正黑體" panose="020B0604030504040204" pitchFamily="34" charset="-120"/>
              </a:rPr>
              <a:t>位助理館員</a:t>
            </a:r>
            <a:endParaRPr lang="en-US" altLang="zh-TW" sz="2800" b="1"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800" b="1" dirty="0">
                <a:latin typeface="微軟正黑體" panose="020B0604030504040204" pitchFamily="34" charset="-120"/>
                <a:ea typeface="微軟正黑體" panose="020B0604030504040204" pitchFamily="34" charset="-120"/>
              </a:rPr>
              <a:t>計時人力</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 </a:t>
            </a:r>
            <a:r>
              <a:rPr lang="en-US" altLang="zh-TW" sz="2800" b="1" dirty="0">
                <a:latin typeface="微軟正黑體" panose="020B0604030504040204" pitchFamily="34" charset="-120"/>
                <a:ea typeface="微軟正黑體" panose="020B0604030504040204" pitchFamily="34" charset="-120"/>
              </a:rPr>
              <a:t>- 11,000 </a:t>
            </a:r>
            <a:r>
              <a:rPr lang="zh-TW" altLang="en-US" sz="2800" b="1" dirty="0">
                <a:latin typeface="微軟正黑體" panose="020B0604030504040204" pitchFamily="34" charset="-120"/>
                <a:ea typeface="微軟正黑體" panose="020B0604030504040204" pitchFamily="34" charset="-120"/>
              </a:rPr>
              <a:t>小時</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年</a:t>
            </a:r>
            <a:endParaRPr lang="en-US" altLang="zh-TW"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66950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39078</TotalTime>
  <Words>3439</Words>
  <Application>Microsoft Office PowerPoint</Application>
  <PresentationFormat>如螢幕大小 (4:3)</PresentationFormat>
  <Paragraphs>737</Paragraphs>
  <Slides>59</Slides>
  <Notes>18</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59</vt:i4>
      </vt:variant>
    </vt:vector>
  </HeadingPairs>
  <TitlesOfParts>
    <vt:vector size="69" baseType="lpstr">
      <vt:lpstr>Adobe 繁黑體 Std B</vt:lpstr>
      <vt:lpstr>맑은 고딕</vt:lpstr>
      <vt:lpstr>微軟正黑體</vt:lpstr>
      <vt:lpstr>新細明體</vt:lpstr>
      <vt:lpstr>標楷體</vt:lpstr>
      <vt:lpstr>Arial</vt:lpstr>
      <vt:lpstr>Calibri</vt:lpstr>
      <vt:lpstr>Times New Roman</vt:lpstr>
      <vt:lpstr>Wingdings</vt:lpstr>
      <vt:lpstr>2_Office 佈景主題</vt:lpstr>
      <vt:lpstr>經營與管理： 北醫圖書館之分享</vt:lpstr>
      <vt:lpstr>PowerPoint 簡報</vt:lpstr>
      <vt:lpstr>信義校區校景</vt:lpstr>
      <vt:lpstr>雙和校區校景</vt:lpstr>
      <vt:lpstr>臺北醫學大學體系 </vt:lpstr>
      <vt:lpstr>辦學表現 </vt:lpstr>
      <vt:lpstr>北醫圖書館-服務範圍</vt:lpstr>
      <vt:lpstr>TMULs</vt:lpstr>
      <vt:lpstr>圖書館組織</vt:lpstr>
      <vt:lpstr>業務執掌</vt:lpstr>
      <vt:lpstr>館藏統計</vt:lpstr>
      <vt:lpstr>服務統計</vt:lpstr>
      <vt:lpstr>PowerPoint 簡報</vt:lpstr>
      <vt:lpstr>PowerPoint 簡報</vt:lpstr>
      <vt:lpstr>1.【與圖書館有約】座談_2019</vt:lpstr>
      <vt:lpstr>彙整意見，實施線上問卷</vt:lpstr>
      <vt:lpstr>彙整意見，實施線上問卷</vt:lpstr>
      <vt:lpstr>PDCA 1: 逾期罰款替代方案</vt:lpstr>
      <vt:lpstr> PDCA 2: 設置「靜讀區」</vt:lpstr>
      <vt:lpstr>【與圖書館有約】座談_2022</vt:lpstr>
      <vt:lpstr>PDCA 3: 提供「祈禱區」</vt:lpstr>
      <vt:lpstr>2. 輪椅體驗 –  建立圖書館無障礙環境</vt:lpstr>
      <vt:lpstr> PDCA 4: 優化無障礙空間</vt:lpstr>
      <vt:lpstr>PDCA 5: 提供特殊生送書服務</vt:lpstr>
      <vt:lpstr>PowerPoint 簡報</vt:lpstr>
      <vt:lpstr>4. 掠奪性期刊宣導站及初檢服務 </vt:lpstr>
      <vt:lpstr>掠奪性期刊宣導站及初檢服務</vt:lpstr>
      <vt:lpstr>5. 智慧空間管理系統建置導入</vt:lpstr>
      <vt:lpstr>PowerPoint 簡報</vt:lpstr>
      <vt:lpstr>致力提升館員的專業發展 </vt:lpstr>
      <vt:lpstr>1. 館員專業認證</vt:lpstr>
      <vt:lpstr>2. 北醫卓越領導學院中階主管課程</vt:lpstr>
      <vt:lpstr>3. 臺灣醫學圖書館學會年會</vt:lpstr>
      <vt:lpstr>4.臺灣醫學圖書館學會海報展獲獎</vt:lpstr>
      <vt:lpstr>2020美國醫學圖書館學會年會(MLA) 研究類海報首獎</vt:lpstr>
      <vt:lpstr>2021歐洲醫學圖書館學會年會海報獲最佳海報</vt:lpstr>
      <vt:lpstr>2021歐洲健康資訊與圖書館學會年會海報入選</vt:lpstr>
      <vt:lpstr>姊妹館交流概況 2009-2021</vt:lpstr>
      <vt:lpstr>5. 姊妹館來訪-來台交流</vt:lpstr>
      <vt:lpstr>昆醫大簽約、北京大學醫圖參訪</vt:lpstr>
      <vt:lpstr>南京醫大、南方醫大參訪</vt:lpstr>
      <vt:lpstr>6.臺北聯合大學系統 (University System of Taipei)</vt:lpstr>
      <vt:lpstr>臺北聯大系統(UST)館員聯合參訪</vt:lpstr>
      <vt:lpstr>7.包班精進館員研究知能</vt:lpstr>
      <vt:lpstr>PowerPoint 簡報</vt:lpstr>
      <vt:lpstr>PowerPoint 簡報</vt:lpstr>
      <vt:lpstr>標竿學習以持續優化服務</vt:lpstr>
      <vt:lpstr>1. 北醫圖網站 學術傳播服務專頁</vt:lpstr>
      <vt:lpstr>2. 2018 北醫圖書館 : Nature 封面故事展 (全臺第一)</vt:lpstr>
      <vt:lpstr>2019北聯大巡迴展： Nature 期刊封面故事展</vt:lpstr>
      <vt:lpstr>2019北聯大巡迴展： Nature 期刊封面故事展-延伸活動</vt:lpstr>
      <vt:lpstr>3. 2021/7導入智慧空間管理系統一期 </vt:lpstr>
      <vt:lpstr>2022/2導入智慧空間管理系統二期 </vt:lpstr>
      <vt:lpstr>4. 標竿對象: ACRL </vt:lpstr>
      <vt:lpstr>5. 2022/3 TMUL成立趨勢小組 </vt:lpstr>
      <vt:lpstr>(1)新北市圖行動書車服務到雙和圖書館</vt:lpstr>
      <vt:lpstr> (2) Pick Me！兌獎機</vt:lpstr>
      <vt:lpstr>(3)建置雲端數位學習書牆網站</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圖書館聯盟與合作研討會</dc:title>
  <dc:creator>user</dc:creator>
  <cp:lastModifiedBy>user</cp:lastModifiedBy>
  <cp:revision>813</cp:revision>
  <cp:lastPrinted>2022-03-11T08:39:56Z</cp:lastPrinted>
  <dcterms:created xsi:type="dcterms:W3CDTF">2019-10-21T03:03:50Z</dcterms:created>
  <dcterms:modified xsi:type="dcterms:W3CDTF">2023-03-17T01:21:42Z</dcterms:modified>
</cp:coreProperties>
</file>