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9" r:id="rId3"/>
    <p:sldId id="261" r:id="rId4"/>
    <p:sldId id="262" r:id="rId5"/>
    <p:sldId id="263" r:id="rId6"/>
    <p:sldId id="264" r:id="rId7"/>
    <p:sldId id="636" r:id="rId8"/>
    <p:sldId id="265" r:id="rId9"/>
    <p:sldId id="269" r:id="rId10"/>
    <p:sldId id="604" r:id="rId11"/>
    <p:sldId id="266" r:id="rId12"/>
    <p:sldId id="602" r:id="rId13"/>
    <p:sldId id="267" r:id="rId14"/>
    <p:sldId id="601" r:id="rId15"/>
    <p:sldId id="603" r:id="rId16"/>
    <p:sldId id="635" r:id="rId17"/>
    <p:sldId id="605" r:id="rId18"/>
    <p:sldId id="634" r:id="rId19"/>
    <p:sldId id="609" r:id="rId20"/>
    <p:sldId id="268" r:id="rId21"/>
    <p:sldId id="640" r:id="rId22"/>
    <p:sldId id="638" r:id="rId23"/>
    <p:sldId id="639" r:id="rId24"/>
    <p:sldId id="606" r:id="rId2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734F"/>
    <a:srgbClr val="DE4C3C"/>
    <a:srgbClr val="B84A27"/>
    <a:srgbClr val="D0CECE"/>
    <a:srgbClr val="505045"/>
    <a:srgbClr val="FD8525"/>
    <a:srgbClr val="FFFFFF"/>
    <a:srgbClr val="E2501D"/>
    <a:srgbClr val="FEB01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117" d="100"/>
          <a:sy n="117" d="100"/>
        </p:scale>
        <p:origin x="-638" y="-494"/>
      </p:cViewPr>
      <p:guideLst>
        <p:guide orient="horz" pos="2183"/>
        <p:guide pos="3863"/>
      </p:guideLst>
    </p:cSldViewPr>
  </p:slideViewPr>
  <p:notesTextViewPr>
    <p:cViewPr>
      <p:scale>
        <a:sx n="1" d="1"/>
        <a:sy n="1" d="1"/>
      </p:scale>
      <p:origin x="0" y="0"/>
    </p:cViewPr>
  </p:notesTextViewPr>
  <p:sorterViewPr>
    <p:cViewPr>
      <p:scale>
        <a:sx n="140" d="100"/>
        <a:sy n="140" d="100"/>
      </p:scale>
      <p:origin x="0" y="-36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9B6ED-5EE1-4C46-92AA-DDF309D5941F}" type="datetimeFigureOut">
              <a:rPr lang="zh-TW" altLang="en-US" smtClean="0"/>
              <a:t>2023/3/31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7EEDA-F4BC-46D1-BB31-0126EB5F71EC}" type="slidenum">
              <a:rPr lang="zh-TW" altLang="en-US" smtClean="0"/>
              <a:t>‹#›</a:t>
            </a:fld>
            <a:endParaRPr lang="zh-TW" altLang="en-US"/>
          </a:p>
        </p:txBody>
      </p:sp>
    </p:spTree>
    <p:extLst>
      <p:ext uri="{BB962C8B-B14F-4D97-AF65-F5344CB8AC3E}">
        <p14:creationId xmlns:p14="http://schemas.microsoft.com/office/powerpoint/2010/main" val="3292221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4</a:t>
            </a:fld>
            <a:endParaRPr lang="zh-TW" altLang="en-US"/>
          </a:p>
        </p:txBody>
      </p:sp>
    </p:spTree>
    <p:extLst>
      <p:ext uri="{BB962C8B-B14F-4D97-AF65-F5344CB8AC3E}">
        <p14:creationId xmlns:p14="http://schemas.microsoft.com/office/powerpoint/2010/main" val="1182394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14</a:t>
            </a:fld>
            <a:endParaRPr lang="zh-TW" altLang="en-US"/>
          </a:p>
        </p:txBody>
      </p:sp>
    </p:spTree>
    <p:extLst>
      <p:ext uri="{BB962C8B-B14F-4D97-AF65-F5344CB8AC3E}">
        <p14:creationId xmlns:p14="http://schemas.microsoft.com/office/powerpoint/2010/main" val="3846164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15</a:t>
            </a:fld>
            <a:endParaRPr lang="zh-TW" altLang="en-US"/>
          </a:p>
        </p:txBody>
      </p:sp>
    </p:spTree>
    <p:extLst>
      <p:ext uri="{BB962C8B-B14F-4D97-AF65-F5344CB8AC3E}">
        <p14:creationId xmlns:p14="http://schemas.microsoft.com/office/powerpoint/2010/main" val="1319209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16</a:t>
            </a:fld>
            <a:endParaRPr lang="zh-TW" altLang="en-US"/>
          </a:p>
        </p:txBody>
      </p:sp>
    </p:spTree>
    <p:extLst>
      <p:ext uri="{BB962C8B-B14F-4D97-AF65-F5344CB8AC3E}">
        <p14:creationId xmlns:p14="http://schemas.microsoft.com/office/powerpoint/2010/main" val="107050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17</a:t>
            </a:fld>
            <a:endParaRPr lang="zh-TW" altLang="en-US"/>
          </a:p>
        </p:txBody>
      </p:sp>
    </p:spTree>
    <p:extLst>
      <p:ext uri="{BB962C8B-B14F-4D97-AF65-F5344CB8AC3E}">
        <p14:creationId xmlns:p14="http://schemas.microsoft.com/office/powerpoint/2010/main" val="2950286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Arial"/>
                <a:ea typeface="Arial"/>
                <a:cs typeface="Arial"/>
                <a:sym typeface="Arial"/>
              </a:rPr>
              <a:t>18</a:t>
            </a:fld>
            <a:endParaRPr lang="zh-TW"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8654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19</a:t>
            </a:fld>
            <a:endParaRPr lang="zh-TW" altLang="en-US"/>
          </a:p>
        </p:txBody>
      </p:sp>
    </p:spTree>
    <p:extLst>
      <p:ext uri="{BB962C8B-B14F-4D97-AF65-F5344CB8AC3E}">
        <p14:creationId xmlns:p14="http://schemas.microsoft.com/office/powerpoint/2010/main" val="2320267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20</a:t>
            </a:fld>
            <a:endParaRPr lang="zh-TW" altLang="en-US"/>
          </a:p>
        </p:txBody>
      </p:sp>
    </p:spTree>
    <p:extLst>
      <p:ext uri="{BB962C8B-B14F-4D97-AF65-F5344CB8AC3E}">
        <p14:creationId xmlns:p14="http://schemas.microsoft.com/office/powerpoint/2010/main" val="4099867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21</a:t>
            </a:fld>
            <a:endParaRPr lang="zh-TW" altLang="en-US"/>
          </a:p>
        </p:txBody>
      </p:sp>
    </p:spTree>
    <p:extLst>
      <p:ext uri="{BB962C8B-B14F-4D97-AF65-F5344CB8AC3E}">
        <p14:creationId xmlns:p14="http://schemas.microsoft.com/office/powerpoint/2010/main" val="3429505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22</a:t>
            </a:fld>
            <a:endParaRPr lang="zh-TW" altLang="en-US"/>
          </a:p>
        </p:txBody>
      </p:sp>
    </p:spTree>
    <p:extLst>
      <p:ext uri="{BB962C8B-B14F-4D97-AF65-F5344CB8AC3E}">
        <p14:creationId xmlns:p14="http://schemas.microsoft.com/office/powerpoint/2010/main" val="1396709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23</a:t>
            </a:fld>
            <a:endParaRPr lang="zh-TW" altLang="en-US"/>
          </a:p>
        </p:txBody>
      </p:sp>
    </p:spTree>
    <p:extLst>
      <p:ext uri="{BB962C8B-B14F-4D97-AF65-F5344CB8AC3E}">
        <p14:creationId xmlns:p14="http://schemas.microsoft.com/office/powerpoint/2010/main" val="1202134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5</a:t>
            </a:fld>
            <a:endParaRPr lang="zh-TW" altLang="en-US"/>
          </a:p>
        </p:txBody>
      </p:sp>
    </p:spTree>
    <p:extLst>
      <p:ext uri="{BB962C8B-B14F-4D97-AF65-F5344CB8AC3E}">
        <p14:creationId xmlns:p14="http://schemas.microsoft.com/office/powerpoint/2010/main" val="4220607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6</a:t>
            </a:fld>
            <a:endParaRPr lang="zh-TW" altLang="en-US"/>
          </a:p>
        </p:txBody>
      </p:sp>
    </p:spTree>
    <p:extLst>
      <p:ext uri="{BB962C8B-B14F-4D97-AF65-F5344CB8AC3E}">
        <p14:creationId xmlns:p14="http://schemas.microsoft.com/office/powerpoint/2010/main" val="381945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7</a:t>
            </a:fld>
            <a:endParaRPr lang="zh-TW" altLang="en-US"/>
          </a:p>
        </p:txBody>
      </p:sp>
    </p:spTree>
    <p:extLst>
      <p:ext uri="{BB962C8B-B14F-4D97-AF65-F5344CB8AC3E}">
        <p14:creationId xmlns:p14="http://schemas.microsoft.com/office/powerpoint/2010/main" val="22263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8</a:t>
            </a:fld>
            <a:endParaRPr lang="zh-TW" altLang="en-US"/>
          </a:p>
        </p:txBody>
      </p:sp>
    </p:spTree>
    <p:extLst>
      <p:ext uri="{BB962C8B-B14F-4D97-AF65-F5344CB8AC3E}">
        <p14:creationId xmlns:p14="http://schemas.microsoft.com/office/powerpoint/2010/main" val="426829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10</a:t>
            </a:fld>
            <a:endParaRPr lang="zh-TW" altLang="en-US"/>
          </a:p>
        </p:txBody>
      </p:sp>
    </p:spTree>
    <p:extLst>
      <p:ext uri="{BB962C8B-B14F-4D97-AF65-F5344CB8AC3E}">
        <p14:creationId xmlns:p14="http://schemas.microsoft.com/office/powerpoint/2010/main" val="400812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11</a:t>
            </a:fld>
            <a:endParaRPr lang="zh-TW" altLang="en-US"/>
          </a:p>
        </p:txBody>
      </p:sp>
    </p:spTree>
    <p:extLst>
      <p:ext uri="{BB962C8B-B14F-4D97-AF65-F5344CB8AC3E}">
        <p14:creationId xmlns:p14="http://schemas.microsoft.com/office/powerpoint/2010/main" val="118383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12</a:t>
            </a:fld>
            <a:endParaRPr lang="zh-TW" altLang="en-US"/>
          </a:p>
        </p:txBody>
      </p:sp>
    </p:spTree>
    <p:extLst>
      <p:ext uri="{BB962C8B-B14F-4D97-AF65-F5344CB8AC3E}">
        <p14:creationId xmlns:p14="http://schemas.microsoft.com/office/powerpoint/2010/main" val="868918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207EEDA-F4BC-46D1-BB31-0126EB5F71EC}" type="slidenum">
              <a:rPr lang="zh-TW" altLang="en-US" smtClean="0"/>
              <a:t>13</a:t>
            </a:fld>
            <a:endParaRPr lang="zh-TW" altLang="en-US"/>
          </a:p>
        </p:txBody>
      </p:sp>
    </p:spTree>
    <p:extLst>
      <p:ext uri="{BB962C8B-B14F-4D97-AF65-F5344CB8AC3E}">
        <p14:creationId xmlns:p14="http://schemas.microsoft.com/office/powerpoint/2010/main" val="356161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9B236A-49DA-4884-B073-F638B6D52AC3}"/>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4F24E150-9343-4C97-B593-FF605E7C7B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3ACF72F2-44B4-4234-A5AB-D7F5862CEDAC}"/>
              </a:ext>
            </a:extLst>
          </p:cNvPr>
          <p:cNvSpPr>
            <a:spLocks noGrp="1"/>
          </p:cNvSpPr>
          <p:nvPr>
            <p:ph type="dt" sz="half" idx="10"/>
          </p:nvPr>
        </p:nvSpPr>
        <p:spPr/>
        <p:txBody>
          <a:bodyPr/>
          <a:lstStyle/>
          <a:p>
            <a:fld id="{0905EC83-321E-4338-A6BA-EC3ABE24FAFD}" type="datetimeFigureOut">
              <a:rPr lang="zh-TW" altLang="en-US" smtClean="0"/>
              <a:t>2023/3/31</a:t>
            </a:fld>
            <a:endParaRPr lang="zh-TW" altLang="en-US"/>
          </a:p>
        </p:txBody>
      </p:sp>
      <p:sp>
        <p:nvSpPr>
          <p:cNvPr id="5" name="頁尾版面配置區 4">
            <a:extLst>
              <a:ext uri="{FF2B5EF4-FFF2-40B4-BE49-F238E27FC236}">
                <a16:creationId xmlns:a16="http://schemas.microsoft.com/office/drawing/2014/main" id="{7E689F96-1D7D-45D2-8220-EB36F1A1232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EE82737-EA72-44A9-87FE-ACE69DC6CFDF}"/>
              </a:ext>
            </a:extLst>
          </p:cNvPr>
          <p:cNvSpPr>
            <a:spLocks noGrp="1"/>
          </p:cNvSpPr>
          <p:nvPr>
            <p:ph type="sldNum" sz="quarter" idx="12"/>
          </p:nvPr>
        </p:nvSpPr>
        <p:spPr/>
        <p:txBody>
          <a:body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423892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094F1F-8269-4E4F-82BE-80CDD93F486C}"/>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6FACE27A-4DAF-407D-B50D-AFED6FFEF74E}"/>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B238F9A-3D84-4730-BA9C-B0E796D56BA5}"/>
              </a:ext>
            </a:extLst>
          </p:cNvPr>
          <p:cNvSpPr>
            <a:spLocks noGrp="1"/>
          </p:cNvSpPr>
          <p:nvPr>
            <p:ph type="dt" sz="half" idx="10"/>
          </p:nvPr>
        </p:nvSpPr>
        <p:spPr/>
        <p:txBody>
          <a:bodyPr/>
          <a:lstStyle/>
          <a:p>
            <a:fld id="{0905EC83-321E-4338-A6BA-EC3ABE24FAFD}" type="datetimeFigureOut">
              <a:rPr lang="zh-TW" altLang="en-US" smtClean="0"/>
              <a:t>2023/3/31</a:t>
            </a:fld>
            <a:endParaRPr lang="zh-TW" altLang="en-US"/>
          </a:p>
        </p:txBody>
      </p:sp>
      <p:sp>
        <p:nvSpPr>
          <p:cNvPr id="5" name="頁尾版面配置區 4">
            <a:extLst>
              <a:ext uri="{FF2B5EF4-FFF2-40B4-BE49-F238E27FC236}">
                <a16:creationId xmlns:a16="http://schemas.microsoft.com/office/drawing/2014/main" id="{D34A9FEB-AFB4-4536-B219-EB67576FD89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7E58C69-255B-4675-861D-DBCE5015140F}"/>
              </a:ext>
            </a:extLst>
          </p:cNvPr>
          <p:cNvSpPr>
            <a:spLocks noGrp="1"/>
          </p:cNvSpPr>
          <p:nvPr>
            <p:ph type="sldNum" sz="quarter" idx="12"/>
          </p:nvPr>
        </p:nvSpPr>
        <p:spPr/>
        <p:txBody>
          <a:body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194920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0CAA9A6-0446-4087-A20F-B71FF9A1D0C8}"/>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165E3E9E-EF9D-476E-A130-F03D8EE5BFCE}"/>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D9D4ACE-1005-4D93-822B-41D5B5634E82}"/>
              </a:ext>
            </a:extLst>
          </p:cNvPr>
          <p:cNvSpPr>
            <a:spLocks noGrp="1"/>
          </p:cNvSpPr>
          <p:nvPr>
            <p:ph type="dt" sz="half" idx="10"/>
          </p:nvPr>
        </p:nvSpPr>
        <p:spPr/>
        <p:txBody>
          <a:bodyPr/>
          <a:lstStyle/>
          <a:p>
            <a:fld id="{0905EC83-321E-4338-A6BA-EC3ABE24FAFD}" type="datetimeFigureOut">
              <a:rPr lang="zh-TW" altLang="en-US" smtClean="0"/>
              <a:t>2023/3/31</a:t>
            </a:fld>
            <a:endParaRPr lang="zh-TW" altLang="en-US"/>
          </a:p>
        </p:txBody>
      </p:sp>
      <p:sp>
        <p:nvSpPr>
          <p:cNvPr id="5" name="頁尾版面配置區 4">
            <a:extLst>
              <a:ext uri="{FF2B5EF4-FFF2-40B4-BE49-F238E27FC236}">
                <a16:creationId xmlns:a16="http://schemas.microsoft.com/office/drawing/2014/main" id="{207CA509-E20A-4185-816B-F6BEAF2A452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C122F4F-D11F-482E-8E99-8031728DBB7C}"/>
              </a:ext>
            </a:extLst>
          </p:cNvPr>
          <p:cNvSpPr>
            <a:spLocks noGrp="1"/>
          </p:cNvSpPr>
          <p:nvPr>
            <p:ph type="sldNum" sz="quarter" idx="12"/>
          </p:nvPr>
        </p:nvSpPr>
        <p:spPr/>
        <p:txBody>
          <a:body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2114960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CFF9EA-6AE5-49D5-BCA0-5E1CAD28040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9ACD85A-EC46-4F17-972C-FB63951D8A56}"/>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B466848-6C13-4DC0-8582-E486DE871440}"/>
              </a:ext>
            </a:extLst>
          </p:cNvPr>
          <p:cNvSpPr>
            <a:spLocks noGrp="1"/>
          </p:cNvSpPr>
          <p:nvPr>
            <p:ph type="dt" sz="half" idx="10"/>
          </p:nvPr>
        </p:nvSpPr>
        <p:spPr/>
        <p:txBody>
          <a:bodyPr/>
          <a:lstStyle/>
          <a:p>
            <a:fld id="{0905EC83-321E-4338-A6BA-EC3ABE24FAFD}" type="datetimeFigureOut">
              <a:rPr lang="zh-TW" altLang="en-US" smtClean="0"/>
              <a:t>2023/3/31</a:t>
            </a:fld>
            <a:endParaRPr lang="zh-TW" altLang="en-US"/>
          </a:p>
        </p:txBody>
      </p:sp>
      <p:sp>
        <p:nvSpPr>
          <p:cNvPr id="5" name="頁尾版面配置區 4">
            <a:extLst>
              <a:ext uri="{FF2B5EF4-FFF2-40B4-BE49-F238E27FC236}">
                <a16:creationId xmlns:a16="http://schemas.microsoft.com/office/drawing/2014/main" id="{420EB898-2DFC-44D0-AED3-F89F058DD22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8B4C318-ED96-4366-8250-FDBDF3280459}"/>
              </a:ext>
            </a:extLst>
          </p:cNvPr>
          <p:cNvSpPr>
            <a:spLocks noGrp="1"/>
          </p:cNvSpPr>
          <p:nvPr>
            <p:ph type="sldNum" sz="quarter" idx="12"/>
          </p:nvPr>
        </p:nvSpPr>
        <p:spPr/>
        <p:txBody>
          <a:body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247166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1F7582-521B-4F1C-AC01-3A9110BA6B50}"/>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2E52675C-52A3-468B-B238-2CAB201A9A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F2A66E05-45A7-4319-9466-86F672E5766B}"/>
              </a:ext>
            </a:extLst>
          </p:cNvPr>
          <p:cNvSpPr>
            <a:spLocks noGrp="1"/>
          </p:cNvSpPr>
          <p:nvPr>
            <p:ph type="dt" sz="half" idx="10"/>
          </p:nvPr>
        </p:nvSpPr>
        <p:spPr/>
        <p:txBody>
          <a:bodyPr/>
          <a:lstStyle/>
          <a:p>
            <a:fld id="{0905EC83-321E-4338-A6BA-EC3ABE24FAFD}" type="datetimeFigureOut">
              <a:rPr lang="zh-TW" altLang="en-US" smtClean="0"/>
              <a:t>2023/3/31</a:t>
            </a:fld>
            <a:endParaRPr lang="zh-TW" altLang="en-US"/>
          </a:p>
        </p:txBody>
      </p:sp>
      <p:sp>
        <p:nvSpPr>
          <p:cNvPr id="5" name="頁尾版面配置區 4">
            <a:extLst>
              <a:ext uri="{FF2B5EF4-FFF2-40B4-BE49-F238E27FC236}">
                <a16:creationId xmlns:a16="http://schemas.microsoft.com/office/drawing/2014/main" id="{8FD2B4AF-B1AC-4003-A9C1-F4050EECAB6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9883243-5A01-4858-83EF-FFABA01A509D}"/>
              </a:ext>
            </a:extLst>
          </p:cNvPr>
          <p:cNvSpPr>
            <a:spLocks noGrp="1"/>
          </p:cNvSpPr>
          <p:nvPr>
            <p:ph type="sldNum" sz="quarter" idx="12"/>
          </p:nvPr>
        </p:nvSpPr>
        <p:spPr/>
        <p:txBody>
          <a:body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10750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7B8795-D315-4A67-9144-50E57CBE4C9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F26287E-65A2-423B-93E8-932470D08962}"/>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0E7BA30F-ED1C-4C37-980B-263231CB6A39}"/>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B9D74995-9607-4263-86C6-46DFC197C67C}"/>
              </a:ext>
            </a:extLst>
          </p:cNvPr>
          <p:cNvSpPr>
            <a:spLocks noGrp="1"/>
          </p:cNvSpPr>
          <p:nvPr>
            <p:ph type="dt" sz="half" idx="10"/>
          </p:nvPr>
        </p:nvSpPr>
        <p:spPr/>
        <p:txBody>
          <a:bodyPr/>
          <a:lstStyle/>
          <a:p>
            <a:fld id="{0905EC83-321E-4338-A6BA-EC3ABE24FAFD}" type="datetimeFigureOut">
              <a:rPr lang="zh-TW" altLang="en-US" smtClean="0"/>
              <a:t>2023/3/31</a:t>
            </a:fld>
            <a:endParaRPr lang="zh-TW" altLang="en-US"/>
          </a:p>
        </p:txBody>
      </p:sp>
      <p:sp>
        <p:nvSpPr>
          <p:cNvPr id="6" name="頁尾版面配置區 5">
            <a:extLst>
              <a:ext uri="{FF2B5EF4-FFF2-40B4-BE49-F238E27FC236}">
                <a16:creationId xmlns:a16="http://schemas.microsoft.com/office/drawing/2014/main" id="{09E855AB-3DAA-419A-99C3-03EDFA3BA165}"/>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A11207B-3E42-416A-98AD-8C7145C9B108}"/>
              </a:ext>
            </a:extLst>
          </p:cNvPr>
          <p:cNvSpPr>
            <a:spLocks noGrp="1"/>
          </p:cNvSpPr>
          <p:nvPr>
            <p:ph type="sldNum" sz="quarter" idx="12"/>
          </p:nvPr>
        </p:nvSpPr>
        <p:spPr/>
        <p:txBody>
          <a:body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1232396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ED5E27-FF59-41DD-BB74-7D8B91DF3940}"/>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4CEA2F-4999-4C10-8E57-97C414D49E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251FDA9A-11C0-4CEF-84D2-1119B4EB6683}"/>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55D5B183-2459-4EED-B80F-BD053C80E8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7A71E947-0994-4847-B762-E633506F88F2}"/>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FE27F360-C67B-4893-84C4-682FA4CD7CD6}"/>
              </a:ext>
            </a:extLst>
          </p:cNvPr>
          <p:cNvSpPr>
            <a:spLocks noGrp="1"/>
          </p:cNvSpPr>
          <p:nvPr>
            <p:ph type="dt" sz="half" idx="10"/>
          </p:nvPr>
        </p:nvSpPr>
        <p:spPr/>
        <p:txBody>
          <a:bodyPr/>
          <a:lstStyle/>
          <a:p>
            <a:fld id="{0905EC83-321E-4338-A6BA-EC3ABE24FAFD}" type="datetimeFigureOut">
              <a:rPr lang="zh-TW" altLang="en-US" smtClean="0"/>
              <a:t>2023/3/31</a:t>
            </a:fld>
            <a:endParaRPr lang="zh-TW" altLang="en-US"/>
          </a:p>
        </p:txBody>
      </p:sp>
      <p:sp>
        <p:nvSpPr>
          <p:cNvPr id="8" name="頁尾版面配置區 7">
            <a:extLst>
              <a:ext uri="{FF2B5EF4-FFF2-40B4-BE49-F238E27FC236}">
                <a16:creationId xmlns:a16="http://schemas.microsoft.com/office/drawing/2014/main" id="{17B5AD39-7FB9-4F34-AC65-10D4F3C2165A}"/>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35CFDA37-314F-4DE8-AF16-AD70CF4BA175}"/>
              </a:ext>
            </a:extLst>
          </p:cNvPr>
          <p:cNvSpPr>
            <a:spLocks noGrp="1"/>
          </p:cNvSpPr>
          <p:nvPr>
            <p:ph type="sldNum" sz="quarter" idx="12"/>
          </p:nvPr>
        </p:nvSpPr>
        <p:spPr/>
        <p:txBody>
          <a:body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1632264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3BCA22-7644-45C0-9FCB-3CB3EC4C6308}"/>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65361EAD-3CF1-4F42-B727-5C86FEFEDD63}"/>
              </a:ext>
            </a:extLst>
          </p:cNvPr>
          <p:cNvSpPr>
            <a:spLocks noGrp="1"/>
          </p:cNvSpPr>
          <p:nvPr>
            <p:ph type="dt" sz="half" idx="10"/>
          </p:nvPr>
        </p:nvSpPr>
        <p:spPr/>
        <p:txBody>
          <a:bodyPr/>
          <a:lstStyle/>
          <a:p>
            <a:fld id="{0905EC83-321E-4338-A6BA-EC3ABE24FAFD}" type="datetimeFigureOut">
              <a:rPr lang="zh-TW" altLang="en-US" smtClean="0"/>
              <a:t>2023/3/31</a:t>
            </a:fld>
            <a:endParaRPr lang="zh-TW" altLang="en-US"/>
          </a:p>
        </p:txBody>
      </p:sp>
      <p:sp>
        <p:nvSpPr>
          <p:cNvPr id="4" name="頁尾版面配置區 3">
            <a:extLst>
              <a:ext uri="{FF2B5EF4-FFF2-40B4-BE49-F238E27FC236}">
                <a16:creationId xmlns:a16="http://schemas.microsoft.com/office/drawing/2014/main" id="{88D1860F-F169-41DE-95CD-AB66510EB64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3D8E08E1-3931-4D67-A552-BD92E591A112}"/>
              </a:ext>
            </a:extLst>
          </p:cNvPr>
          <p:cNvSpPr>
            <a:spLocks noGrp="1"/>
          </p:cNvSpPr>
          <p:nvPr>
            <p:ph type="sldNum" sz="quarter" idx="12"/>
          </p:nvPr>
        </p:nvSpPr>
        <p:spPr/>
        <p:txBody>
          <a:body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4246587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26E8B5A-66A5-4FE0-A9B4-8AB9A625D7BA}"/>
              </a:ext>
            </a:extLst>
          </p:cNvPr>
          <p:cNvSpPr>
            <a:spLocks noGrp="1"/>
          </p:cNvSpPr>
          <p:nvPr>
            <p:ph type="dt" sz="half" idx="10"/>
          </p:nvPr>
        </p:nvSpPr>
        <p:spPr/>
        <p:txBody>
          <a:bodyPr/>
          <a:lstStyle/>
          <a:p>
            <a:fld id="{0905EC83-321E-4338-A6BA-EC3ABE24FAFD}" type="datetimeFigureOut">
              <a:rPr lang="zh-TW" altLang="en-US" smtClean="0"/>
              <a:t>2023/3/31</a:t>
            </a:fld>
            <a:endParaRPr lang="zh-TW" altLang="en-US"/>
          </a:p>
        </p:txBody>
      </p:sp>
      <p:sp>
        <p:nvSpPr>
          <p:cNvPr id="3" name="頁尾版面配置區 2">
            <a:extLst>
              <a:ext uri="{FF2B5EF4-FFF2-40B4-BE49-F238E27FC236}">
                <a16:creationId xmlns:a16="http://schemas.microsoft.com/office/drawing/2014/main" id="{80027331-5D5B-47EB-8E5F-37A2D004D41A}"/>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4DFA47B4-338B-4054-BC36-1C46D0417018}"/>
              </a:ext>
            </a:extLst>
          </p:cNvPr>
          <p:cNvSpPr>
            <a:spLocks noGrp="1"/>
          </p:cNvSpPr>
          <p:nvPr>
            <p:ph type="sldNum" sz="quarter" idx="12"/>
          </p:nvPr>
        </p:nvSpPr>
        <p:spPr/>
        <p:txBody>
          <a:body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217325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F67D45-F117-48D2-8CF0-61048797E65A}"/>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A30F74CE-B22D-4B3E-9678-4093C7BCFF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B645EC0B-D917-4B67-881C-E8EFADFEB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D3E4928C-69C6-42A5-AE1C-FAABBBCA4566}"/>
              </a:ext>
            </a:extLst>
          </p:cNvPr>
          <p:cNvSpPr>
            <a:spLocks noGrp="1"/>
          </p:cNvSpPr>
          <p:nvPr>
            <p:ph type="dt" sz="half" idx="10"/>
          </p:nvPr>
        </p:nvSpPr>
        <p:spPr/>
        <p:txBody>
          <a:bodyPr/>
          <a:lstStyle/>
          <a:p>
            <a:fld id="{0905EC83-321E-4338-A6BA-EC3ABE24FAFD}" type="datetimeFigureOut">
              <a:rPr lang="zh-TW" altLang="en-US" smtClean="0"/>
              <a:t>2023/3/31</a:t>
            </a:fld>
            <a:endParaRPr lang="zh-TW" altLang="en-US"/>
          </a:p>
        </p:txBody>
      </p:sp>
      <p:sp>
        <p:nvSpPr>
          <p:cNvPr id="6" name="頁尾版面配置區 5">
            <a:extLst>
              <a:ext uri="{FF2B5EF4-FFF2-40B4-BE49-F238E27FC236}">
                <a16:creationId xmlns:a16="http://schemas.microsoft.com/office/drawing/2014/main" id="{31963504-77BE-474B-9D6A-75040A6D315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A0FC5A8-3C98-427D-AA75-14DE76C7ADEB}"/>
              </a:ext>
            </a:extLst>
          </p:cNvPr>
          <p:cNvSpPr>
            <a:spLocks noGrp="1"/>
          </p:cNvSpPr>
          <p:nvPr>
            <p:ph type="sldNum" sz="quarter" idx="12"/>
          </p:nvPr>
        </p:nvSpPr>
        <p:spPr/>
        <p:txBody>
          <a:body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3220421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2BCF7B-75B2-4890-8B5E-9F62543FD3C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51A258C6-E436-40A8-B654-CE23C048B7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570F54D6-3E39-40C6-9B11-1BD1146F8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4B292AEA-7759-42F2-8854-B1D917CA3B65}"/>
              </a:ext>
            </a:extLst>
          </p:cNvPr>
          <p:cNvSpPr>
            <a:spLocks noGrp="1"/>
          </p:cNvSpPr>
          <p:nvPr>
            <p:ph type="dt" sz="half" idx="10"/>
          </p:nvPr>
        </p:nvSpPr>
        <p:spPr/>
        <p:txBody>
          <a:bodyPr/>
          <a:lstStyle/>
          <a:p>
            <a:fld id="{0905EC83-321E-4338-A6BA-EC3ABE24FAFD}" type="datetimeFigureOut">
              <a:rPr lang="zh-TW" altLang="en-US" smtClean="0"/>
              <a:t>2023/3/31</a:t>
            </a:fld>
            <a:endParaRPr lang="zh-TW" altLang="en-US"/>
          </a:p>
        </p:txBody>
      </p:sp>
      <p:sp>
        <p:nvSpPr>
          <p:cNvPr id="6" name="頁尾版面配置區 5">
            <a:extLst>
              <a:ext uri="{FF2B5EF4-FFF2-40B4-BE49-F238E27FC236}">
                <a16:creationId xmlns:a16="http://schemas.microsoft.com/office/drawing/2014/main" id="{65ED5855-B5B2-4F0C-8B30-EBD672FCC95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B3950A1-A285-42DF-974C-A2361B881D23}"/>
              </a:ext>
            </a:extLst>
          </p:cNvPr>
          <p:cNvSpPr>
            <a:spLocks noGrp="1"/>
          </p:cNvSpPr>
          <p:nvPr>
            <p:ph type="sldNum" sz="quarter" idx="12"/>
          </p:nvPr>
        </p:nvSpPr>
        <p:spPr/>
        <p:txBody>
          <a:body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3963106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0EDB3931-2881-4A30-B838-CBA8A38856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F585F55-7069-4B23-9A49-07CDA2A75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3A7035A-BFF2-4E24-8407-55D6A2E030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5EC83-321E-4338-A6BA-EC3ABE24FAFD}" type="datetimeFigureOut">
              <a:rPr lang="zh-TW" altLang="en-US" smtClean="0"/>
              <a:t>2023/3/31</a:t>
            </a:fld>
            <a:endParaRPr lang="zh-TW" altLang="en-US"/>
          </a:p>
        </p:txBody>
      </p:sp>
      <p:sp>
        <p:nvSpPr>
          <p:cNvPr id="5" name="頁尾版面配置區 4">
            <a:extLst>
              <a:ext uri="{FF2B5EF4-FFF2-40B4-BE49-F238E27FC236}">
                <a16:creationId xmlns:a16="http://schemas.microsoft.com/office/drawing/2014/main" id="{7E672E1A-2C9E-44EC-884F-D90390B880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89440E1E-FE50-4439-AA86-D507D98F8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F024AE-AD24-43C7-AEA9-474066B18E98}" type="slidenum">
              <a:rPr lang="zh-TW" altLang="en-US" smtClean="0"/>
              <a:t>‹#›</a:t>
            </a:fld>
            <a:endParaRPr lang="zh-TW" altLang="en-US"/>
          </a:p>
        </p:txBody>
      </p:sp>
    </p:spTree>
    <p:extLst>
      <p:ext uri="{BB962C8B-B14F-4D97-AF65-F5344CB8AC3E}">
        <p14:creationId xmlns:p14="http://schemas.microsoft.com/office/powerpoint/2010/main" val="3047002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5.jpe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27.jpeg"/><Relationship Id="rId10" Type="http://schemas.openxmlformats.org/officeDocument/2006/relationships/image" Target="../media/image30.png"/><Relationship Id="rId4" Type="http://schemas.openxmlformats.org/officeDocument/2006/relationships/image" Target="../media/image26.jpe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7.pn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 Id="rId9" Type="http://schemas.microsoft.com/office/2007/relationships/hdphoto" Target="../media/hdphoto10.wdp"/></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7.pn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1.wdp"/><Relationship Id="rId7" Type="http://schemas.openxmlformats.org/officeDocument/2006/relationships/image" Target="../media/image63.jfif"/><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1.png"/><Relationship Id="rId3" Type="http://schemas.microsoft.com/office/2007/relationships/hdphoto" Target="../media/hdphoto3.wdp"/><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0.png"/><Relationship Id="rId5" Type="http://schemas.microsoft.com/office/2007/relationships/hdphoto" Target="../media/hdphoto4.wdp"/><Relationship Id="rId15" Type="http://schemas.openxmlformats.org/officeDocument/2006/relationships/image" Target="../media/image23.png"/><Relationship Id="rId10" Type="http://schemas.openxmlformats.org/officeDocument/2006/relationships/image" Target="../media/image19.jpeg"/><Relationship Id="rId4" Type="http://schemas.openxmlformats.org/officeDocument/2006/relationships/image" Target="../media/image15.png"/><Relationship Id="rId9" Type="http://schemas.openxmlformats.org/officeDocument/2006/relationships/image" Target="../media/image18.jpe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2C0FB42A-7BB3-4F15-B185-5EEC10DFC5F6}"/>
              </a:ext>
            </a:extLst>
          </p:cNvPr>
          <p:cNvSpPr/>
          <p:nvPr/>
        </p:nvSpPr>
        <p:spPr>
          <a:xfrm flipH="1">
            <a:off x="4546600" y="-2"/>
            <a:ext cx="1425176" cy="883077"/>
          </a:xfrm>
          <a:prstGeom prst="rect">
            <a:avLst/>
          </a:prstGeom>
          <a:solidFill>
            <a:srgbClr val="E2501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B349BBA2-EAE1-46D7-AD87-250B2BA7C817}"/>
              </a:ext>
            </a:extLst>
          </p:cNvPr>
          <p:cNvSpPr/>
          <p:nvPr/>
        </p:nvSpPr>
        <p:spPr>
          <a:xfrm flipH="1">
            <a:off x="4537075" y="3978275"/>
            <a:ext cx="1415412" cy="1437247"/>
          </a:xfrm>
          <a:prstGeom prst="rect">
            <a:avLst/>
          </a:prstGeom>
          <a:solidFill>
            <a:srgbClr val="E2501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6EDA1B9B-DF5F-4AD2-B549-1F177B26A496}"/>
              </a:ext>
            </a:extLst>
          </p:cNvPr>
          <p:cNvSpPr/>
          <p:nvPr/>
        </p:nvSpPr>
        <p:spPr>
          <a:xfrm>
            <a:off x="0" y="-1"/>
            <a:ext cx="1447800" cy="2545048"/>
          </a:xfrm>
          <a:prstGeom prst="rect">
            <a:avLst/>
          </a:prstGeom>
          <a:solidFill>
            <a:srgbClr val="E2501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grpSp>
        <p:nvGrpSpPr>
          <p:cNvPr id="3" name="群組 2">
            <a:extLst>
              <a:ext uri="{FF2B5EF4-FFF2-40B4-BE49-F238E27FC236}">
                <a16:creationId xmlns:a16="http://schemas.microsoft.com/office/drawing/2014/main" id="{7E1D5FB9-5F49-4249-BAF7-69BD85966139}"/>
              </a:ext>
            </a:extLst>
          </p:cNvPr>
          <p:cNvGrpSpPr/>
          <p:nvPr/>
        </p:nvGrpSpPr>
        <p:grpSpPr>
          <a:xfrm>
            <a:off x="7837" y="-535658"/>
            <a:ext cx="5957158" cy="7476068"/>
            <a:chOff x="7837" y="-309522"/>
            <a:chExt cx="5957158" cy="7476068"/>
          </a:xfrm>
        </p:grpSpPr>
        <p:pic>
          <p:nvPicPr>
            <p:cNvPr id="16" name="圖片 15">
              <a:extLst>
                <a:ext uri="{FF2B5EF4-FFF2-40B4-BE49-F238E27FC236}">
                  <a16:creationId xmlns:a16="http://schemas.microsoft.com/office/drawing/2014/main" id="{59E67EB2-C2F5-4AAA-A41F-107C6824E9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1006" y="4286546"/>
              <a:ext cx="2880000" cy="2880000"/>
            </a:xfrm>
            <a:prstGeom prst="diamond">
              <a:avLst/>
            </a:prstGeom>
          </p:spPr>
        </p:pic>
        <p:pic>
          <p:nvPicPr>
            <p:cNvPr id="12" name="圖片 11">
              <a:extLst>
                <a:ext uri="{FF2B5EF4-FFF2-40B4-BE49-F238E27FC236}">
                  <a16:creationId xmlns:a16="http://schemas.microsoft.com/office/drawing/2014/main" id="{30B4CD09-4D38-41D7-8969-F41C56F38E9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7837" y="-277201"/>
              <a:ext cx="2880000" cy="2880000"/>
            </a:xfrm>
            <a:prstGeom prst="diamond">
              <a:avLst/>
            </a:prstGeom>
            <a:solidFill>
              <a:schemeClr val="bg1">
                <a:lumMod val="95000"/>
              </a:schemeClr>
            </a:solidFill>
            <a:ln w="101600">
              <a:noFill/>
            </a:ln>
          </p:spPr>
        </p:pic>
        <p:pic>
          <p:nvPicPr>
            <p:cNvPr id="13" name="圖片 12">
              <a:extLst>
                <a:ext uri="{FF2B5EF4-FFF2-40B4-BE49-F238E27FC236}">
                  <a16:creationId xmlns:a16="http://schemas.microsoft.com/office/drawing/2014/main" id="{13111F52-6C9D-4059-93F1-21D3062378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84995" y="2771183"/>
              <a:ext cx="2880000" cy="2880000"/>
            </a:xfrm>
            <a:prstGeom prst="diamond">
              <a:avLst/>
            </a:prstGeom>
            <a:ln w="76200">
              <a:noFill/>
            </a:ln>
          </p:spPr>
        </p:pic>
        <p:pic>
          <p:nvPicPr>
            <p:cNvPr id="20" name="圖片 19">
              <a:extLst>
                <a:ext uri="{FF2B5EF4-FFF2-40B4-BE49-F238E27FC236}">
                  <a16:creationId xmlns:a16="http://schemas.microsoft.com/office/drawing/2014/main" id="{0234B0E9-2E01-47D0-848F-90196DDE21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550270" y="1248133"/>
              <a:ext cx="2880000" cy="2880000"/>
            </a:xfrm>
            <a:prstGeom prst="diamond">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28" name="圖片 27">
              <a:extLst>
                <a:ext uri="{FF2B5EF4-FFF2-40B4-BE49-F238E27FC236}">
                  <a16:creationId xmlns:a16="http://schemas.microsoft.com/office/drawing/2014/main" id="{C35F91FC-B89A-43B7-A0C6-6277E82BE80A}"/>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15544" y="2763496"/>
              <a:ext cx="2880000" cy="2880000"/>
            </a:xfrm>
            <a:prstGeom prst="diamond">
              <a:avLst/>
            </a:prstGeom>
            <a:ln w="76200">
              <a:noFill/>
            </a:ln>
          </p:spPr>
        </p:pic>
        <p:pic>
          <p:nvPicPr>
            <p:cNvPr id="34" name="圖片 33">
              <a:extLst>
                <a:ext uri="{FF2B5EF4-FFF2-40B4-BE49-F238E27FC236}">
                  <a16:creationId xmlns:a16="http://schemas.microsoft.com/office/drawing/2014/main" id="{09259D6D-1CE6-4E5B-A523-A0DC6697255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84995" y="-309522"/>
              <a:ext cx="2880000" cy="2880000"/>
            </a:xfrm>
            <a:prstGeom prst="diamond">
              <a:avLst/>
            </a:prstGeom>
          </p:spPr>
        </p:pic>
      </p:grpSp>
      <p:sp>
        <p:nvSpPr>
          <p:cNvPr id="2" name="矩形 1">
            <a:extLst>
              <a:ext uri="{FF2B5EF4-FFF2-40B4-BE49-F238E27FC236}">
                <a16:creationId xmlns:a16="http://schemas.microsoft.com/office/drawing/2014/main" id="{1D10B8D1-9BDF-48CB-A3EA-79902CBC4562}"/>
              </a:ext>
            </a:extLst>
          </p:cNvPr>
          <p:cNvSpPr/>
          <p:nvPr/>
        </p:nvSpPr>
        <p:spPr>
          <a:xfrm>
            <a:off x="0" y="6410633"/>
            <a:ext cx="12192000" cy="540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A498ED4F-E68D-4171-A685-C81E1800AE4A}"/>
              </a:ext>
            </a:extLst>
          </p:cNvPr>
          <p:cNvSpPr/>
          <p:nvPr/>
        </p:nvSpPr>
        <p:spPr>
          <a:xfrm>
            <a:off x="4739805" y="2112272"/>
            <a:ext cx="7436651" cy="646331"/>
          </a:xfrm>
          <a:prstGeom prst="rect">
            <a:avLst/>
          </a:prstGeom>
        </p:spPr>
        <p:txBody>
          <a:bodyPr wrap="none">
            <a:spAutoFit/>
          </a:bodyPr>
          <a:lstStyle/>
          <a:p>
            <a:pPr algn="r"/>
            <a:r>
              <a:rPr lang="zh-TW" altLang="zh-TW" sz="3600" b="1" kern="0" dirty="0">
                <a:latin typeface="微軟正黑體" panose="020B0604030504040204" pitchFamily="34" charset="-120"/>
                <a:ea typeface="微軟正黑體" panose="020B0604030504040204" pitchFamily="34" charset="-120"/>
                <a:cs typeface="Arial" panose="020B0604020202020204" pitchFamily="34" charset="0"/>
              </a:rPr>
              <a:t>人文與科技結合─圖書館的幸福新境</a:t>
            </a:r>
            <a:endParaRPr lang="zh-TW" altLang="en-US" sz="3600" b="1" dirty="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1B3D50F1-3DCF-41A7-9E7B-5EC60F3D76AD}"/>
              </a:ext>
            </a:extLst>
          </p:cNvPr>
          <p:cNvSpPr/>
          <p:nvPr/>
        </p:nvSpPr>
        <p:spPr>
          <a:xfrm>
            <a:off x="4998475" y="6508306"/>
            <a:ext cx="3579826" cy="369332"/>
          </a:xfrm>
          <a:prstGeom prst="rect">
            <a:avLst/>
          </a:prstGeom>
        </p:spPr>
        <p:txBody>
          <a:bodyPr wrap="none">
            <a:spAutoFit/>
          </a:bodyPr>
          <a:lstStyle/>
          <a:p>
            <a:r>
              <a:rPr lang="zh-TW" altLang="zh-TW" kern="0" dirty="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跨域破框─圖書館智能服務新境界</a:t>
            </a:r>
            <a:endParaRPr lang="zh-TW" altLang="en-US" dirty="0">
              <a:solidFill>
                <a:srgbClr val="FFFFFF"/>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4D036AE3-57F8-4082-8827-93402451CCFD}"/>
              </a:ext>
            </a:extLst>
          </p:cNvPr>
          <p:cNvSpPr/>
          <p:nvPr/>
        </p:nvSpPr>
        <p:spPr>
          <a:xfrm>
            <a:off x="245251" y="6508306"/>
            <a:ext cx="4753224" cy="369332"/>
          </a:xfrm>
          <a:prstGeom prst="rect">
            <a:avLst/>
          </a:prstGeom>
        </p:spPr>
        <p:txBody>
          <a:bodyPr wrap="none">
            <a:spAutoFit/>
          </a:bodyPr>
          <a:lstStyle/>
          <a:p>
            <a:r>
              <a:rPr lang="en-US" altLang="zh-TW" kern="0" dirty="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111</a:t>
            </a:r>
            <a:r>
              <a:rPr lang="zh-TW" altLang="zh-TW" kern="0" dirty="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學年度全國大專校院圖書館館長聯席會議</a:t>
            </a:r>
            <a:endParaRPr lang="zh-TW" altLang="en-US" dirty="0">
              <a:solidFill>
                <a:srgbClr val="FFFFFF"/>
              </a:solidFill>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03088937-0A7C-448A-9BEE-D49C4D4A672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95162" y="227502"/>
            <a:ext cx="1775175" cy="396000"/>
          </a:xfrm>
          <a:prstGeom prst="rect">
            <a:avLst/>
          </a:prstGeom>
        </p:spPr>
      </p:pic>
      <p:sp>
        <p:nvSpPr>
          <p:cNvPr id="8" name="矩形 7">
            <a:extLst>
              <a:ext uri="{FF2B5EF4-FFF2-40B4-BE49-F238E27FC236}">
                <a16:creationId xmlns:a16="http://schemas.microsoft.com/office/drawing/2014/main" id="{6A3AC4C9-E6F0-4BBB-B821-53C9D02B889D}"/>
              </a:ext>
            </a:extLst>
          </p:cNvPr>
          <p:cNvSpPr/>
          <p:nvPr/>
        </p:nvSpPr>
        <p:spPr>
          <a:xfrm>
            <a:off x="6227007" y="3192530"/>
            <a:ext cx="5322736" cy="1200329"/>
          </a:xfrm>
          <a:prstGeom prst="rect">
            <a:avLst/>
          </a:prstGeom>
          <a:noFill/>
        </p:spPr>
        <p:txBody>
          <a:bodyPr wrap="square">
            <a:spAutoFit/>
          </a:bodyPr>
          <a:lstStyle/>
          <a:p>
            <a:pPr algn="ctr"/>
            <a:r>
              <a:rPr lang="zh-TW" altLang="en-US" sz="2400" dirty="0">
                <a:solidFill>
                  <a:srgbClr val="505045"/>
                </a:solidFill>
                <a:latin typeface="微軟正黑體" panose="020B0604030504040204" pitchFamily="34" charset="-120"/>
                <a:ea typeface="微軟正黑體" panose="020B0604030504040204" pitchFamily="34" charset="-120"/>
              </a:rPr>
              <a:t>蔡榮婷</a:t>
            </a:r>
            <a:endParaRPr lang="en-US" altLang="zh-TW" sz="2400" dirty="0">
              <a:solidFill>
                <a:srgbClr val="505045"/>
              </a:solidFill>
              <a:latin typeface="微軟正黑體" panose="020B0604030504040204" pitchFamily="34" charset="-120"/>
              <a:ea typeface="微軟正黑體" panose="020B0604030504040204" pitchFamily="34" charset="-120"/>
            </a:endParaRPr>
          </a:p>
          <a:p>
            <a:pPr algn="ctr"/>
            <a:r>
              <a:rPr lang="zh-TW" altLang="en-US" sz="2400" dirty="0">
                <a:solidFill>
                  <a:srgbClr val="505045"/>
                </a:solidFill>
                <a:latin typeface="微軟正黑體" panose="020B0604030504040204" pitchFamily="34" charset="-120"/>
                <a:ea typeface="微軟正黑體" panose="020B0604030504040204" pitchFamily="34" charset="-120"/>
              </a:rPr>
              <a:t>國立中正大學副校長暨圖書館館長</a:t>
            </a:r>
            <a:endParaRPr lang="en-US" altLang="zh-TW" sz="2400" dirty="0">
              <a:solidFill>
                <a:srgbClr val="505045"/>
              </a:solidFill>
              <a:latin typeface="微軟正黑體" panose="020B0604030504040204" pitchFamily="34" charset="-120"/>
              <a:ea typeface="微軟正黑體" panose="020B0604030504040204" pitchFamily="34" charset="-120"/>
            </a:endParaRPr>
          </a:p>
          <a:p>
            <a:pPr algn="ctr"/>
            <a:r>
              <a:rPr lang="en-US" altLang="zh-TW" sz="2400" dirty="0">
                <a:solidFill>
                  <a:srgbClr val="505045"/>
                </a:solidFill>
                <a:latin typeface="微軟正黑體" panose="020B0604030504040204" pitchFamily="34" charset="-120"/>
                <a:ea typeface="微軟正黑體" panose="020B0604030504040204" pitchFamily="34" charset="-120"/>
              </a:rPr>
              <a:t>2023.04.27</a:t>
            </a:r>
            <a:endParaRPr lang="zh-TW" altLang="en-US" sz="2400" dirty="0">
              <a:solidFill>
                <a:srgbClr val="505045"/>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2274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09</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99044" y="515980"/>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53044" y="372790"/>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21B1E99-8886-4711-9108-B84952D19944}"/>
              </a:ext>
            </a:extLst>
          </p:cNvPr>
          <p:cNvSpPr/>
          <p:nvPr/>
        </p:nvSpPr>
        <p:spPr>
          <a:xfrm>
            <a:off x="479044" y="754851"/>
            <a:ext cx="6428885" cy="918585"/>
          </a:xfrm>
          <a:prstGeom prst="rect">
            <a:avLst/>
          </a:prstGeom>
        </p:spPr>
        <p:txBody>
          <a:bodyPr wrap="square">
            <a:spAutoFit/>
          </a:bodyPr>
          <a:lstStyle/>
          <a:p>
            <a:pPr marL="342900" indent="-342900">
              <a:lnSpc>
                <a:spcPct val="150000"/>
              </a:lnSpc>
              <a:buClr>
                <a:srgbClr val="505045"/>
              </a:buClr>
              <a:buFont typeface="Wingdings" panose="05000000000000000000" pitchFamily="2" charset="2"/>
              <a:buChar char="l"/>
            </a:pPr>
            <a:r>
              <a:rPr lang="zh-TW" altLang="zh-TW" sz="2000" b="1" dirty="0">
                <a:latin typeface="微軟正黑體" panose="020B0604030504040204" pitchFamily="34" charset="-120"/>
                <a:ea typeface="微軟正黑體" panose="020B0604030504040204" pitchFamily="34" charset="-120"/>
              </a:rPr>
              <a:t>圖書館環景導覽與室內導航</a:t>
            </a:r>
            <a:endParaRPr lang="zh-TW" altLang="en-US" sz="2000" dirty="0">
              <a:latin typeface="微軟正黑體" panose="020B0604030504040204" pitchFamily="34" charset="-120"/>
              <a:ea typeface="微軟正黑體" panose="020B0604030504040204" pitchFamily="34" charset="-120"/>
            </a:endParaRPr>
          </a:p>
          <a:p>
            <a:pPr>
              <a:lnSpc>
                <a:spcPct val="150000"/>
              </a:lnSpc>
            </a:pPr>
            <a:r>
              <a:rPr lang="zh-TW" altLang="zh-TW" b="1" dirty="0">
                <a:latin typeface="微軟正黑體" panose="020B0604030504040204" pitchFamily="34" charset="-120"/>
                <a:ea typeface="微軟正黑體" panose="020B0604030504040204" pitchFamily="34" charset="-120"/>
              </a:rPr>
              <a:t>整合</a:t>
            </a:r>
            <a:r>
              <a:rPr lang="en-US" altLang="zh-TW" b="1" dirty="0">
                <a:latin typeface="微軟正黑體" panose="020B0604030504040204" pitchFamily="34" charset="-120"/>
                <a:ea typeface="微軟正黑體" panose="020B0604030504040204" pitchFamily="34" charset="-120"/>
              </a:rPr>
              <a:t>Google Map</a:t>
            </a:r>
            <a:r>
              <a:rPr lang="zh-TW" altLang="zh-TW" b="1" dirty="0">
                <a:latin typeface="微軟正黑體" panose="020B0604030504040204" pitchFamily="34" charset="-120"/>
                <a:ea typeface="微軟正黑體" panose="020B0604030504040204" pitchFamily="34" charset="-120"/>
              </a:rPr>
              <a:t>技術建置圖書館環景導覽與室內導航平台</a:t>
            </a:r>
            <a:endParaRPr lang="zh-TW" altLang="en-US" dirty="0">
              <a:latin typeface="微軟正黑體" panose="020B0604030504040204" pitchFamily="34" charset="-120"/>
              <a:ea typeface="微軟正黑體" panose="020B0604030504040204" pitchFamily="34" charset="-120"/>
            </a:endParaRPr>
          </a:p>
        </p:txBody>
      </p:sp>
      <p:pic>
        <p:nvPicPr>
          <p:cNvPr id="11" name="圖片 10">
            <a:extLst>
              <a:ext uri="{FF2B5EF4-FFF2-40B4-BE49-F238E27FC236}">
                <a16:creationId xmlns:a16="http://schemas.microsoft.com/office/drawing/2014/main" id="{F27A117B-83A6-45C3-952F-AB7A5934B70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4895230" y="1881617"/>
            <a:ext cx="7296770" cy="4427981"/>
          </a:xfrm>
          <a:prstGeom prst="rect">
            <a:avLst/>
          </a:prstGeom>
        </p:spPr>
      </p:pic>
      <p:pic>
        <p:nvPicPr>
          <p:cNvPr id="3" name="圖片 2">
            <a:extLst>
              <a:ext uri="{FF2B5EF4-FFF2-40B4-BE49-F238E27FC236}">
                <a16:creationId xmlns:a16="http://schemas.microsoft.com/office/drawing/2014/main" id="{3D7B87AC-BB53-4595-8E67-639C99627D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250949"/>
            <a:ext cx="5643716" cy="2787917"/>
          </a:xfrm>
          <a:prstGeom prst="rect">
            <a:avLst/>
          </a:prstGeom>
        </p:spPr>
      </p:pic>
      <p:sp>
        <p:nvSpPr>
          <p:cNvPr id="7" name="矩形 6">
            <a:extLst>
              <a:ext uri="{FF2B5EF4-FFF2-40B4-BE49-F238E27FC236}">
                <a16:creationId xmlns:a16="http://schemas.microsoft.com/office/drawing/2014/main" id="{F1F2B2B8-D715-4DFD-9ED4-E259C8B5BA4C}"/>
              </a:ext>
            </a:extLst>
          </p:cNvPr>
          <p:cNvSpPr/>
          <p:nvPr/>
        </p:nvSpPr>
        <p:spPr>
          <a:xfrm>
            <a:off x="6581775" y="1296080"/>
            <a:ext cx="5032147" cy="369332"/>
          </a:xfrm>
          <a:prstGeom prst="rect">
            <a:avLst/>
          </a:prstGeom>
        </p:spPr>
        <p:txBody>
          <a:bodyPr wrap="none">
            <a:spAutoFit/>
          </a:bodyPr>
          <a:lstStyle/>
          <a:p>
            <a:r>
              <a:rPr lang="zh-TW" altLang="en-US" dirty="0">
                <a:latin typeface="微軟正黑體" panose="020B0604030504040204" pitchFamily="34" charset="-120"/>
                <a:ea typeface="微軟正黑體" panose="020B0604030504040204" pitchFamily="34" charset="-120"/>
              </a:rPr>
              <a:t>供讀者瀏覽館內環境，查詢活動地點之行進路線</a:t>
            </a:r>
          </a:p>
        </p:txBody>
      </p:sp>
      <p:sp>
        <p:nvSpPr>
          <p:cNvPr id="16" name="文字方塊 15">
            <a:extLst>
              <a:ext uri="{FF2B5EF4-FFF2-40B4-BE49-F238E27FC236}">
                <a16:creationId xmlns:a16="http://schemas.microsoft.com/office/drawing/2014/main" id="{5E118FE4-2AA9-4D71-9956-DF07F4B55290}"/>
              </a:ext>
            </a:extLst>
          </p:cNvPr>
          <p:cNvSpPr txBox="1"/>
          <p:nvPr/>
        </p:nvSpPr>
        <p:spPr>
          <a:xfrm>
            <a:off x="533044" y="326370"/>
            <a:ext cx="8409385" cy="523220"/>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中正大學圖書館目前已提供的</a:t>
            </a:r>
            <a:r>
              <a:rPr lang="zh-TW" altLang="en-US" sz="2800" dirty="0">
                <a:solidFill>
                  <a:srgbClr val="E2501D"/>
                </a:solidFill>
                <a:latin typeface="微軟正黑體" panose="020B0604030504040204" pitchFamily="34" charset="-120"/>
                <a:ea typeface="微軟正黑體" panose="020B0604030504040204" pitchFamily="34" charset="-120"/>
              </a:rPr>
              <a:t>智能服務</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 </a:t>
            </a:r>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Tree>
    <p:extLst>
      <p:ext uri="{BB962C8B-B14F-4D97-AF65-F5344CB8AC3E}">
        <p14:creationId xmlns:p14="http://schemas.microsoft.com/office/powerpoint/2010/main" val="3727018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10</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81044" y="851758"/>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35044" y="689758"/>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D157D989-0251-4BE6-AD12-DCA9DC1BD644}"/>
              </a:ext>
            </a:extLst>
          </p:cNvPr>
          <p:cNvSpPr txBox="1"/>
          <p:nvPr/>
        </p:nvSpPr>
        <p:spPr>
          <a:xfrm>
            <a:off x="665958" y="645571"/>
            <a:ext cx="7505871" cy="584775"/>
          </a:xfrm>
          <a:prstGeom prst="rect">
            <a:avLst/>
          </a:prstGeom>
          <a:noFill/>
        </p:spPr>
        <p:txBody>
          <a:bodyPr wrap="square" rtlCol="0">
            <a:spAutoFit/>
          </a:bodyPr>
          <a:lstStyle/>
          <a:p>
            <a:r>
              <a:rPr lang="zh-TW" altLang="en-US" sz="3200" dirty="0">
                <a:latin typeface="微軟正黑體" panose="020B0604030504040204" pitchFamily="34" charset="-120"/>
                <a:ea typeface="微軟正黑體" panose="020B0604030504040204" pitchFamily="34" charset="-120"/>
              </a:rPr>
              <a:t>四、轉型智能服務的重點工作：</a:t>
            </a:r>
          </a:p>
        </p:txBody>
      </p:sp>
      <p:sp>
        <p:nvSpPr>
          <p:cNvPr id="15" name="矩形 14">
            <a:extLst>
              <a:ext uri="{FF2B5EF4-FFF2-40B4-BE49-F238E27FC236}">
                <a16:creationId xmlns:a16="http://schemas.microsoft.com/office/drawing/2014/main" id="{421B1E99-8886-4711-9108-B84952D19944}"/>
              </a:ext>
            </a:extLst>
          </p:cNvPr>
          <p:cNvSpPr/>
          <p:nvPr/>
        </p:nvSpPr>
        <p:spPr>
          <a:xfrm>
            <a:off x="358944" y="3276166"/>
            <a:ext cx="11833055" cy="3267433"/>
          </a:xfrm>
          <a:prstGeom prst="rect">
            <a:avLst/>
          </a:prstGeom>
        </p:spPr>
        <p:txBody>
          <a:bodyPr wrap="square">
            <a:spAutoFit/>
          </a:bodyPr>
          <a:lstStyle/>
          <a:p>
            <a:pPr marL="342900" indent="-342900">
              <a:lnSpc>
                <a:spcPct val="150000"/>
              </a:lnSpc>
              <a:buClr>
                <a:srgbClr val="B84A27"/>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人工作業→數位化（智慧化）</a:t>
            </a:r>
          </a:p>
          <a:p>
            <a:pPr marL="342900" indent="-342900">
              <a:lnSpc>
                <a:spcPct val="150000"/>
              </a:lnSpc>
              <a:buClr>
                <a:srgbClr val="B84A27"/>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跨單位結合學安、警衛、諮商中心等相關單位一條鞭式處理緊急事件或突發之問題</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50000"/>
              </a:lnSpc>
              <a:buClr>
                <a:srgbClr val="B84A27"/>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設置讀者懇談室空間、館員進行問題讀者處理與自我情緒紓壓療育課程教育訓練</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50000"/>
              </a:lnSpc>
              <a:buClr>
                <a:srgbClr val="B84A27"/>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透過社群媒體建立線上工作連繫平台</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圖書館</a:t>
            </a:r>
            <a:r>
              <a:rPr lang="en-US" altLang="zh-TW" sz="2000" dirty="0">
                <a:latin typeface="微軟正黑體" panose="020B0604030504040204" pitchFamily="34" charset="-120"/>
                <a:ea typeface="微軟正黑體" panose="020B0604030504040204" pitchFamily="34" charset="-120"/>
              </a:rPr>
              <a:t>Line</a:t>
            </a:r>
            <a:r>
              <a:rPr lang="zh-TW" altLang="en-US" sz="2000" dirty="0">
                <a:latin typeface="微軟正黑體" panose="020B0604030504040204" pitchFamily="34" charset="-120"/>
                <a:ea typeface="微軟正黑體" panose="020B0604030504040204" pitchFamily="34" charset="-120"/>
              </a:rPr>
              <a:t>群組、</a:t>
            </a:r>
            <a:r>
              <a:rPr lang="zh-TW" altLang="zh-TW" sz="2000" dirty="0">
                <a:latin typeface="微軟正黑體" panose="020B0604030504040204" pitchFamily="34" charset="-120"/>
                <a:ea typeface="微軟正黑體" panose="020B0604030504040204" pitchFamily="34" charset="-120"/>
              </a:rPr>
              <a:t>值班</a:t>
            </a:r>
            <a:r>
              <a:rPr lang="zh-TW" altLang="en-US" sz="2000" dirty="0">
                <a:latin typeface="微軟正黑體" panose="020B0604030504040204" pitchFamily="34" charset="-120"/>
                <a:ea typeface="微軟正黑體" panose="020B0604030504040204" pitchFamily="34" charset="-120"/>
              </a:rPr>
              <a:t>館員</a:t>
            </a:r>
            <a:r>
              <a:rPr lang="en-US" altLang="zh-TW" sz="2000" dirty="0">
                <a:latin typeface="微軟正黑體" panose="020B0604030504040204" pitchFamily="34" charset="-120"/>
                <a:ea typeface="微軟正黑體" panose="020B0604030504040204" pitchFamily="34" charset="-120"/>
              </a:rPr>
              <a:t>Line</a:t>
            </a:r>
            <a:r>
              <a:rPr lang="zh-TW" altLang="zh-TW" sz="2000" dirty="0">
                <a:latin typeface="微軟正黑體" panose="020B0604030504040204" pitchFamily="34" charset="-120"/>
                <a:ea typeface="微軟正黑體" panose="020B0604030504040204" pitchFamily="34" charset="-120"/>
              </a:rPr>
              <a:t>群組</a:t>
            </a:r>
            <a:r>
              <a:rPr lang="zh-TW" altLang="en-US" sz="2000" dirty="0">
                <a:latin typeface="微軟正黑體" panose="020B0604030504040204" pitchFamily="34" charset="-120"/>
                <a:ea typeface="微軟正黑體" panose="020B0604030504040204" pitchFamily="34" charset="-120"/>
              </a:rPr>
              <a:t>、</a:t>
            </a:r>
            <a:r>
              <a:rPr lang="zh-TW" altLang="zh-TW" sz="2000" dirty="0">
                <a:latin typeface="微軟正黑體" panose="020B0604030504040204" pitchFamily="34" charset="-120"/>
                <a:ea typeface="微軟正黑體" panose="020B0604030504040204" pitchFamily="34" charset="-120"/>
              </a:rPr>
              <a:t>校</a:t>
            </a:r>
            <a:r>
              <a:rPr lang="zh-TW" altLang="en-US" sz="2000" dirty="0">
                <a:latin typeface="微軟正黑體" panose="020B0604030504040204" pitchFamily="34" charset="-120"/>
                <a:ea typeface="微軟正黑體" panose="020B0604030504040204" pitchFamily="34" charset="-120"/>
              </a:rPr>
              <a:t>級單位主管</a:t>
            </a:r>
            <a:r>
              <a:rPr lang="en-US" altLang="zh-TW" sz="2000" dirty="0">
                <a:latin typeface="微軟正黑體" panose="020B0604030504040204" pitchFamily="34" charset="-120"/>
                <a:ea typeface="微軟正黑體" panose="020B0604030504040204" pitchFamily="34" charset="-120"/>
              </a:rPr>
              <a:t>Line</a:t>
            </a:r>
            <a:r>
              <a:rPr lang="zh-TW" altLang="en-US" sz="2000" dirty="0">
                <a:latin typeface="微軟正黑體" panose="020B0604030504040204" pitchFamily="34" charset="-120"/>
                <a:ea typeface="微軟正黑體" panose="020B0604030504040204" pitchFamily="34" charset="-120"/>
              </a:rPr>
              <a:t>群組</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a:p>
            <a:pPr marL="342900" indent="-342900">
              <a:lnSpc>
                <a:spcPct val="150000"/>
              </a:lnSpc>
              <a:buClr>
                <a:srgbClr val="B84A27"/>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開發新興業務模式</a:t>
            </a:r>
            <a:endParaRPr lang="en-US" altLang="zh-TW" sz="2000" dirty="0">
              <a:latin typeface="微軟正黑體" panose="020B0604030504040204" pitchFamily="34" charset="-120"/>
              <a:ea typeface="微軟正黑體" panose="020B0604030504040204" pitchFamily="34" charset="-120"/>
            </a:endParaRPr>
          </a:p>
          <a:p>
            <a:pPr marL="800100" lvl="1" indent="-342900">
              <a:lnSpc>
                <a:spcPct val="150000"/>
              </a:lnSpc>
              <a:buClr>
                <a:srgbClr val="B84A27"/>
              </a:buClr>
              <a:buFont typeface="Wingdings" panose="05000000000000000000" pitchFamily="2" charset="2"/>
              <a:buChar char="Ø"/>
            </a:pPr>
            <a:r>
              <a:rPr lang="zh-TW" altLang="en-US" sz="2000" dirty="0">
                <a:latin typeface="微軟正黑體" panose="020B0604030504040204" pitchFamily="34" charset="-120"/>
                <a:ea typeface="微軟正黑體" panose="020B0604030504040204" pitchFamily="34" charset="-120"/>
              </a:rPr>
              <a:t>燈光、討論室數位化，可以遠端遙控，減少人員作業負擔。</a:t>
            </a:r>
          </a:p>
          <a:p>
            <a:pPr marL="457200" indent="-457200">
              <a:lnSpc>
                <a:spcPct val="150000"/>
              </a:lnSpc>
              <a:buClr>
                <a:srgbClr val="B84A27"/>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收集利用資訊，進行數據分析，以監控成效並作為決策依據。</a:t>
            </a:r>
          </a:p>
        </p:txBody>
      </p:sp>
      <p:grpSp>
        <p:nvGrpSpPr>
          <p:cNvPr id="32" name="群組 31">
            <a:extLst>
              <a:ext uri="{FF2B5EF4-FFF2-40B4-BE49-F238E27FC236}">
                <a16:creationId xmlns:a16="http://schemas.microsoft.com/office/drawing/2014/main" id="{04583B8E-61A0-4AC8-89D6-6A4514B5B6A5}"/>
              </a:ext>
            </a:extLst>
          </p:cNvPr>
          <p:cNvGrpSpPr>
            <a:grpSpLocks noChangeAspect="1"/>
          </p:cNvGrpSpPr>
          <p:nvPr/>
        </p:nvGrpSpPr>
        <p:grpSpPr>
          <a:xfrm>
            <a:off x="824715" y="1323530"/>
            <a:ext cx="9963345" cy="1684765"/>
            <a:chOff x="-8694031" y="2955776"/>
            <a:chExt cx="17372548" cy="2937641"/>
          </a:xfrm>
        </p:grpSpPr>
        <p:sp>
          <p:nvSpPr>
            <p:cNvPr id="33" name="手繪多邊形: 圖案 32">
              <a:extLst>
                <a:ext uri="{FF2B5EF4-FFF2-40B4-BE49-F238E27FC236}">
                  <a16:creationId xmlns:a16="http://schemas.microsoft.com/office/drawing/2014/main" id="{8E3511F4-2A5D-4AE2-8D39-7AE27F025ACD}"/>
                </a:ext>
              </a:extLst>
            </p:cNvPr>
            <p:cNvSpPr>
              <a:spLocks/>
            </p:cNvSpPr>
            <p:nvPr/>
          </p:nvSpPr>
          <p:spPr>
            <a:xfrm>
              <a:off x="-8694031" y="301341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E2501D"/>
            </a:solidFill>
            <a:ln w="38100"/>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42436" tIns="329279" rIns="342436" bIns="329279" numCol="1" spcCol="1270" anchor="ctr" anchorCtr="0">
              <a:noAutofit/>
            </a:bodyPr>
            <a:lstStyle/>
            <a:p>
              <a:pPr lvl="0" algn="ctr" defTabSz="800100">
                <a:lnSpc>
                  <a:spcPct val="90000"/>
                </a:lnSpc>
                <a:spcBef>
                  <a:spcPct val="0"/>
                </a:spcBef>
                <a:spcAft>
                  <a:spcPct val="35000"/>
                </a:spcAft>
                <a:buNone/>
              </a:pPr>
              <a:endParaRPr lang="en-US" altLang="zh-TW" sz="1600" b="1" kern="1200" dirty="0">
                <a:solidFill>
                  <a:srgbClr val="FFFFFF"/>
                </a:solidFill>
                <a:latin typeface="微軟正黑體" panose="020B0604030504040204" pitchFamily="34" charset="-120"/>
                <a:ea typeface="微軟正黑體" panose="020B0604030504040204" pitchFamily="34" charset="-120"/>
              </a:endParaRPr>
            </a:p>
            <a:p>
              <a:pPr marL="0" lvl="0" indent="0" algn="ctr" defTabSz="800100">
                <a:lnSpc>
                  <a:spcPct val="90000"/>
                </a:lnSpc>
                <a:spcBef>
                  <a:spcPct val="0"/>
                </a:spcBef>
                <a:spcAft>
                  <a:spcPct val="35000"/>
                </a:spcAft>
                <a:buNone/>
              </a:pPr>
              <a:r>
                <a:rPr lang="zh-TW" altLang="en-US" sz="1600" b="1" kern="1200" dirty="0">
                  <a:solidFill>
                    <a:srgbClr val="FFFFFF"/>
                  </a:solidFill>
                  <a:latin typeface="微軟正黑體" panose="020B0604030504040204" pitchFamily="34" charset="-120"/>
                  <a:ea typeface="微軟正黑體" panose="020B0604030504040204" pitchFamily="34" charset="-120"/>
                </a:rPr>
                <a:t>建立內部共識</a:t>
              </a:r>
            </a:p>
            <a:p>
              <a:pPr marL="0" lvl="0" indent="0" algn="ctr" defTabSz="800100">
                <a:lnSpc>
                  <a:spcPct val="90000"/>
                </a:lnSpc>
                <a:spcBef>
                  <a:spcPct val="0"/>
                </a:spcBef>
                <a:spcAft>
                  <a:spcPct val="35000"/>
                </a:spcAft>
                <a:buNone/>
              </a:pPr>
              <a:endParaRPr lang="zh-TW" altLang="en-US" sz="2100" kern="1200" dirty="0"/>
            </a:p>
          </p:txBody>
        </p:sp>
        <p:sp>
          <p:nvSpPr>
            <p:cNvPr id="34" name="手繪多邊形: 圖案 33">
              <a:extLst>
                <a:ext uri="{FF2B5EF4-FFF2-40B4-BE49-F238E27FC236}">
                  <a16:creationId xmlns:a16="http://schemas.microsoft.com/office/drawing/2014/main" id="{096C8C67-D128-4F21-9939-FA730246553C}"/>
                </a:ext>
              </a:extLst>
            </p:cNvPr>
            <p:cNvSpPr>
              <a:spLocks/>
            </p:cNvSpPr>
            <p:nvPr/>
          </p:nvSpPr>
          <p:spPr>
            <a:xfrm>
              <a:off x="-5070893" y="295577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DA734F"/>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b="1" kern="1200" dirty="0">
                  <a:solidFill>
                    <a:srgbClr val="FFFFFF"/>
                  </a:solidFill>
                  <a:latin typeface="微軟正黑體" panose="020B0604030504040204" pitchFamily="34" charset="-120"/>
                  <a:ea typeface="微軟正黑體" panose="020B0604030504040204" pitchFamily="34" charset="-120"/>
                  <a:cs typeface="+mn-cs"/>
                </a:rPr>
                <a:t>整合資源提升專業知識</a:t>
              </a:r>
            </a:p>
          </p:txBody>
        </p:sp>
        <p:sp>
          <p:nvSpPr>
            <p:cNvPr id="35" name="手繪多邊形: 圖案 34">
              <a:extLst>
                <a:ext uri="{FF2B5EF4-FFF2-40B4-BE49-F238E27FC236}">
                  <a16:creationId xmlns:a16="http://schemas.microsoft.com/office/drawing/2014/main" id="{3F63026E-7B69-42B5-B6F2-370CA7336E7E}"/>
                </a:ext>
              </a:extLst>
            </p:cNvPr>
            <p:cNvSpPr>
              <a:spLocks/>
            </p:cNvSpPr>
            <p:nvPr/>
          </p:nvSpPr>
          <p:spPr>
            <a:xfrm>
              <a:off x="2175380" y="295577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chemeClr val="bg2">
                <a:lumMod val="90000"/>
              </a:schemeClr>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sz="2000" b="1" kern="1200" dirty="0">
                  <a:solidFill>
                    <a:srgbClr val="FFFFFF"/>
                  </a:solidFill>
                  <a:latin typeface="微軟正黑體" panose="020B0604030504040204" pitchFamily="34" charset="-120"/>
                  <a:ea typeface="微軟正黑體" panose="020B0604030504040204" pitchFamily="34" charset="-120"/>
                  <a:cs typeface="+mn-cs"/>
                </a:rPr>
                <a:t>創新讀者服務方式</a:t>
              </a:r>
            </a:p>
          </p:txBody>
        </p:sp>
        <p:sp>
          <p:nvSpPr>
            <p:cNvPr id="36" name="手繪多邊形: 圖案 35">
              <a:extLst>
                <a:ext uri="{FF2B5EF4-FFF2-40B4-BE49-F238E27FC236}">
                  <a16:creationId xmlns:a16="http://schemas.microsoft.com/office/drawing/2014/main" id="{B0259751-4DCF-4827-A44E-8CA11067B0C2}"/>
                </a:ext>
              </a:extLst>
            </p:cNvPr>
            <p:cNvSpPr>
              <a:spLocks/>
            </p:cNvSpPr>
            <p:nvPr/>
          </p:nvSpPr>
          <p:spPr>
            <a:xfrm>
              <a:off x="-1447755" y="2955779"/>
              <a:ext cx="2880000" cy="2879998"/>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B84A27"/>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b="1" kern="1200" dirty="0">
                  <a:solidFill>
                    <a:srgbClr val="FFFFFF"/>
                  </a:solidFill>
                  <a:latin typeface="微軟正黑體" panose="020B0604030504040204" pitchFamily="34" charset="-120"/>
                  <a:ea typeface="微軟正黑體" panose="020B0604030504040204" pitchFamily="34" charset="-120"/>
                  <a:cs typeface="+mn-cs"/>
                </a:rPr>
                <a:t>創新營運流程</a:t>
              </a:r>
              <a:r>
                <a:rPr lang="en-US" altLang="zh-TW" b="1" kern="1200" dirty="0">
                  <a:solidFill>
                    <a:srgbClr val="FFFFFF"/>
                  </a:solidFill>
                  <a:latin typeface="微軟正黑體" panose="020B0604030504040204" pitchFamily="34" charset="-120"/>
                  <a:ea typeface="微軟正黑體" panose="020B0604030504040204" pitchFamily="34" charset="-120"/>
                  <a:cs typeface="+mn-cs"/>
                </a:rPr>
                <a:t>/</a:t>
              </a:r>
              <a:r>
                <a:rPr lang="zh-TW" altLang="en-US" b="1" kern="1200" dirty="0">
                  <a:solidFill>
                    <a:srgbClr val="FFFFFF"/>
                  </a:solidFill>
                  <a:latin typeface="微軟正黑體" panose="020B0604030504040204" pitchFamily="34" charset="-120"/>
                  <a:ea typeface="微軟正黑體" panose="020B0604030504040204" pitchFamily="34" charset="-120"/>
                  <a:cs typeface="+mn-cs"/>
                </a:rPr>
                <a:t>模式</a:t>
              </a:r>
            </a:p>
          </p:txBody>
        </p:sp>
        <p:sp>
          <p:nvSpPr>
            <p:cNvPr id="37" name="手繪多邊形: 圖案 36">
              <a:extLst>
                <a:ext uri="{FF2B5EF4-FFF2-40B4-BE49-F238E27FC236}">
                  <a16:creationId xmlns:a16="http://schemas.microsoft.com/office/drawing/2014/main" id="{DB639323-8F9C-4D4E-86F8-6561BF4BDA6B}"/>
                </a:ext>
              </a:extLst>
            </p:cNvPr>
            <p:cNvSpPr>
              <a:spLocks noChangeAspect="1"/>
            </p:cNvSpPr>
            <p:nvPr/>
          </p:nvSpPr>
          <p:spPr>
            <a:xfrm>
              <a:off x="5798516" y="3013416"/>
              <a:ext cx="2880001" cy="2880001"/>
            </a:xfrm>
            <a:custGeom>
              <a:avLst/>
              <a:gdLst>
                <a:gd name="connsiteX0" fmla="*/ 0 w 474460"/>
                <a:gd name="connsiteY0" fmla="*/ 237230 h 474460"/>
                <a:gd name="connsiteX1" fmla="*/ 237230 w 474460"/>
                <a:gd name="connsiteY1" fmla="*/ 0 h 474460"/>
                <a:gd name="connsiteX2" fmla="*/ 474460 w 474460"/>
                <a:gd name="connsiteY2" fmla="*/ 237230 h 474460"/>
                <a:gd name="connsiteX3" fmla="*/ 237230 w 474460"/>
                <a:gd name="connsiteY3" fmla="*/ 474460 h 474460"/>
                <a:gd name="connsiteX4" fmla="*/ 0 w 474460"/>
                <a:gd name="connsiteY4" fmla="*/ 237230 h 47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60" h="474460">
                  <a:moveTo>
                    <a:pt x="0" y="237230"/>
                  </a:moveTo>
                  <a:cubicBezTo>
                    <a:pt x="0" y="106211"/>
                    <a:pt x="106211" y="0"/>
                    <a:pt x="237230" y="0"/>
                  </a:cubicBezTo>
                  <a:cubicBezTo>
                    <a:pt x="368249" y="0"/>
                    <a:pt x="474460" y="106211"/>
                    <a:pt x="474460" y="237230"/>
                  </a:cubicBezTo>
                  <a:cubicBezTo>
                    <a:pt x="474460" y="368249"/>
                    <a:pt x="368249" y="474460"/>
                    <a:pt x="237230" y="474460"/>
                  </a:cubicBezTo>
                  <a:cubicBezTo>
                    <a:pt x="106211" y="474460"/>
                    <a:pt x="0" y="368249"/>
                    <a:pt x="0" y="237230"/>
                  </a:cubicBezTo>
                  <a:close/>
                </a:path>
              </a:pathLst>
            </a:custGeom>
            <a:solidFill>
              <a:srgbClr val="D0CECE"/>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95594" tIns="92343" rIns="95594" bIns="92343" numCol="1" spcCol="1270" anchor="ctr" anchorCtr="0">
              <a:noAutofit/>
            </a:bodyPr>
            <a:lstStyle/>
            <a:p>
              <a:pPr marL="0" lvl="0" indent="0" algn="ctr" defTabSz="800100">
                <a:lnSpc>
                  <a:spcPct val="90000"/>
                </a:lnSpc>
                <a:spcBef>
                  <a:spcPct val="0"/>
                </a:spcBef>
                <a:spcAft>
                  <a:spcPct val="35000"/>
                </a:spcAft>
                <a:buNone/>
              </a:pPr>
              <a:r>
                <a:rPr lang="zh-TW" altLang="en-US" sz="2800" b="1" kern="1200" dirty="0">
                  <a:solidFill>
                    <a:srgbClr val="FFFFFF"/>
                  </a:solidFill>
                  <a:latin typeface="微軟正黑體" panose="020B0604030504040204" pitchFamily="34" charset="-120"/>
                  <a:ea typeface="微軟正黑體" panose="020B0604030504040204" pitchFamily="34" charset="-120"/>
                  <a:cs typeface="+mn-cs"/>
                </a:rPr>
                <a:t>智慧學習</a:t>
              </a:r>
            </a:p>
          </p:txBody>
        </p:sp>
      </p:grpSp>
    </p:spTree>
    <p:extLst>
      <p:ext uri="{BB962C8B-B14F-4D97-AF65-F5344CB8AC3E}">
        <p14:creationId xmlns:p14="http://schemas.microsoft.com/office/powerpoint/2010/main" val="1881157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11</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1C705BB4-DC67-4CE8-942D-2647A3D6650F}"/>
              </a:ext>
            </a:extLst>
          </p:cNvPr>
          <p:cNvSpPr/>
          <p:nvPr/>
        </p:nvSpPr>
        <p:spPr>
          <a:xfrm>
            <a:off x="347171" y="168647"/>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21B1E99-8886-4711-9108-B84952D19944}"/>
              </a:ext>
            </a:extLst>
          </p:cNvPr>
          <p:cNvSpPr/>
          <p:nvPr/>
        </p:nvSpPr>
        <p:spPr>
          <a:xfrm>
            <a:off x="528072" y="471206"/>
            <a:ext cx="11631898" cy="1247393"/>
          </a:xfrm>
          <a:prstGeom prst="rect">
            <a:avLst/>
          </a:prstGeom>
        </p:spPr>
        <p:txBody>
          <a:bodyPr wrap="square">
            <a:spAutoFit/>
          </a:bodyPr>
          <a:lstStyle/>
          <a:p>
            <a:pPr marL="342900" indent="-342900">
              <a:lnSpc>
                <a:spcPct val="150000"/>
              </a:lnSpc>
              <a:buClr>
                <a:srgbClr val="505045"/>
              </a:buClr>
              <a:buFont typeface="Wingdings" panose="05000000000000000000" pitchFamily="2" charset="2"/>
              <a:buChar char="l"/>
            </a:pPr>
            <a:r>
              <a:rPr lang="zh-TW" altLang="en-US" sz="2000" b="1" dirty="0">
                <a:latin typeface="微軟正黑體" panose="020B0604030504040204" pitchFamily="34" charset="-120"/>
                <a:ea typeface="微軟正黑體" panose="020B0604030504040204" pitchFamily="34" charset="-120"/>
              </a:rPr>
              <a:t>智慧化管理之自助式借用空間</a:t>
            </a:r>
          </a:p>
          <a:p>
            <a:pPr>
              <a:lnSpc>
                <a:spcPct val="150000"/>
              </a:lnSpc>
            </a:pPr>
            <a:r>
              <a:rPr lang="zh-TW" altLang="en-US" sz="1600" dirty="0">
                <a:latin typeface="微軟正黑體" panose="020B0604030504040204" pitchFamily="34" charset="-120"/>
                <a:ea typeface="微軟正黑體" panose="020B0604030504040204" pitchFamily="34" charset="-120"/>
              </a:rPr>
              <a:t>透過內政部公有建築物智慧化改善工作計畫，建置館內四個常用活動空間進行智慧化管理，包括線上預約，學生證開鎖及電源，用畢取卡自動關閉設備電源。</a:t>
            </a:r>
            <a:r>
              <a:rPr lang="en-US" altLang="zh-TW" sz="1600" dirty="0">
                <a:latin typeface="微軟正黑體" panose="020B0604030504040204" pitchFamily="34" charset="-120"/>
                <a:ea typeface="微軟正黑體" panose="020B0604030504040204" pitchFamily="34" charset="-120"/>
              </a:rPr>
              <a:t>109</a:t>
            </a:r>
            <a:r>
              <a:rPr lang="zh-TW" altLang="en-US" sz="1600" dirty="0">
                <a:latin typeface="微軟正黑體" panose="020B0604030504040204" pitchFamily="34" charset="-120"/>
                <a:ea typeface="微軟正黑體" panose="020B0604030504040204" pitchFamily="34" charset="-120"/>
              </a:rPr>
              <a:t>年複製其成功經驗逐步推動館內其他討論室空間之智慧化管理。</a:t>
            </a:r>
          </a:p>
        </p:txBody>
      </p:sp>
      <p:pic>
        <p:nvPicPr>
          <p:cNvPr id="13" name="圖片 12">
            <a:extLst>
              <a:ext uri="{FF2B5EF4-FFF2-40B4-BE49-F238E27FC236}">
                <a16:creationId xmlns:a16="http://schemas.microsoft.com/office/drawing/2014/main" id="{263A2665-2458-4A73-ACB2-4066316F7AF0}"/>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699382" y="2214580"/>
            <a:ext cx="5058947" cy="2624803"/>
          </a:xfrm>
          <a:prstGeom prst="rect">
            <a:avLst/>
          </a:prstGeom>
          <a:ln>
            <a:noFill/>
          </a:ln>
          <a:extLst>
            <a:ext uri="{53640926-AAD7-44D8-BBD7-CCE9431645EC}">
              <a14:shadowObscured xmlns:a14="http://schemas.microsoft.com/office/drawing/2010/main"/>
            </a:ext>
          </a:extLst>
        </p:spPr>
      </p:pic>
      <p:pic>
        <p:nvPicPr>
          <p:cNvPr id="14" name="圖片 13">
            <a:extLst>
              <a:ext uri="{FF2B5EF4-FFF2-40B4-BE49-F238E27FC236}">
                <a16:creationId xmlns:a16="http://schemas.microsoft.com/office/drawing/2014/main" id="{2235AA53-4C92-43B7-8980-60D2FEF441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89413" y="2055783"/>
            <a:ext cx="4884557" cy="2746433"/>
          </a:xfrm>
          <a:prstGeom prst="rect">
            <a:avLst/>
          </a:prstGeom>
        </p:spPr>
      </p:pic>
      <p:sp>
        <p:nvSpPr>
          <p:cNvPr id="21" name="內容預留位置 3">
            <a:extLst>
              <a:ext uri="{FF2B5EF4-FFF2-40B4-BE49-F238E27FC236}">
                <a16:creationId xmlns:a16="http://schemas.microsoft.com/office/drawing/2014/main" id="{6D73BA30-410E-445D-A8F2-3179EDD11001}"/>
              </a:ext>
            </a:extLst>
          </p:cNvPr>
          <p:cNvSpPr txBox="1">
            <a:spLocks/>
          </p:cNvSpPr>
          <p:nvPr/>
        </p:nvSpPr>
        <p:spPr>
          <a:xfrm>
            <a:off x="668298" y="4261724"/>
            <a:ext cx="5090031" cy="590686"/>
          </a:xfrm>
          <a:prstGeom prst="rect">
            <a:avLst/>
          </a:prstGeom>
          <a:solidFill>
            <a:schemeClr val="tx1"/>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zh-TW" altLang="en-US" sz="2400" dirty="0">
                <a:solidFill>
                  <a:schemeClr val="bg1"/>
                </a:solidFill>
                <a:latin typeface="微軟正黑體" panose="020B0604030504040204" pitchFamily="34" charset="-120"/>
                <a:ea typeface="微軟正黑體" panose="020B0604030504040204" pitchFamily="34" charset="-120"/>
              </a:rPr>
              <a:t>建置</a:t>
            </a:r>
            <a:r>
              <a:rPr lang="zh-TW" altLang="zh-TW" sz="2400" dirty="0">
                <a:solidFill>
                  <a:schemeClr val="bg1"/>
                </a:solidFill>
                <a:latin typeface="微軟正黑體" panose="020B0604030504040204" pitchFamily="34" charset="-120"/>
                <a:ea typeface="微軟正黑體" panose="020B0604030504040204" pitchFamily="34" charset="-120"/>
              </a:rPr>
              <a:t>圖書館活動空間智慧化管理</a:t>
            </a:r>
            <a:r>
              <a:rPr lang="zh-TW" altLang="en-US" sz="2400" dirty="0">
                <a:solidFill>
                  <a:schemeClr val="bg1"/>
                </a:solidFill>
                <a:latin typeface="微軟正黑體" panose="020B0604030504040204" pitchFamily="34" charset="-120"/>
                <a:ea typeface="微軟正黑體" panose="020B0604030504040204" pitchFamily="34" charset="-120"/>
              </a:rPr>
              <a:t>系統</a:t>
            </a:r>
            <a:endParaRPr lang="zh-TW" altLang="en-US" sz="2400" dirty="0">
              <a:solidFill>
                <a:schemeClr val="bg1"/>
              </a:solidFill>
              <a:latin typeface="微軟正黑體" panose="020B0604030504040204" pitchFamily="34" charset="-120"/>
              <a:ea typeface="微軟正黑體" panose="020B0604030504040204" pitchFamily="34" charset="-120"/>
              <a:sym typeface="Microsoft JhengHei UI" panose="020B0604030504040204" pitchFamily="34" charset="-120"/>
            </a:endParaRPr>
          </a:p>
        </p:txBody>
      </p:sp>
      <p:sp>
        <p:nvSpPr>
          <p:cNvPr id="11" name="橢圓 10">
            <a:extLst>
              <a:ext uri="{FF2B5EF4-FFF2-40B4-BE49-F238E27FC236}">
                <a16:creationId xmlns:a16="http://schemas.microsoft.com/office/drawing/2014/main" id="{4450A832-135D-4B1D-821E-C7D56A0402E1}"/>
              </a:ext>
            </a:extLst>
          </p:cNvPr>
          <p:cNvSpPr/>
          <p:nvPr/>
        </p:nvSpPr>
        <p:spPr>
          <a:xfrm>
            <a:off x="300708" y="330647"/>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5EC065FD-2B95-4772-9EC1-7154646565CC}"/>
              </a:ext>
            </a:extLst>
          </p:cNvPr>
          <p:cNvSpPr txBox="1"/>
          <p:nvPr/>
        </p:nvSpPr>
        <p:spPr>
          <a:xfrm>
            <a:off x="491171" y="110259"/>
            <a:ext cx="8409385" cy="584775"/>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中正大學圖書館已施行的</a:t>
            </a:r>
            <a:r>
              <a:rPr lang="zh-TW" altLang="en-US" sz="2800" dirty="0">
                <a:solidFill>
                  <a:srgbClr val="E2501D"/>
                </a:solidFill>
                <a:latin typeface="微軟正黑體" panose="020B0604030504040204" pitchFamily="34" charset="-120"/>
                <a:ea typeface="微軟正黑體" panose="020B0604030504040204" pitchFamily="34" charset="-120"/>
              </a:rPr>
              <a:t>營運流程</a:t>
            </a:r>
            <a:r>
              <a:rPr lang="en-US" altLang="zh-TW" sz="2800" dirty="0">
                <a:solidFill>
                  <a:srgbClr val="E2501D"/>
                </a:solidFill>
                <a:latin typeface="微軟正黑體" panose="020B0604030504040204" pitchFamily="34" charset="-120"/>
                <a:ea typeface="微軟正黑體" panose="020B0604030504040204" pitchFamily="34" charset="-120"/>
              </a:rPr>
              <a:t>/</a:t>
            </a:r>
            <a:r>
              <a:rPr lang="zh-TW" altLang="en-US" sz="2800" dirty="0">
                <a:solidFill>
                  <a:srgbClr val="E2501D"/>
                </a:solidFill>
                <a:latin typeface="微軟正黑體" panose="020B0604030504040204" pitchFamily="34" charset="-120"/>
                <a:ea typeface="微軟正黑體" panose="020B0604030504040204" pitchFamily="34" charset="-120"/>
              </a:rPr>
              <a:t>模式創新</a:t>
            </a:r>
            <a:r>
              <a:rPr lang="en-US" altLang="zh-TW" sz="2800" dirty="0">
                <a:latin typeface="微軟正黑體" panose="020B0604030504040204" pitchFamily="34" charset="-120"/>
                <a:ea typeface="微軟正黑體" panose="020B0604030504040204" pitchFamily="34" charset="-120"/>
              </a:rPr>
              <a:t> </a:t>
            </a:r>
            <a:r>
              <a:rPr lang="zh-TW" altLang="en-US" sz="3200" dirty="0">
                <a:latin typeface="微軟正黑體" panose="020B0604030504040204" pitchFamily="34" charset="-120"/>
                <a:ea typeface="微軟正黑體" panose="020B0604030504040204" pitchFamily="34" charset="-120"/>
              </a:rPr>
              <a:t> </a:t>
            </a:r>
          </a:p>
        </p:txBody>
      </p:sp>
      <p:pic>
        <p:nvPicPr>
          <p:cNvPr id="6" name="圖片 5">
            <a:extLst>
              <a:ext uri="{FF2B5EF4-FFF2-40B4-BE49-F238E27FC236}">
                <a16:creationId xmlns:a16="http://schemas.microsoft.com/office/drawing/2014/main" id="{F6EA60F9-9395-4F97-A1E7-00DADC5CBF5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rcRect/>
          <a:stretch/>
        </p:blipFill>
        <p:spPr>
          <a:xfrm>
            <a:off x="7281109" y="4900981"/>
            <a:ext cx="3048498" cy="1754424"/>
          </a:xfrm>
          <a:prstGeom prst="rect">
            <a:avLst/>
          </a:prstGeom>
        </p:spPr>
      </p:pic>
      <p:pic>
        <p:nvPicPr>
          <p:cNvPr id="8" name="圖片 7">
            <a:extLst>
              <a:ext uri="{FF2B5EF4-FFF2-40B4-BE49-F238E27FC236}">
                <a16:creationId xmlns:a16="http://schemas.microsoft.com/office/drawing/2014/main" id="{F7CBAE76-F35F-41E8-8CD5-41425C6C7483}"/>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a:stretch/>
        </p:blipFill>
        <p:spPr>
          <a:xfrm>
            <a:off x="4059239" y="4883874"/>
            <a:ext cx="2951161" cy="1775308"/>
          </a:xfrm>
          <a:prstGeom prst="rect">
            <a:avLst/>
          </a:prstGeom>
        </p:spPr>
      </p:pic>
      <p:pic>
        <p:nvPicPr>
          <p:cNvPr id="10" name="圖片 9">
            <a:extLst>
              <a:ext uri="{FF2B5EF4-FFF2-40B4-BE49-F238E27FC236}">
                <a16:creationId xmlns:a16="http://schemas.microsoft.com/office/drawing/2014/main" id="{0E9F6C7E-7D61-475A-BE2D-E33DF0478625}"/>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rcRect/>
          <a:stretch/>
        </p:blipFill>
        <p:spPr>
          <a:xfrm>
            <a:off x="691891" y="4865436"/>
            <a:ext cx="3122457" cy="1840162"/>
          </a:xfrm>
          <a:prstGeom prst="rect">
            <a:avLst/>
          </a:prstGeom>
        </p:spPr>
      </p:pic>
      <p:sp>
        <p:nvSpPr>
          <p:cNvPr id="17" name="矩形 16">
            <a:extLst>
              <a:ext uri="{FF2B5EF4-FFF2-40B4-BE49-F238E27FC236}">
                <a16:creationId xmlns:a16="http://schemas.microsoft.com/office/drawing/2014/main" id="{F00C721A-F218-493E-84E8-D049D21A401D}"/>
              </a:ext>
            </a:extLst>
          </p:cNvPr>
          <p:cNvSpPr/>
          <p:nvPr/>
        </p:nvSpPr>
        <p:spPr>
          <a:xfrm>
            <a:off x="528072" y="1745718"/>
            <a:ext cx="6224781" cy="400110"/>
          </a:xfrm>
          <a:prstGeom prst="rect">
            <a:avLst/>
          </a:prstGeom>
        </p:spPr>
        <p:txBody>
          <a:bodyPr wrap="none">
            <a:spAutoFit/>
          </a:bodyPr>
          <a:lstStyle/>
          <a:p>
            <a:pPr marL="342900" indent="-342900">
              <a:buFont typeface="Wingdings" panose="05000000000000000000" pitchFamily="2" charset="2"/>
              <a:buChar char="l"/>
            </a:pPr>
            <a:r>
              <a:rPr lang="zh-TW" altLang="en-US" sz="2000" b="1" dirty="0">
                <a:latin typeface="微軟正黑體" panose="020B0604030504040204" pitchFamily="34" charset="-120"/>
                <a:ea typeface="微軟正黑體" panose="020B0604030504040204" pitchFamily="34" charset="-120"/>
              </a:rPr>
              <a:t>可遠端遙控管理之數位化空調系統</a:t>
            </a:r>
            <a:r>
              <a:rPr lang="zh-TW" altLang="en-US" sz="1600" dirty="0">
                <a:latin typeface="微軟正黑體" panose="020B0604030504040204" pitchFamily="34" charset="-120"/>
                <a:ea typeface="微軟正黑體" panose="020B0604030504040204" pitchFamily="34" charset="-120"/>
              </a:rPr>
              <a:t>，減少人員作業負擔</a:t>
            </a:r>
            <a:endParaRPr lang="zh-TW" altLang="en-US" sz="1600" dirty="0"/>
          </a:p>
        </p:txBody>
      </p:sp>
    </p:spTree>
    <p:extLst>
      <p:ext uri="{BB962C8B-B14F-4D97-AF65-F5344CB8AC3E}">
        <p14:creationId xmlns:p14="http://schemas.microsoft.com/office/powerpoint/2010/main" val="3479654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12</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65804" y="458791"/>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17044" y="300990"/>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D157D989-0251-4BE6-AD12-DCA9DC1BD644}"/>
              </a:ext>
            </a:extLst>
          </p:cNvPr>
          <p:cNvSpPr txBox="1"/>
          <p:nvPr/>
        </p:nvSpPr>
        <p:spPr>
          <a:xfrm>
            <a:off x="750025" y="303563"/>
            <a:ext cx="7505871" cy="584775"/>
          </a:xfrm>
          <a:prstGeom prst="rect">
            <a:avLst/>
          </a:prstGeom>
          <a:noFill/>
        </p:spPr>
        <p:txBody>
          <a:bodyPr wrap="square" rtlCol="0">
            <a:spAutoFit/>
          </a:bodyPr>
          <a:lstStyle/>
          <a:p>
            <a:r>
              <a:rPr lang="zh-TW" altLang="en-US" sz="3200" dirty="0">
                <a:latin typeface="微軟正黑體" panose="020B0604030504040204" pitchFamily="34" charset="-120"/>
                <a:ea typeface="微軟正黑體" panose="020B0604030504040204" pitchFamily="34" charset="-120"/>
              </a:rPr>
              <a:t>四、轉型智能服務的重點工作：</a:t>
            </a:r>
          </a:p>
        </p:txBody>
      </p:sp>
      <p:sp>
        <p:nvSpPr>
          <p:cNvPr id="15" name="矩形 14">
            <a:extLst>
              <a:ext uri="{FF2B5EF4-FFF2-40B4-BE49-F238E27FC236}">
                <a16:creationId xmlns:a16="http://schemas.microsoft.com/office/drawing/2014/main" id="{421B1E99-8886-4711-9108-B84952D19944}"/>
              </a:ext>
            </a:extLst>
          </p:cNvPr>
          <p:cNvSpPr/>
          <p:nvPr/>
        </p:nvSpPr>
        <p:spPr>
          <a:xfrm>
            <a:off x="425044" y="2656051"/>
            <a:ext cx="11088931" cy="3636765"/>
          </a:xfrm>
          <a:prstGeom prst="rect">
            <a:avLst/>
          </a:prstGeom>
        </p:spPr>
        <p:txBody>
          <a:bodyPr wrap="square">
            <a:spAutoFit/>
          </a:bodyPr>
          <a:lstStyle/>
          <a:p>
            <a:pPr marL="342900" indent="-342900">
              <a:lnSpc>
                <a:spcPct val="150000"/>
              </a:lnSpc>
              <a:buClr>
                <a:srgbClr val="505045"/>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導入</a:t>
            </a:r>
            <a:r>
              <a:rPr lang="en-US" altLang="zh-TW" sz="2000" dirty="0">
                <a:latin typeface="微軟正黑體" panose="020B0604030504040204" pitchFamily="34" charset="-120"/>
                <a:ea typeface="微軟正黑體" panose="020B0604030504040204" pitchFamily="34" charset="-120"/>
              </a:rPr>
              <a:t>AI</a:t>
            </a:r>
            <a:r>
              <a:rPr lang="zh-TW" altLang="en-US" sz="2000" dirty="0">
                <a:latin typeface="微軟正黑體" panose="020B0604030504040204" pitchFamily="34" charset="-120"/>
                <a:ea typeface="微軟正黑體" panose="020B0604030504040204" pitchFamily="34" charset="-120"/>
              </a:rPr>
              <a:t>技術：</a:t>
            </a:r>
          </a:p>
          <a:p>
            <a:pPr>
              <a:lnSpc>
                <a:spcPct val="150000"/>
              </a:lnSpc>
            </a:pPr>
            <a:r>
              <a:rPr lang="zh-TW" altLang="en-US" dirty="0">
                <a:latin typeface="微軟正黑體" panose="020B0604030504040204" pitchFamily="34" charset="-120"/>
                <a:ea typeface="微軟正黑體" panose="020B0604030504040204" pitchFamily="34" charset="-120"/>
              </a:rPr>
              <a:t>提升資訊告知、讀者聯繫的普及性及準確度。分析客戶常見問題，建立客服機器人，降低客服人員工作量。提供查核溫度、人數之線上服務、設備故障維修通報</a:t>
            </a:r>
            <a:r>
              <a:rPr lang="en-US" altLang="zh-TW" dirty="0">
                <a:latin typeface="微軟正黑體" panose="020B0604030504040204" pitchFamily="34" charset="-120"/>
                <a:ea typeface="微軟正黑體" panose="020B0604030504040204" pitchFamily="34" charset="-120"/>
              </a:rPr>
              <a:t>QR Code</a:t>
            </a:r>
            <a:r>
              <a:rPr lang="zh-TW" altLang="en-US" dirty="0">
                <a:latin typeface="微軟正黑體" panose="020B0604030504040204" pitchFamily="34" charset="-120"/>
                <a:ea typeface="微軟正黑體" panose="020B0604030504040204" pitchFamily="34" charset="-120"/>
              </a:rPr>
              <a:t>，提升讀者滿意度。</a:t>
            </a:r>
          </a:p>
          <a:p>
            <a:pPr marL="342900" indent="-342900">
              <a:lnSpc>
                <a:spcPct val="150000"/>
              </a:lnSpc>
              <a:buClr>
                <a:srgbClr val="505045"/>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法規全面檢視與修訂：以服務為本位</a:t>
            </a:r>
          </a:p>
          <a:p>
            <a:pPr marL="342900" indent="-342900">
              <a:lnSpc>
                <a:spcPct val="150000"/>
              </a:lnSpc>
              <a:buClr>
                <a:srgbClr val="505045"/>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紙本表單數位化：工讀生線上簽到退表單</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50000"/>
              </a:lnSpc>
              <a:buClr>
                <a:srgbClr val="505045"/>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數位行銷：以讀者為中心（官網、臉書、</a:t>
            </a:r>
            <a:r>
              <a:rPr lang="en-US" altLang="zh-TW" sz="2000" dirty="0" err="1">
                <a:latin typeface="微軟正黑體" panose="020B0604030504040204" pitchFamily="34" charset="-120"/>
                <a:ea typeface="微軟正黑體" panose="020B0604030504040204" pitchFamily="34" charset="-120"/>
              </a:rPr>
              <a:t>Youtube</a:t>
            </a:r>
            <a:r>
              <a:rPr lang="zh-TW" altLang="en-US" sz="2000" dirty="0">
                <a:latin typeface="微軟正黑體" panose="020B0604030504040204" pitchFamily="34" charset="-120"/>
                <a:ea typeface="微軟正黑體" panose="020B0604030504040204" pitchFamily="34" charset="-120"/>
              </a:rPr>
              <a:t>直播、電子看板、數位影音）</a:t>
            </a:r>
          </a:p>
          <a:p>
            <a:pPr marL="342900" indent="-342900">
              <a:lnSpc>
                <a:spcPct val="150000"/>
              </a:lnSpc>
              <a:buClr>
                <a:srgbClr val="505045"/>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活動報名系統：洞察讀者的習慣與偏好進行智慧化活動推薦</a:t>
            </a:r>
          </a:p>
          <a:p>
            <a:pPr marL="342900" indent="-342900">
              <a:lnSpc>
                <a:spcPct val="150000"/>
              </a:lnSpc>
              <a:buClr>
                <a:srgbClr val="505045"/>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未來教室</a:t>
            </a:r>
          </a:p>
        </p:txBody>
      </p:sp>
      <p:grpSp>
        <p:nvGrpSpPr>
          <p:cNvPr id="22" name="群組 21">
            <a:extLst>
              <a:ext uri="{FF2B5EF4-FFF2-40B4-BE49-F238E27FC236}">
                <a16:creationId xmlns:a16="http://schemas.microsoft.com/office/drawing/2014/main" id="{92C34A2E-F167-4B54-834E-0FECD4204A0F}"/>
              </a:ext>
            </a:extLst>
          </p:cNvPr>
          <p:cNvGrpSpPr>
            <a:grpSpLocks noChangeAspect="1"/>
          </p:cNvGrpSpPr>
          <p:nvPr/>
        </p:nvGrpSpPr>
        <p:grpSpPr>
          <a:xfrm>
            <a:off x="1114327" y="922404"/>
            <a:ext cx="9963345" cy="1684765"/>
            <a:chOff x="-8694031" y="2955776"/>
            <a:chExt cx="17372548" cy="2937641"/>
          </a:xfrm>
        </p:grpSpPr>
        <p:sp>
          <p:nvSpPr>
            <p:cNvPr id="23" name="手繪多邊形: 圖案 22">
              <a:extLst>
                <a:ext uri="{FF2B5EF4-FFF2-40B4-BE49-F238E27FC236}">
                  <a16:creationId xmlns:a16="http://schemas.microsoft.com/office/drawing/2014/main" id="{ED035EDA-CC43-47CA-9D79-1ACC795936B5}"/>
                </a:ext>
              </a:extLst>
            </p:cNvPr>
            <p:cNvSpPr>
              <a:spLocks/>
            </p:cNvSpPr>
            <p:nvPr/>
          </p:nvSpPr>
          <p:spPr>
            <a:xfrm>
              <a:off x="-8694031" y="301341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E2501D"/>
            </a:solidFill>
            <a:ln w="38100"/>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42436" tIns="329279" rIns="342436" bIns="329279" numCol="1" spcCol="1270" anchor="ctr" anchorCtr="0">
              <a:noAutofit/>
            </a:bodyPr>
            <a:lstStyle/>
            <a:p>
              <a:pPr lvl="0" algn="ctr" defTabSz="800100">
                <a:lnSpc>
                  <a:spcPct val="90000"/>
                </a:lnSpc>
                <a:spcBef>
                  <a:spcPct val="0"/>
                </a:spcBef>
                <a:spcAft>
                  <a:spcPct val="35000"/>
                </a:spcAft>
                <a:buNone/>
              </a:pPr>
              <a:endParaRPr lang="en-US" altLang="zh-TW" sz="1600" b="1" kern="1200" dirty="0">
                <a:solidFill>
                  <a:srgbClr val="FFFFFF"/>
                </a:solidFill>
                <a:latin typeface="微軟正黑體" panose="020B0604030504040204" pitchFamily="34" charset="-120"/>
                <a:ea typeface="微軟正黑體" panose="020B0604030504040204" pitchFamily="34" charset="-120"/>
              </a:endParaRPr>
            </a:p>
            <a:p>
              <a:pPr marL="0" lvl="0" indent="0" algn="ctr" defTabSz="800100">
                <a:lnSpc>
                  <a:spcPct val="90000"/>
                </a:lnSpc>
                <a:spcBef>
                  <a:spcPct val="0"/>
                </a:spcBef>
                <a:spcAft>
                  <a:spcPct val="35000"/>
                </a:spcAft>
                <a:buNone/>
              </a:pPr>
              <a:r>
                <a:rPr lang="zh-TW" altLang="en-US" sz="1600" b="1" kern="1200" dirty="0">
                  <a:solidFill>
                    <a:srgbClr val="FFFFFF"/>
                  </a:solidFill>
                  <a:latin typeface="微軟正黑體" panose="020B0604030504040204" pitchFamily="34" charset="-120"/>
                  <a:ea typeface="微軟正黑體" panose="020B0604030504040204" pitchFamily="34" charset="-120"/>
                </a:rPr>
                <a:t>建立內部共識</a:t>
              </a:r>
            </a:p>
            <a:p>
              <a:pPr marL="0" lvl="0" indent="0" algn="ctr" defTabSz="800100">
                <a:lnSpc>
                  <a:spcPct val="90000"/>
                </a:lnSpc>
                <a:spcBef>
                  <a:spcPct val="0"/>
                </a:spcBef>
                <a:spcAft>
                  <a:spcPct val="35000"/>
                </a:spcAft>
                <a:buNone/>
              </a:pPr>
              <a:endParaRPr lang="zh-TW" altLang="en-US" sz="2100" kern="1200" dirty="0"/>
            </a:p>
          </p:txBody>
        </p:sp>
        <p:sp>
          <p:nvSpPr>
            <p:cNvPr id="24" name="手繪多邊形: 圖案 23">
              <a:extLst>
                <a:ext uri="{FF2B5EF4-FFF2-40B4-BE49-F238E27FC236}">
                  <a16:creationId xmlns:a16="http://schemas.microsoft.com/office/drawing/2014/main" id="{3F5B2C00-4B4D-49D8-9623-76FAE831BAD1}"/>
                </a:ext>
              </a:extLst>
            </p:cNvPr>
            <p:cNvSpPr>
              <a:spLocks/>
            </p:cNvSpPr>
            <p:nvPr/>
          </p:nvSpPr>
          <p:spPr>
            <a:xfrm>
              <a:off x="-5070893" y="295577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DA734F"/>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b="1" kern="1200" dirty="0">
                  <a:solidFill>
                    <a:srgbClr val="FFFFFF"/>
                  </a:solidFill>
                  <a:latin typeface="微軟正黑體" panose="020B0604030504040204" pitchFamily="34" charset="-120"/>
                  <a:ea typeface="微軟正黑體" panose="020B0604030504040204" pitchFamily="34" charset="-120"/>
                  <a:cs typeface="+mn-cs"/>
                </a:rPr>
                <a:t>整合資源提升專業知識</a:t>
              </a:r>
            </a:p>
          </p:txBody>
        </p:sp>
        <p:sp>
          <p:nvSpPr>
            <p:cNvPr id="25" name="手繪多邊形: 圖案 24">
              <a:extLst>
                <a:ext uri="{FF2B5EF4-FFF2-40B4-BE49-F238E27FC236}">
                  <a16:creationId xmlns:a16="http://schemas.microsoft.com/office/drawing/2014/main" id="{23D3F22A-644A-4BF7-A2F1-CD4E8CC8840C}"/>
                </a:ext>
              </a:extLst>
            </p:cNvPr>
            <p:cNvSpPr>
              <a:spLocks/>
            </p:cNvSpPr>
            <p:nvPr/>
          </p:nvSpPr>
          <p:spPr>
            <a:xfrm>
              <a:off x="2175380" y="295577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505045"/>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sz="2000" b="1" kern="1200" dirty="0">
                  <a:solidFill>
                    <a:srgbClr val="FFFFFF"/>
                  </a:solidFill>
                  <a:latin typeface="微軟正黑體" panose="020B0604030504040204" pitchFamily="34" charset="-120"/>
                  <a:ea typeface="微軟正黑體" panose="020B0604030504040204" pitchFamily="34" charset="-120"/>
                  <a:cs typeface="+mn-cs"/>
                </a:rPr>
                <a:t>創新讀者服務方式</a:t>
              </a:r>
            </a:p>
          </p:txBody>
        </p:sp>
        <p:sp>
          <p:nvSpPr>
            <p:cNvPr id="26" name="手繪多邊形: 圖案 25">
              <a:extLst>
                <a:ext uri="{FF2B5EF4-FFF2-40B4-BE49-F238E27FC236}">
                  <a16:creationId xmlns:a16="http://schemas.microsoft.com/office/drawing/2014/main" id="{AC1B16CC-33F8-407D-9127-790B372CE8AE}"/>
                </a:ext>
              </a:extLst>
            </p:cNvPr>
            <p:cNvSpPr>
              <a:spLocks/>
            </p:cNvSpPr>
            <p:nvPr/>
          </p:nvSpPr>
          <p:spPr>
            <a:xfrm>
              <a:off x="-1447755" y="2955779"/>
              <a:ext cx="2880000" cy="2879998"/>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B84A27"/>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b="1" kern="1200" dirty="0">
                  <a:solidFill>
                    <a:srgbClr val="FFFFFF"/>
                  </a:solidFill>
                  <a:latin typeface="微軟正黑體" panose="020B0604030504040204" pitchFamily="34" charset="-120"/>
                  <a:ea typeface="微軟正黑體" panose="020B0604030504040204" pitchFamily="34" charset="-120"/>
                  <a:cs typeface="+mn-cs"/>
                </a:rPr>
                <a:t>創新營運流程</a:t>
              </a:r>
              <a:r>
                <a:rPr lang="en-US" altLang="zh-TW" b="1" kern="1200" dirty="0">
                  <a:solidFill>
                    <a:srgbClr val="FFFFFF"/>
                  </a:solidFill>
                  <a:latin typeface="微軟正黑體" panose="020B0604030504040204" pitchFamily="34" charset="-120"/>
                  <a:ea typeface="微軟正黑體" panose="020B0604030504040204" pitchFamily="34" charset="-120"/>
                  <a:cs typeface="+mn-cs"/>
                </a:rPr>
                <a:t>/</a:t>
              </a:r>
              <a:r>
                <a:rPr lang="zh-TW" altLang="en-US" b="1" kern="1200" dirty="0">
                  <a:solidFill>
                    <a:srgbClr val="FFFFFF"/>
                  </a:solidFill>
                  <a:latin typeface="微軟正黑體" panose="020B0604030504040204" pitchFamily="34" charset="-120"/>
                  <a:ea typeface="微軟正黑體" panose="020B0604030504040204" pitchFamily="34" charset="-120"/>
                  <a:cs typeface="+mn-cs"/>
                </a:rPr>
                <a:t>模式</a:t>
              </a:r>
            </a:p>
          </p:txBody>
        </p:sp>
        <p:sp>
          <p:nvSpPr>
            <p:cNvPr id="31" name="手繪多邊形: 圖案 30">
              <a:extLst>
                <a:ext uri="{FF2B5EF4-FFF2-40B4-BE49-F238E27FC236}">
                  <a16:creationId xmlns:a16="http://schemas.microsoft.com/office/drawing/2014/main" id="{8E9D5128-101B-485A-8F5C-E0FAABE2C489}"/>
                </a:ext>
              </a:extLst>
            </p:cNvPr>
            <p:cNvSpPr>
              <a:spLocks noChangeAspect="1"/>
            </p:cNvSpPr>
            <p:nvPr/>
          </p:nvSpPr>
          <p:spPr>
            <a:xfrm>
              <a:off x="5798516" y="3013416"/>
              <a:ext cx="2880001" cy="2880001"/>
            </a:xfrm>
            <a:custGeom>
              <a:avLst/>
              <a:gdLst>
                <a:gd name="connsiteX0" fmla="*/ 0 w 474460"/>
                <a:gd name="connsiteY0" fmla="*/ 237230 h 474460"/>
                <a:gd name="connsiteX1" fmla="*/ 237230 w 474460"/>
                <a:gd name="connsiteY1" fmla="*/ 0 h 474460"/>
                <a:gd name="connsiteX2" fmla="*/ 474460 w 474460"/>
                <a:gd name="connsiteY2" fmla="*/ 237230 h 474460"/>
                <a:gd name="connsiteX3" fmla="*/ 237230 w 474460"/>
                <a:gd name="connsiteY3" fmla="*/ 474460 h 474460"/>
                <a:gd name="connsiteX4" fmla="*/ 0 w 474460"/>
                <a:gd name="connsiteY4" fmla="*/ 237230 h 47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60" h="474460">
                  <a:moveTo>
                    <a:pt x="0" y="237230"/>
                  </a:moveTo>
                  <a:cubicBezTo>
                    <a:pt x="0" y="106211"/>
                    <a:pt x="106211" y="0"/>
                    <a:pt x="237230" y="0"/>
                  </a:cubicBezTo>
                  <a:cubicBezTo>
                    <a:pt x="368249" y="0"/>
                    <a:pt x="474460" y="106211"/>
                    <a:pt x="474460" y="237230"/>
                  </a:cubicBezTo>
                  <a:cubicBezTo>
                    <a:pt x="474460" y="368249"/>
                    <a:pt x="368249" y="474460"/>
                    <a:pt x="237230" y="474460"/>
                  </a:cubicBezTo>
                  <a:cubicBezTo>
                    <a:pt x="106211" y="474460"/>
                    <a:pt x="0" y="368249"/>
                    <a:pt x="0" y="237230"/>
                  </a:cubicBezTo>
                  <a:close/>
                </a:path>
              </a:pathLst>
            </a:custGeom>
            <a:solidFill>
              <a:srgbClr val="D0CECE"/>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95594" tIns="92343" rIns="95594" bIns="92343" numCol="1" spcCol="1270" anchor="ctr" anchorCtr="0">
              <a:noAutofit/>
            </a:bodyPr>
            <a:lstStyle/>
            <a:p>
              <a:pPr marL="0" lvl="0" indent="0" algn="ctr" defTabSz="800100">
                <a:lnSpc>
                  <a:spcPct val="90000"/>
                </a:lnSpc>
                <a:spcBef>
                  <a:spcPct val="0"/>
                </a:spcBef>
                <a:spcAft>
                  <a:spcPct val="35000"/>
                </a:spcAft>
                <a:buNone/>
              </a:pPr>
              <a:r>
                <a:rPr lang="zh-TW" altLang="en-US" sz="2800" b="1" kern="1200" dirty="0">
                  <a:solidFill>
                    <a:srgbClr val="FFFFFF"/>
                  </a:solidFill>
                  <a:latin typeface="微軟正黑體" panose="020B0604030504040204" pitchFamily="34" charset="-120"/>
                  <a:ea typeface="微軟正黑體" panose="020B0604030504040204" pitchFamily="34" charset="-120"/>
                  <a:cs typeface="+mn-cs"/>
                </a:rPr>
                <a:t>智慧學習</a:t>
              </a:r>
            </a:p>
          </p:txBody>
        </p:sp>
      </p:grpSp>
    </p:spTree>
    <p:extLst>
      <p:ext uri="{BB962C8B-B14F-4D97-AF65-F5344CB8AC3E}">
        <p14:creationId xmlns:p14="http://schemas.microsoft.com/office/powerpoint/2010/main" val="3817706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13</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81044" y="851758"/>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35044" y="689758"/>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21B1E99-8886-4711-9108-B84952D19944}"/>
              </a:ext>
            </a:extLst>
          </p:cNvPr>
          <p:cNvSpPr/>
          <p:nvPr/>
        </p:nvSpPr>
        <p:spPr>
          <a:xfrm>
            <a:off x="551534" y="143769"/>
            <a:ext cx="11088931" cy="1334083"/>
          </a:xfrm>
          <a:prstGeom prst="rect">
            <a:avLst/>
          </a:prstGeom>
        </p:spPr>
        <p:txBody>
          <a:bodyPr wrap="square">
            <a:spAutoFit/>
          </a:bodyPr>
          <a:lstStyle/>
          <a:p>
            <a:pPr marL="342900" indent="-342900">
              <a:lnSpc>
                <a:spcPct val="150000"/>
              </a:lnSpc>
              <a:buClr>
                <a:srgbClr val="505045"/>
              </a:buClr>
              <a:buFont typeface="Wingdings" panose="05000000000000000000" pitchFamily="2" charset="2"/>
              <a:buChar char="l"/>
            </a:pPr>
            <a:r>
              <a:rPr lang="zh-TW" altLang="en-US" sz="2000" b="1" dirty="0">
                <a:latin typeface="微軟正黑體" panose="020B0604030504040204" pitchFamily="34" charset="-120"/>
                <a:ea typeface="微軟正黑體" panose="020B0604030504040204" pitchFamily="34" charset="-120"/>
              </a:rPr>
              <a:t>讀者反應問題</a:t>
            </a:r>
            <a:r>
              <a:rPr lang="zh-TW" altLang="zh-TW" sz="2000" b="1" dirty="0">
                <a:latin typeface="微軟正黑體" panose="020B0604030504040204" pitchFamily="34" charset="-120"/>
                <a:ea typeface="微軟正黑體" panose="020B0604030504040204" pitchFamily="34" charset="-120"/>
              </a:rPr>
              <a:t>Q</a:t>
            </a:r>
            <a:r>
              <a:rPr lang="en-US" altLang="zh-TW" sz="2000" b="1" dirty="0">
                <a:latin typeface="微軟正黑體" panose="020B0604030504040204" pitchFamily="34" charset="-120"/>
                <a:ea typeface="微軟正黑體" panose="020B0604030504040204" pitchFamily="34" charset="-120"/>
              </a:rPr>
              <a:t>R C</a:t>
            </a:r>
            <a:r>
              <a:rPr lang="zh-TW" altLang="zh-TW" sz="2000" b="1" dirty="0">
                <a:latin typeface="微軟正黑體" panose="020B0604030504040204" pitchFamily="34" charset="-120"/>
                <a:ea typeface="微軟正黑體" panose="020B0604030504040204" pitchFamily="34" charset="-120"/>
              </a:rPr>
              <a:t>ode</a:t>
            </a:r>
            <a:endParaRPr lang="en-US" altLang="zh-TW" sz="2000" b="1" dirty="0">
              <a:latin typeface="微軟正黑體" panose="020B0604030504040204" pitchFamily="34" charset="-120"/>
              <a:ea typeface="微軟正黑體" panose="020B0604030504040204" pitchFamily="34" charset="-120"/>
            </a:endParaRPr>
          </a:p>
          <a:p>
            <a:pPr>
              <a:lnSpc>
                <a:spcPct val="150000"/>
              </a:lnSpc>
              <a:buClr>
                <a:srgbClr val="505045"/>
              </a:buClr>
            </a:pPr>
            <a:r>
              <a:rPr lang="zh-TW" altLang="en-US" dirty="0">
                <a:latin typeface="微軟正黑體" panose="020B0604030504040204" pitchFamily="34" charset="-120"/>
                <a:ea typeface="微軟正黑體" panose="020B0604030504040204" pitchFamily="34" charset="-120"/>
              </a:rPr>
              <a:t>提升資訊告知、讀者聯繫的普及性及準確度。分析客戶常見問題，建立客服機器人，降低客服人員工作量。提供查核溫度、人數之線上服務、設備故障維修通報</a:t>
            </a:r>
            <a:r>
              <a:rPr lang="en-US" altLang="zh-TW" dirty="0">
                <a:latin typeface="微軟正黑體" panose="020B0604030504040204" pitchFamily="34" charset="-120"/>
                <a:ea typeface="微軟正黑體" panose="020B0604030504040204" pitchFamily="34" charset="-120"/>
              </a:rPr>
              <a:t>QR Code</a:t>
            </a:r>
            <a:r>
              <a:rPr lang="zh-TW" altLang="en-US" dirty="0">
                <a:latin typeface="微軟正黑體" panose="020B0604030504040204" pitchFamily="34" charset="-120"/>
                <a:ea typeface="微軟正黑體" panose="020B0604030504040204" pitchFamily="34" charset="-120"/>
              </a:rPr>
              <a:t>，提升讀者滿意度。</a:t>
            </a:r>
          </a:p>
        </p:txBody>
      </p:sp>
      <p:sp>
        <p:nvSpPr>
          <p:cNvPr id="16" name="Google Shape;899;p36">
            <a:extLst>
              <a:ext uri="{FF2B5EF4-FFF2-40B4-BE49-F238E27FC236}">
                <a16:creationId xmlns:a16="http://schemas.microsoft.com/office/drawing/2014/main" id="{5573D931-AAAC-4BD6-B35D-949F1AE39A23}"/>
              </a:ext>
            </a:extLst>
          </p:cNvPr>
          <p:cNvSpPr txBox="1"/>
          <p:nvPr/>
        </p:nvSpPr>
        <p:spPr>
          <a:xfrm>
            <a:off x="353045" y="1414408"/>
            <a:ext cx="11679930" cy="1231052"/>
          </a:xfrm>
          <a:prstGeom prst="rect">
            <a:avLst/>
          </a:prstGeom>
          <a:noFill/>
          <a:ln>
            <a:noFill/>
          </a:ln>
        </p:spPr>
        <p:txBody>
          <a:bodyPr spcFirstLastPara="1" wrap="square" lIns="121900" tIns="60933" rIns="121900" bIns="60933" anchor="t" anchorCtr="0">
            <a:spAutoFit/>
          </a:bodyPr>
          <a:lstStyle/>
          <a:p>
            <a:pPr marL="342882" indent="-342882">
              <a:lnSpc>
                <a:spcPct val="150000"/>
              </a:lnSpc>
              <a:buClr>
                <a:schemeClr val="dk1"/>
              </a:buClr>
              <a:buSzPts val="1500"/>
              <a:buFont typeface="Noto Sans Symbols"/>
              <a:buChar char="✔"/>
            </a:pPr>
            <a:r>
              <a:rPr lang="zh-TW" altLang="en-US" sz="1600" dirty="0">
                <a:latin typeface="微軟正黑體" panose="020B0604030504040204" pitchFamily="34" charset="-120"/>
                <a:ea typeface="微軟正黑體" panose="020B0604030504040204" pitchFamily="34" charset="-120"/>
                <a:cs typeface="Arial"/>
                <a:sym typeface="Arial"/>
              </a:rPr>
              <a:t>於電梯內設置</a:t>
            </a:r>
            <a:r>
              <a:rPr lang="zh-TW" altLang="en-US" sz="1600" dirty="0">
                <a:latin typeface="微軟正黑體" panose="020B0604030504040204" pitchFamily="34" charset="-120"/>
                <a:ea typeface="微軟正黑體" panose="020B0604030504040204" pitchFamily="34" charset="-120"/>
              </a:rPr>
              <a:t>查詢</a:t>
            </a:r>
            <a:r>
              <a:rPr lang="zh-TW" altLang="en-US" sz="1600" dirty="0">
                <a:latin typeface="微軟正黑體" panose="020B0604030504040204" pitchFamily="34" charset="-120"/>
                <a:ea typeface="微軟正黑體" panose="020B0604030504040204" pitchFamily="34" charset="-120"/>
                <a:cs typeface="Arial"/>
                <a:sym typeface="Arial"/>
              </a:rPr>
              <a:t>各樓層</a:t>
            </a:r>
            <a:r>
              <a:rPr lang="zh-TW" altLang="en-US" sz="1600" dirty="0">
                <a:latin typeface="微軟正黑體" panose="020B0604030504040204" pitchFamily="34" charset="-120"/>
                <a:ea typeface="微軟正黑體" panose="020B0604030504040204" pitchFamily="34" charset="-120"/>
              </a:rPr>
              <a:t>環境</a:t>
            </a:r>
            <a:r>
              <a:rPr lang="zh-TW" altLang="en-US" sz="1600" dirty="0">
                <a:latin typeface="微軟正黑體" panose="020B0604030504040204" pitchFamily="34" charset="-120"/>
                <a:ea typeface="微軟正黑體" panose="020B0604030504040204" pitchFamily="34" charset="-120"/>
                <a:cs typeface="Arial"/>
                <a:sym typeface="Arial"/>
              </a:rPr>
              <a:t>溫濕度、人流</a:t>
            </a:r>
            <a:r>
              <a:rPr lang="en-US" altLang="zh-TW" sz="1600" b="1" dirty="0">
                <a:solidFill>
                  <a:srgbClr val="FF0000"/>
                </a:solidFill>
                <a:latin typeface="微軟正黑體" panose="020B0604030504040204" pitchFamily="34" charset="-120"/>
                <a:ea typeface="微軟正黑體" panose="020B0604030504040204" pitchFamily="34" charset="-120"/>
              </a:rPr>
              <a:t>QR</a:t>
            </a:r>
            <a:r>
              <a:rPr lang="zh-TW" altLang="en-US" sz="1600" b="1" dirty="0">
                <a:solidFill>
                  <a:srgbClr val="FF0000"/>
                </a:solidFill>
                <a:latin typeface="微軟正黑體" panose="020B0604030504040204" pitchFamily="34" charset="-120"/>
                <a:ea typeface="微軟正黑體" panose="020B0604030504040204" pitchFamily="34" charset="-120"/>
              </a:rPr>
              <a:t> </a:t>
            </a:r>
            <a:r>
              <a:rPr lang="en-US" altLang="zh-TW" sz="1600" b="1" dirty="0">
                <a:solidFill>
                  <a:srgbClr val="FF0000"/>
                </a:solidFill>
                <a:latin typeface="微軟正黑體" panose="020B0604030504040204" pitchFamily="34" charset="-120"/>
                <a:ea typeface="微軟正黑體" panose="020B0604030504040204" pitchFamily="34" charset="-120"/>
              </a:rPr>
              <a:t>Code</a:t>
            </a:r>
            <a:r>
              <a:rPr lang="zh-TW" altLang="en-US" sz="1600" dirty="0">
                <a:latin typeface="微軟正黑體" panose="020B0604030504040204" pitchFamily="34" charset="-120"/>
                <a:ea typeface="微軟正黑體" panose="020B0604030504040204" pitchFamily="34" charset="-120"/>
                <a:cs typeface="Arial"/>
                <a:sym typeface="Arial"/>
              </a:rPr>
              <a:t>，以選擇適合自己的</a:t>
            </a:r>
            <a:r>
              <a:rPr lang="zh-TW" altLang="en-US" sz="1600" dirty="0">
                <a:latin typeface="微軟正黑體" panose="020B0604030504040204" pitchFamily="34" charset="-120"/>
                <a:ea typeface="微軟正黑體" panose="020B0604030504040204" pitchFamily="34" charset="-120"/>
                <a:sym typeface="Arial"/>
              </a:rPr>
              <a:t>環境閱讀。</a:t>
            </a:r>
            <a:endParaRPr sz="1600" dirty="0">
              <a:latin typeface="微軟正黑體" panose="020B0604030504040204" pitchFamily="34" charset="-120"/>
              <a:ea typeface="微軟正黑體" panose="020B0604030504040204" pitchFamily="34" charset="-120"/>
            </a:endParaRPr>
          </a:p>
          <a:p>
            <a:pPr marL="342882" indent="-342882">
              <a:lnSpc>
                <a:spcPct val="150000"/>
              </a:lnSpc>
              <a:buClr>
                <a:schemeClr val="dk1"/>
              </a:buClr>
              <a:buSzPts val="1500"/>
              <a:buFont typeface="Noto Sans Symbols"/>
              <a:buChar char="✔"/>
            </a:pPr>
            <a:r>
              <a:rPr lang="zh-TW" altLang="en-US" sz="1600" dirty="0">
                <a:latin typeface="微軟正黑體" panose="020B0604030504040204" pitchFamily="34" charset="-120"/>
                <a:ea typeface="微軟正黑體" panose="020B0604030504040204" pitchFamily="34" charset="-120"/>
                <a:cs typeface="Arial"/>
                <a:sym typeface="Arial"/>
              </a:rPr>
              <a:t>於書庫電梯、洗手間、飲水機上</a:t>
            </a:r>
            <a:r>
              <a:rPr lang="zh-TW" altLang="en-US" sz="1600" dirty="0">
                <a:latin typeface="微軟正黑體" panose="020B0604030504040204" pitchFamily="34" charset="-120"/>
                <a:ea typeface="微軟正黑體" panose="020B0604030504040204" pitchFamily="34" charset="-120"/>
              </a:rPr>
              <a:t>設置</a:t>
            </a:r>
            <a:r>
              <a:rPr lang="zh-TW" altLang="en-US" sz="1600" b="1" dirty="0">
                <a:solidFill>
                  <a:srgbClr val="FF0000"/>
                </a:solidFill>
                <a:latin typeface="微軟正黑體" panose="020B0604030504040204" pitchFamily="34" charset="-120"/>
                <a:ea typeface="微軟正黑體" panose="020B0604030504040204" pitchFamily="34" charset="-120"/>
              </a:rPr>
              <a:t>讀者反應問題</a:t>
            </a:r>
            <a:r>
              <a:rPr lang="zh-TW" altLang="zh-TW" sz="1600" b="1" dirty="0">
                <a:solidFill>
                  <a:srgbClr val="FF0000"/>
                </a:solidFill>
                <a:latin typeface="微軟正黑體" panose="020B0604030504040204" pitchFamily="34" charset="-120"/>
                <a:ea typeface="微軟正黑體" panose="020B0604030504040204" pitchFamily="34" charset="-120"/>
              </a:rPr>
              <a:t>Q</a:t>
            </a:r>
            <a:r>
              <a:rPr lang="en-US" altLang="zh-TW" sz="1600" b="1" dirty="0">
                <a:solidFill>
                  <a:srgbClr val="FF0000"/>
                </a:solidFill>
                <a:latin typeface="微軟正黑體" panose="020B0604030504040204" pitchFamily="34" charset="-120"/>
                <a:ea typeface="微軟正黑體" panose="020B0604030504040204" pitchFamily="34" charset="-120"/>
              </a:rPr>
              <a:t>R C</a:t>
            </a:r>
            <a:r>
              <a:rPr lang="zh-TW" altLang="zh-TW" sz="1600" b="1" dirty="0">
                <a:solidFill>
                  <a:srgbClr val="FF0000"/>
                </a:solidFill>
                <a:latin typeface="微軟正黑體" panose="020B0604030504040204" pitchFamily="34" charset="-120"/>
                <a:ea typeface="微軟正黑體" panose="020B0604030504040204" pitchFamily="34" charset="-120"/>
              </a:rPr>
              <a:t>ode</a:t>
            </a:r>
            <a:r>
              <a:rPr lang="zh-TW" altLang="en-US" sz="1600" dirty="0">
                <a:latin typeface="微軟正黑體" panose="020B0604030504040204" pitchFamily="34" charset="-120"/>
                <a:ea typeface="微軟正黑體" panose="020B0604030504040204" pitchFamily="34" charset="-120"/>
                <a:cs typeface="Arial"/>
                <a:sym typeface="Arial"/>
              </a:rPr>
              <a:t>，以</a:t>
            </a:r>
            <a:r>
              <a:rPr lang="zh-TW" altLang="zh-TW" sz="1600" dirty="0">
                <a:latin typeface="微軟正黑體" panose="020B0604030504040204" pitchFamily="34" charset="-120"/>
                <a:ea typeface="微軟正黑體" panose="020B0604030504040204" pitchFamily="34" charset="-120"/>
              </a:rPr>
              <a:t>迅速</a:t>
            </a:r>
            <a:r>
              <a:rPr lang="zh-TW" altLang="en-US" sz="1600" dirty="0">
                <a:latin typeface="微軟正黑體" panose="020B0604030504040204" pitchFamily="34" charset="-120"/>
                <a:ea typeface="微軟正黑體" panose="020B0604030504040204" pitchFamily="34" charset="-120"/>
              </a:rPr>
              <a:t>有效處理回覆</a:t>
            </a:r>
            <a:r>
              <a:rPr lang="zh-TW" altLang="en-US" sz="1600" dirty="0">
                <a:latin typeface="微軟正黑體" panose="020B0604030504040204" pitchFamily="34" charset="-120"/>
                <a:ea typeface="微軟正黑體" panose="020B0604030504040204" pitchFamily="34" charset="-120"/>
                <a:cs typeface="Arial"/>
                <a:sym typeface="Arial"/>
              </a:rPr>
              <a:t>讀者</a:t>
            </a:r>
            <a:r>
              <a:rPr lang="zh-TW" altLang="en-US" sz="1600" dirty="0">
                <a:latin typeface="微軟正黑體" panose="020B0604030504040204" pitchFamily="34" charset="-120"/>
                <a:ea typeface="微軟正黑體" panose="020B0604030504040204" pitchFamily="34" charset="-120"/>
              </a:rPr>
              <a:t>反應之</a:t>
            </a:r>
            <a:r>
              <a:rPr lang="zh-TW" altLang="en-US" sz="1600" dirty="0">
                <a:latin typeface="微軟正黑體" panose="020B0604030504040204" pitchFamily="34" charset="-120"/>
                <a:ea typeface="微軟正黑體" panose="020B0604030504040204" pitchFamily="34" charset="-120"/>
                <a:cs typeface="Arial"/>
                <a:sym typeface="Arial"/>
              </a:rPr>
              <a:t>問題。</a:t>
            </a:r>
            <a:endParaRPr lang="en-US" altLang="zh-TW" sz="1600" dirty="0">
              <a:latin typeface="微軟正黑體" panose="020B0604030504040204" pitchFamily="34" charset="-120"/>
              <a:ea typeface="微軟正黑體" panose="020B0604030504040204" pitchFamily="34" charset="-120"/>
              <a:cs typeface="Arial"/>
              <a:sym typeface="Arial"/>
            </a:endParaRPr>
          </a:p>
          <a:p>
            <a:pPr>
              <a:lnSpc>
                <a:spcPct val="150000"/>
              </a:lnSpc>
              <a:buClr>
                <a:schemeClr val="dk1"/>
              </a:buClr>
              <a:buSzPts val="1500"/>
            </a:pPr>
            <a:r>
              <a:rPr lang="zh-TW" altLang="en-US" sz="1600" dirty="0">
                <a:latin typeface="微軟正黑體" panose="020B0604030504040204" pitchFamily="34" charset="-120"/>
                <a:ea typeface="微軟正黑體" panose="020B0604030504040204" pitchFamily="34" charset="-120"/>
                <a:cs typeface="Arial"/>
                <a:sym typeface="Arial"/>
              </a:rPr>
              <a:t>         </a:t>
            </a:r>
            <a:r>
              <a:rPr lang="en-US" altLang="zh-TW" sz="1600" dirty="0">
                <a:latin typeface="微軟正黑體" panose="020B0604030504040204" pitchFamily="34" charset="-120"/>
                <a:ea typeface="微軟正黑體" panose="020B0604030504040204" pitchFamily="34" charset="-120"/>
                <a:cs typeface="Arial"/>
                <a:sym typeface="Arial"/>
              </a:rPr>
              <a:t>(2021.05-2023.03</a:t>
            </a:r>
            <a:r>
              <a:rPr lang="zh-TW" altLang="en-US" sz="1600" dirty="0">
                <a:latin typeface="微軟正黑體" panose="020B0604030504040204" pitchFamily="34" charset="-120"/>
                <a:ea typeface="微軟正黑體" panose="020B0604030504040204" pitchFamily="34" charset="-120"/>
                <a:cs typeface="Arial"/>
                <a:sym typeface="Arial"/>
              </a:rPr>
              <a:t>期間共</a:t>
            </a:r>
            <a:r>
              <a:rPr lang="en-US" altLang="zh-TW" sz="1600" dirty="0">
                <a:solidFill>
                  <a:srgbClr val="FF0000"/>
                </a:solidFill>
                <a:latin typeface="微軟正黑體" panose="020B0604030504040204" pitchFamily="34" charset="-120"/>
                <a:ea typeface="微軟正黑體" panose="020B0604030504040204" pitchFamily="34" charset="-120"/>
                <a:cs typeface="Arial"/>
                <a:sym typeface="Arial"/>
              </a:rPr>
              <a:t>113</a:t>
            </a:r>
            <a:r>
              <a:rPr lang="zh-TW" altLang="en-US" sz="1600" dirty="0">
                <a:latin typeface="微軟正黑體" panose="020B0604030504040204" pitchFamily="34" charset="-120"/>
                <a:ea typeface="微軟正黑體" panose="020B0604030504040204" pitchFamily="34" charset="-120"/>
                <a:cs typeface="Arial"/>
                <a:sym typeface="Arial"/>
              </a:rPr>
              <a:t>次來自讀者之</a:t>
            </a:r>
            <a:r>
              <a:rPr lang="zh-TW" altLang="zh-TW" sz="1600" dirty="0">
                <a:latin typeface="微軟正黑體" panose="020B0604030504040204" pitchFamily="34" charset="-120"/>
                <a:ea typeface="微軟正黑體" panose="020B0604030504040204" pitchFamily="34" charset="-120"/>
              </a:rPr>
              <a:t>Q</a:t>
            </a:r>
            <a:r>
              <a:rPr lang="en-US" altLang="zh-TW" sz="1600" dirty="0">
                <a:latin typeface="微軟正黑體" panose="020B0604030504040204" pitchFamily="34" charset="-120"/>
                <a:ea typeface="微軟正黑體" panose="020B0604030504040204" pitchFamily="34" charset="-120"/>
              </a:rPr>
              <a:t>R C</a:t>
            </a:r>
            <a:r>
              <a:rPr lang="zh-TW" altLang="zh-TW" sz="1600" dirty="0">
                <a:latin typeface="微軟正黑體" panose="020B0604030504040204" pitchFamily="34" charset="-120"/>
                <a:ea typeface="微軟正黑體" panose="020B0604030504040204" pitchFamily="34" charset="-120"/>
              </a:rPr>
              <a:t>ode</a:t>
            </a:r>
            <a:r>
              <a:rPr lang="zh-TW" altLang="en-US" sz="1600" dirty="0">
                <a:latin typeface="微軟正黑體" panose="020B0604030504040204" pitchFamily="34" charset="-120"/>
                <a:ea typeface="微軟正黑體" panose="020B0604030504040204" pitchFamily="34" charset="-120"/>
                <a:cs typeface="Arial"/>
                <a:sym typeface="Arial"/>
              </a:rPr>
              <a:t>維修通報</a:t>
            </a:r>
            <a:r>
              <a:rPr lang="en-US" altLang="zh-TW" sz="1600" dirty="0">
                <a:latin typeface="微軟正黑體" panose="020B0604030504040204" pitchFamily="34" charset="-120"/>
                <a:ea typeface="微軟正黑體" panose="020B0604030504040204" pitchFamily="34" charset="-120"/>
                <a:cs typeface="Arial"/>
                <a:sym typeface="Arial"/>
              </a:rPr>
              <a:t>)</a:t>
            </a:r>
            <a:endParaRPr sz="1600" dirty="0">
              <a:latin typeface="微軟正黑體" panose="020B0604030504040204" pitchFamily="34" charset="-120"/>
              <a:ea typeface="微軟正黑體" panose="020B0604030504040204" pitchFamily="34" charset="-120"/>
              <a:cs typeface="Arial"/>
              <a:sym typeface="Arial"/>
            </a:endParaRPr>
          </a:p>
        </p:txBody>
      </p:sp>
      <p:pic>
        <p:nvPicPr>
          <p:cNvPr id="17" name="圖片 16">
            <a:extLst>
              <a:ext uri="{FF2B5EF4-FFF2-40B4-BE49-F238E27FC236}">
                <a16:creationId xmlns:a16="http://schemas.microsoft.com/office/drawing/2014/main" id="{0E4DEE6A-CEE5-429F-BF6B-099DBA8A715A}"/>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7290109" y="2575560"/>
            <a:ext cx="3980296" cy="4103541"/>
          </a:xfrm>
          <a:prstGeom prst="rect">
            <a:avLst/>
          </a:prstGeom>
          <a:noFill/>
          <a:ln>
            <a:noFill/>
          </a:ln>
          <a:extLst>
            <a:ext uri="{53640926-AAD7-44D8-BBD7-CCE9431645EC}">
              <a14:shadowObscured xmlns:a14="http://schemas.microsoft.com/office/drawing/2010/main"/>
            </a:ext>
          </a:extLst>
        </p:spPr>
      </p:pic>
      <p:pic>
        <p:nvPicPr>
          <p:cNvPr id="18" name="圖片 17">
            <a:extLst>
              <a:ext uri="{FF2B5EF4-FFF2-40B4-BE49-F238E27FC236}">
                <a16:creationId xmlns:a16="http://schemas.microsoft.com/office/drawing/2014/main" id="{593DB4CD-F9E4-458A-9645-700E5B53BA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236"/>
          <a:stretch/>
        </p:blipFill>
        <p:spPr>
          <a:xfrm>
            <a:off x="3832145" y="2597426"/>
            <a:ext cx="3265341" cy="4020051"/>
          </a:xfrm>
          <a:prstGeom prst="rect">
            <a:avLst/>
          </a:prstGeom>
        </p:spPr>
      </p:pic>
      <p:pic>
        <p:nvPicPr>
          <p:cNvPr id="19" name="圖片 18">
            <a:extLst>
              <a:ext uri="{FF2B5EF4-FFF2-40B4-BE49-F238E27FC236}">
                <a16:creationId xmlns:a16="http://schemas.microsoft.com/office/drawing/2014/main" id="{992279CE-C93E-4246-BD4E-E328A5AECC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8857" y="2645459"/>
            <a:ext cx="3082286" cy="3973631"/>
          </a:xfrm>
          <a:prstGeom prst="rect">
            <a:avLst/>
          </a:prstGeom>
        </p:spPr>
      </p:pic>
    </p:spTree>
    <p:extLst>
      <p:ext uri="{BB962C8B-B14F-4D97-AF65-F5344CB8AC3E}">
        <p14:creationId xmlns:p14="http://schemas.microsoft.com/office/powerpoint/2010/main" val="109776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14</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75836" y="258732"/>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25088" y="133495"/>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21B1E99-8886-4711-9108-B84952D19944}"/>
              </a:ext>
            </a:extLst>
          </p:cNvPr>
          <p:cNvSpPr/>
          <p:nvPr/>
        </p:nvSpPr>
        <p:spPr>
          <a:xfrm>
            <a:off x="469088" y="-43935"/>
            <a:ext cx="11560556" cy="1790105"/>
          </a:xfrm>
          <a:prstGeom prst="rect">
            <a:avLst/>
          </a:prstGeom>
        </p:spPr>
        <p:txBody>
          <a:bodyPr wrap="square">
            <a:spAutoFit/>
          </a:bodyPr>
          <a:lstStyle/>
          <a:p>
            <a:pPr marL="342900" indent="-342900">
              <a:lnSpc>
                <a:spcPct val="150000"/>
              </a:lnSpc>
              <a:buClr>
                <a:srgbClr val="505045"/>
              </a:buClr>
              <a:buFont typeface="Wingdings" panose="05000000000000000000" pitchFamily="2" charset="2"/>
              <a:buChar char="l"/>
            </a:pPr>
            <a:r>
              <a:rPr lang="zh-TW" altLang="zh-TW" sz="2000" b="1" dirty="0">
                <a:latin typeface="微軟正黑體" panose="020B0604030504040204" pitchFamily="34" charset="-120"/>
                <a:ea typeface="微軟正黑體" panose="020B0604030504040204" pitchFamily="34" charset="-120"/>
              </a:rPr>
              <a:t>圖書館環境資訊平台</a:t>
            </a:r>
            <a:endParaRPr lang="en-US" altLang="zh-TW" sz="2000" b="1" dirty="0">
              <a:latin typeface="微軟正黑體" panose="020B0604030504040204" pitchFamily="34" charset="-120"/>
              <a:ea typeface="微軟正黑體" panose="020B0604030504040204" pitchFamily="34" charset="-120"/>
            </a:endParaRPr>
          </a:p>
          <a:p>
            <a:pPr>
              <a:lnSpc>
                <a:spcPct val="150000"/>
              </a:lnSpc>
              <a:buClr>
                <a:srgbClr val="505045"/>
              </a:buClr>
            </a:pPr>
            <a:r>
              <a:rPr lang="zh-TW" altLang="en-US" dirty="0">
                <a:latin typeface="微軟正黑體" panose="020B0604030504040204" pitchFamily="34" charset="-120"/>
                <a:ea typeface="微軟正黑體" panose="020B0604030504040204" pitchFamily="34" charset="-120"/>
              </a:rPr>
              <a:t>導入物聯網技術，佈建圖書館全館溫溼度、空氣品質、各樓層人流監測之感測器，建構圖書館環境資訊呈現平台，供讀者入館前先行查閱，減少在各樓層尋找合適位置之時間。</a:t>
            </a:r>
          </a:p>
          <a:p>
            <a:pPr marL="342900" indent="-342900">
              <a:lnSpc>
                <a:spcPct val="150000"/>
              </a:lnSpc>
              <a:buClr>
                <a:srgbClr val="505045"/>
              </a:buClr>
              <a:buFont typeface="Wingdings" panose="05000000000000000000" pitchFamily="2" charset="2"/>
              <a:buChar char="l"/>
            </a:pPr>
            <a:r>
              <a:rPr lang="zh-TW" altLang="en-US" sz="2000" b="1" dirty="0">
                <a:latin typeface="微軟正黑體" panose="020B0604030504040204" pitchFamily="34" charset="-120"/>
                <a:ea typeface="微軟正黑體" panose="020B0604030504040204" pitchFamily="34" charset="-120"/>
                <a:sym typeface="Microsoft JhengHei"/>
              </a:rPr>
              <a:t>二樓入口進館處右側設置大型電視牆  </a:t>
            </a:r>
            <a:r>
              <a:rPr lang="zh-TW" altLang="en-US" dirty="0">
                <a:solidFill>
                  <a:schemeClr val="dk1"/>
                </a:solidFill>
                <a:latin typeface="Microsoft JhengHei"/>
                <a:ea typeface="Microsoft JhengHei"/>
                <a:cs typeface="Microsoft JhengHei"/>
                <a:sym typeface="Microsoft JhengHei"/>
              </a:rPr>
              <a:t>推播圖書館各項資源活動推廣資訊</a:t>
            </a:r>
            <a:endParaRPr lang="en-US" altLang="zh-TW" dirty="0">
              <a:latin typeface="微軟正黑體" panose="020B0604030504040204" pitchFamily="34" charset="-120"/>
              <a:ea typeface="微軟正黑體" panose="020B0604030504040204" pitchFamily="34" charset="-120"/>
            </a:endParaRPr>
          </a:p>
        </p:txBody>
      </p:sp>
      <p:sp>
        <p:nvSpPr>
          <p:cNvPr id="16" name="文字預留位置 13">
            <a:extLst>
              <a:ext uri="{FF2B5EF4-FFF2-40B4-BE49-F238E27FC236}">
                <a16:creationId xmlns:a16="http://schemas.microsoft.com/office/drawing/2014/main" id="{D7C2FD52-4B76-4C75-AF86-C0A3475953AF}"/>
              </a:ext>
            </a:extLst>
          </p:cNvPr>
          <p:cNvSpPr txBox="1">
            <a:spLocks/>
          </p:cNvSpPr>
          <p:nvPr/>
        </p:nvSpPr>
        <p:spPr>
          <a:xfrm>
            <a:off x="4905375" y="3789693"/>
            <a:ext cx="7286625" cy="534550"/>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endParaRPr lang="en-US" altLang="zh-TW"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pic>
        <p:nvPicPr>
          <p:cNvPr id="17" name="圖片 16">
            <a:extLst>
              <a:ext uri="{FF2B5EF4-FFF2-40B4-BE49-F238E27FC236}">
                <a16:creationId xmlns:a16="http://schemas.microsoft.com/office/drawing/2014/main" id="{1248A903-9FC9-4774-A5DB-F50DDF5541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8650" y="1834641"/>
            <a:ext cx="3499528" cy="3084945"/>
          </a:xfrm>
          <a:prstGeom prst="rect">
            <a:avLst/>
          </a:prstGeom>
        </p:spPr>
      </p:pic>
      <p:pic>
        <p:nvPicPr>
          <p:cNvPr id="18" name="圖片 17">
            <a:extLst>
              <a:ext uri="{FF2B5EF4-FFF2-40B4-BE49-F238E27FC236}">
                <a16:creationId xmlns:a16="http://schemas.microsoft.com/office/drawing/2014/main" id="{F91E127C-11D9-4C68-A652-E4DD1A54FB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4864" y="2800798"/>
            <a:ext cx="1632343" cy="1617931"/>
          </a:xfrm>
          <a:prstGeom prst="rect">
            <a:avLst/>
          </a:prstGeom>
        </p:spPr>
      </p:pic>
      <p:pic>
        <p:nvPicPr>
          <p:cNvPr id="3" name="圖片 2">
            <a:extLst>
              <a:ext uri="{FF2B5EF4-FFF2-40B4-BE49-F238E27FC236}">
                <a16:creationId xmlns:a16="http://schemas.microsoft.com/office/drawing/2014/main" id="{0F572F7A-28C5-4817-885D-6E3B4202B50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4174" y="4527956"/>
            <a:ext cx="5392908" cy="2170745"/>
          </a:xfrm>
          <a:prstGeom prst="rect">
            <a:avLst/>
          </a:prstGeom>
        </p:spPr>
      </p:pic>
      <p:sp>
        <p:nvSpPr>
          <p:cNvPr id="23" name="矩形 22">
            <a:extLst>
              <a:ext uri="{FF2B5EF4-FFF2-40B4-BE49-F238E27FC236}">
                <a16:creationId xmlns:a16="http://schemas.microsoft.com/office/drawing/2014/main" id="{03AFB0D7-D022-49A7-AB48-9E0A1AD269C5}"/>
              </a:ext>
            </a:extLst>
          </p:cNvPr>
          <p:cNvSpPr/>
          <p:nvPr/>
        </p:nvSpPr>
        <p:spPr>
          <a:xfrm>
            <a:off x="2994743" y="4425894"/>
            <a:ext cx="2192206" cy="278378"/>
          </a:xfrm>
          <a:prstGeom prst="rect">
            <a:avLst/>
          </a:prstGeom>
          <a:noFill/>
          <a:ln w="38100">
            <a:solidFill>
              <a:srgbClr val="E250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highlight>
                <a:srgbClr val="E2501D"/>
              </a:highlight>
            </a:endParaRPr>
          </a:p>
        </p:txBody>
      </p:sp>
      <p:pic>
        <p:nvPicPr>
          <p:cNvPr id="20" name="圖片 19">
            <a:extLst>
              <a:ext uri="{FF2B5EF4-FFF2-40B4-BE49-F238E27FC236}">
                <a16:creationId xmlns:a16="http://schemas.microsoft.com/office/drawing/2014/main" id="{E430C679-6619-4742-A81D-2181D9E2295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
          <a:stretch/>
        </p:blipFill>
        <p:spPr>
          <a:xfrm>
            <a:off x="3718178" y="1875795"/>
            <a:ext cx="5227702" cy="2504927"/>
          </a:xfrm>
          <a:prstGeom prst="rect">
            <a:avLst/>
          </a:prstGeom>
        </p:spPr>
      </p:pic>
      <p:pic>
        <p:nvPicPr>
          <p:cNvPr id="14" name="圖片 13">
            <a:extLst>
              <a:ext uri="{FF2B5EF4-FFF2-40B4-BE49-F238E27FC236}">
                <a16:creationId xmlns:a16="http://schemas.microsoft.com/office/drawing/2014/main" id="{92CC92D7-826C-4986-9C5D-81638274AD40}"/>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a:stretch/>
        </p:blipFill>
        <p:spPr>
          <a:xfrm>
            <a:off x="5639593" y="4524084"/>
            <a:ext cx="5820887" cy="1793022"/>
          </a:xfrm>
          <a:prstGeom prst="rect">
            <a:avLst/>
          </a:prstGeom>
        </p:spPr>
      </p:pic>
    </p:spTree>
    <p:extLst>
      <p:ext uri="{BB962C8B-B14F-4D97-AF65-F5344CB8AC3E}">
        <p14:creationId xmlns:p14="http://schemas.microsoft.com/office/powerpoint/2010/main" val="3273960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15</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54663" y="385898"/>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09848" y="234190"/>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21B1E99-8886-4711-9108-B84952D19944}"/>
              </a:ext>
            </a:extLst>
          </p:cNvPr>
          <p:cNvSpPr/>
          <p:nvPr/>
        </p:nvSpPr>
        <p:spPr>
          <a:xfrm>
            <a:off x="398801" y="129049"/>
            <a:ext cx="6428885" cy="578492"/>
          </a:xfrm>
          <a:prstGeom prst="rect">
            <a:avLst/>
          </a:prstGeom>
        </p:spPr>
        <p:txBody>
          <a:bodyPr wrap="square">
            <a:spAutoFit/>
          </a:bodyPr>
          <a:lstStyle/>
          <a:p>
            <a:pPr>
              <a:lnSpc>
                <a:spcPct val="150000"/>
              </a:lnSpc>
              <a:buClr>
                <a:srgbClr val="505045"/>
              </a:buClr>
            </a:pPr>
            <a:r>
              <a:rPr lang="zh-TW" altLang="en-US" sz="2400" b="1" dirty="0">
                <a:latin typeface="微軟正黑體" panose="020B0604030504040204" pitchFamily="34" charset="-120"/>
                <a:ea typeface="微軟正黑體" panose="020B0604030504040204" pitchFamily="34" charset="-120"/>
              </a:rPr>
              <a:t>數位行銷 </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7" name="矩形 6">
            <a:extLst>
              <a:ext uri="{FF2B5EF4-FFF2-40B4-BE49-F238E27FC236}">
                <a16:creationId xmlns:a16="http://schemas.microsoft.com/office/drawing/2014/main" id="{F1F2B2B8-D715-4DFD-9ED4-E259C8B5BA4C}"/>
              </a:ext>
            </a:extLst>
          </p:cNvPr>
          <p:cNvSpPr/>
          <p:nvPr/>
        </p:nvSpPr>
        <p:spPr>
          <a:xfrm>
            <a:off x="1870440" y="125326"/>
            <a:ext cx="10321559" cy="578492"/>
          </a:xfrm>
          <a:prstGeom prst="rect">
            <a:avLst/>
          </a:prstGeom>
        </p:spPr>
        <p:txBody>
          <a:bodyPr wrap="square">
            <a:spAutoFit/>
          </a:bodyPr>
          <a:lstStyle/>
          <a:p>
            <a:pPr>
              <a:lnSpc>
                <a:spcPct val="150000"/>
              </a:lnSpc>
              <a:buClr>
                <a:srgbClr val="505045"/>
              </a:buClr>
            </a:pPr>
            <a:r>
              <a:rPr lang="zh-TW" altLang="en-US" sz="2400" b="1" dirty="0">
                <a:latin typeface="微軟正黑體" panose="020B0604030504040204" pitchFamily="34" charset="-120"/>
                <a:ea typeface="微軟正黑體" panose="020B0604030504040204" pitchFamily="34" charset="-120"/>
              </a:rPr>
              <a:t>以讀者為中心線上活動</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臉書、官網</a:t>
            </a:r>
            <a:r>
              <a:rPr lang="en-US" altLang="zh-TW" sz="2400" b="1" dirty="0" err="1">
                <a:latin typeface="微軟正黑體" panose="020B0604030504040204" pitchFamily="34" charset="-120"/>
                <a:ea typeface="微軟正黑體" panose="020B0604030504040204" pitchFamily="34" charset="-120"/>
              </a:rPr>
              <a:t>YoutTube</a:t>
            </a:r>
            <a:r>
              <a:rPr lang="zh-TW" altLang="en-US" sz="2400" b="1" dirty="0">
                <a:latin typeface="微軟正黑體" panose="020B0604030504040204" pitchFamily="34" charset="-120"/>
                <a:ea typeface="微軟正黑體" panose="020B0604030504040204" pitchFamily="34" charset="-120"/>
              </a:rPr>
              <a:t>直播、電子看板、數位影音）</a:t>
            </a:r>
          </a:p>
        </p:txBody>
      </p:sp>
      <p:sp>
        <p:nvSpPr>
          <p:cNvPr id="20" name="文本框 17">
            <a:extLst>
              <a:ext uri="{FF2B5EF4-FFF2-40B4-BE49-F238E27FC236}">
                <a16:creationId xmlns:a16="http://schemas.microsoft.com/office/drawing/2014/main" id="{1C8942F5-8920-4BED-BD04-AAF59DBF5EFB}"/>
              </a:ext>
            </a:extLst>
          </p:cNvPr>
          <p:cNvSpPr txBox="1"/>
          <p:nvPr/>
        </p:nvSpPr>
        <p:spPr>
          <a:xfrm>
            <a:off x="398662" y="655471"/>
            <a:ext cx="8817269" cy="1166858"/>
          </a:xfrm>
          <a:prstGeom prst="rect">
            <a:avLst/>
          </a:prstGeom>
          <a:noFill/>
        </p:spPr>
        <p:txBody>
          <a:bodyPr wrap="square" rtlCol="0">
            <a:spAutoFit/>
            <a:scene3d>
              <a:camera prst="orthographicFront"/>
              <a:lightRig rig="threePt" dir="t"/>
            </a:scene3d>
            <a:sp3d contourW="12700"/>
          </a:bodyPr>
          <a:lstStyle/>
          <a:p>
            <a:pPr>
              <a:lnSpc>
                <a:spcPct val="120000"/>
              </a:lnSpc>
            </a:pPr>
            <a:r>
              <a:rPr lang="en-US" altLang="zh-TW" sz="2000" dirty="0">
                <a:latin typeface="微軟正黑體" panose="020B0604030504040204" pitchFamily="34" charset="-120"/>
                <a:ea typeface="微軟正黑體" panose="020B0604030504040204" pitchFamily="34" charset="-120"/>
                <a:cs typeface="+mn-ea"/>
                <a:sym typeface="Arial" panose="020B0604020202020204" pitchFamily="34" charset="0"/>
              </a:rPr>
              <a:t>2018</a:t>
            </a:r>
            <a:r>
              <a:rPr lang="zh-TW" altLang="en-US" sz="2000" dirty="0">
                <a:latin typeface="微軟正黑體" panose="020B0604030504040204" pitchFamily="34" charset="-120"/>
                <a:ea typeface="微軟正黑體" panose="020B0604030504040204" pitchFamily="34" charset="-120"/>
                <a:cs typeface="+mn-ea"/>
                <a:sym typeface="Arial" panose="020B0604020202020204" pitchFamily="34" charset="0"/>
              </a:rPr>
              <a:t>圖書館週活動</a:t>
            </a:r>
            <a:r>
              <a:rPr lang="en-US" altLang="zh-TW" sz="2000" dirty="0">
                <a:latin typeface="微軟正黑體" panose="020B0604030504040204" pitchFamily="34" charset="-120"/>
                <a:ea typeface="微軟正黑體" panose="020B0604030504040204" pitchFamily="34" charset="-120"/>
                <a:cs typeface="+mn-ea"/>
                <a:sym typeface="Arial" panose="020B0604020202020204" pitchFamily="34" charset="0"/>
              </a:rPr>
              <a:t>-</a:t>
            </a:r>
            <a:r>
              <a:rPr lang="zh-TW" altLang="en-US" sz="2000" dirty="0">
                <a:latin typeface="微軟正黑體" panose="020B0604030504040204" pitchFamily="34" charset="-120"/>
                <a:ea typeface="微軟正黑體" panose="020B0604030504040204" pitchFamily="34" charset="-120"/>
                <a:cs typeface="+mn-ea"/>
                <a:sym typeface="Arial" panose="020B0604020202020204" pitchFamily="34" charset="0"/>
              </a:rPr>
              <a:t>壯遊，在地圖上遇見未知的自己</a:t>
            </a:r>
            <a:endParaRPr lang="en-US" altLang="zh-TW" sz="2000" dirty="0">
              <a:latin typeface="微軟正黑體" panose="020B0604030504040204" pitchFamily="34" charset="-120"/>
              <a:ea typeface="微軟正黑體" panose="020B0604030504040204" pitchFamily="34" charset="-120"/>
              <a:cs typeface="+mn-ea"/>
              <a:sym typeface="Arial" panose="020B0604020202020204" pitchFamily="34" charset="0"/>
            </a:endParaRPr>
          </a:p>
          <a:p>
            <a:pPr>
              <a:lnSpc>
                <a:spcPct val="120000"/>
              </a:lnSpc>
            </a:pPr>
            <a:r>
              <a:rPr lang="zh-TW" altLang="en-US" sz="2000" dirty="0">
                <a:latin typeface="微軟正黑體" panose="020B0604030504040204" pitchFamily="34" charset="-120"/>
                <a:ea typeface="微軟正黑體" panose="020B0604030504040204" pitchFamily="34" charset="-120"/>
                <a:cs typeface="+mn-ea"/>
                <a:sym typeface="Arial" panose="020B0604020202020204" pitchFamily="34" charset="0"/>
              </a:rPr>
              <a:t>跨組團隊合作模式進行圖書館推廣活動</a:t>
            </a:r>
            <a:r>
              <a:rPr lang="en-US" altLang="zh-TW" sz="2000" dirty="0">
                <a:latin typeface="微軟正黑體" panose="020B0604030504040204" pitchFamily="34" charset="-120"/>
                <a:ea typeface="微軟正黑體" panose="020B0604030504040204" pitchFamily="34" charset="-120"/>
                <a:cs typeface="+mn-ea"/>
                <a:sym typeface="Arial" panose="020B0604020202020204" pitchFamily="34" charset="0"/>
              </a:rPr>
              <a:t>-</a:t>
            </a:r>
            <a:r>
              <a:rPr lang="zh-TW" altLang="en-US" sz="2000" dirty="0">
                <a:latin typeface="微軟正黑體" panose="020B0604030504040204" pitchFamily="34" charset="-120"/>
                <a:ea typeface="微軟正黑體" panose="020B0604030504040204" pitchFamily="34" charset="-120"/>
                <a:cs typeface="+mn-ea"/>
                <a:sym typeface="Arial" panose="020B0604020202020204" pitchFamily="34" charset="0"/>
              </a:rPr>
              <a:t>館員直播說書</a:t>
            </a:r>
            <a:endParaRPr lang="en-US" altLang="zh-TW" sz="2000" dirty="0">
              <a:latin typeface="微軟正黑體" panose="020B0604030504040204" pitchFamily="34" charset="-120"/>
              <a:ea typeface="微軟正黑體" panose="020B0604030504040204" pitchFamily="34" charset="-120"/>
              <a:cs typeface="+mn-ea"/>
              <a:sym typeface="Arial" panose="020B0604020202020204" pitchFamily="34" charset="0"/>
            </a:endParaRPr>
          </a:p>
          <a:p>
            <a:pPr>
              <a:lnSpc>
                <a:spcPct val="120000"/>
              </a:lnSpc>
            </a:pPr>
            <a:r>
              <a:rPr lang="zh-TW" altLang="en-US" sz="2000" dirty="0">
                <a:solidFill>
                  <a:schemeClr val="accent3">
                    <a:lumMod val="75000"/>
                  </a:schemeClr>
                </a:solidFill>
                <a:latin typeface="微軟正黑體" panose="020B0604030504040204" pitchFamily="34" charset="-120"/>
                <a:ea typeface="微軟正黑體" panose="020B0604030504040204" pitchFamily="34" charset="-120"/>
                <a:cs typeface="+mn-ea"/>
                <a:sym typeface="Arial" panose="020B0604020202020204" pitchFamily="34" charset="0"/>
              </a:rPr>
              <a:t>       </a:t>
            </a:r>
            <a:endParaRPr lang="en-US" altLang="zh-TW" sz="2000" dirty="0">
              <a:solidFill>
                <a:schemeClr val="accent3">
                  <a:lumMod val="75000"/>
                </a:schemeClr>
              </a:solidFill>
              <a:latin typeface="微軟正黑體" panose="020B0604030504040204" pitchFamily="34" charset="-120"/>
              <a:ea typeface="微軟正黑體" panose="020B0604030504040204" pitchFamily="34" charset="-120"/>
              <a:cs typeface="+mn-ea"/>
              <a:sym typeface="Arial" panose="020B0604020202020204" pitchFamily="34" charset="0"/>
            </a:endParaRPr>
          </a:p>
        </p:txBody>
      </p:sp>
      <p:pic>
        <p:nvPicPr>
          <p:cNvPr id="24" name="圖片 23">
            <a:extLst>
              <a:ext uri="{FF2B5EF4-FFF2-40B4-BE49-F238E27FC236}">
                <a16:creationId xmlns:a16="http://schemas.microsoft.com/office/drawing/2014/main" id="{E060C3C1-B6DB-441E-A5E4-D9C46DC8A8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75565" y="1685724"/>
            <a:ext cx="4392957" cy="3112984"/>
          </a:xfrm>
          <a:prstGeom prst="rect">
            <a:avLst/>
          </a:prstGeom>
        </p:spPr>
      </p:pic>
      <p:pic>
        <p:nvPicPr>
          <p:cNvPr id="25" name="圖片 24">
            <a:extLst>
              <a:ext uri="{FF2B5EF4-FFF2-40B4-BE49-F238E27FC236}">
                <a16:creationId xmlns:a16="http://schemas.microsoft.com/office/drawing/2014/main" id="{8C06A154-42E3-4E91-B425-3C22A407A4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64641" y="1499020"/>
            <a:ext cx="3688628" cy="2387181"/>
          </a:xfrm>
          <a:prstGeom prst="rect">
            <a:avLst/>
          </a:prstGeom>
        </p:spPr>
      </p:pic>
      <p:pic>
        <p:nvPicPr>
          <p:cNvPr id="26" name="圖片 25">
            <a:extLst>
              <a:ext uri="{FF2B5EF4-FFF2-40B4-BE49-F238E27FC236}">
                <a16:creationId xmlns:a16="http://schemas.microsoft.com/office/drawing/2014/main" id="{58E9716A-F0A2-4F8B-AE5E-0851063562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77469" y="4134352"/>
            <a:ext cx="3749573" cy="2365447"/>
          </a:xfrm>
          <a:prstGeom prst="rect">
            <a:avLst/>
          </a:prstGeom>
        </p:spPr>
      </p:pic>
      <p:pic>
        <p:nvPicPr>
          <p:cNvPr id="27" name="圖片 26">
            <a:extLst>
              <a:ext uri="{FF2B5EF4-FFF2-40B4-BE49-F238E27FC236}">
                <a16:creationId xmlns:a16="http://schemas.microsoft.com/office/drawing/2014/main" id="{74355773-9217-4878-8646-02384043FA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39272" y="5032875"/>
            <a:ext cx="4452728" cy="1137567"/>
          </a:xfrm>
          <a:prstGeom prst="rect">
            <a:avLst/>
          </a:prstGeom>
        </p:spPr>
      </p:pic>
      <p:sp>
        <p:nvSpPr>
          <p:cNvPr id="28" name="橢圓 27">
            <a:extLst>
              <a:ext uri="{FF2B5EF4-FFF2-40B4-BE49-F238E27FC236}">
                <a16:creationId xmlns:a16="http://schemas.microsoft.com/office/drawing/2014/main" id="{87D69C4B-B27D-4678-9820-D92742D60C32}"/>
              </a:ext>
            </a:extLst>
          </p:cNvPr>
          <p:cNvSpPr/>
          <p:nvPr/>
        </p:nvSpPr>
        <p:spPr>
          <a:xfrm>
            <a:off x="9148497" y="2750832"/>
            <a:ext cx="876300" cy="866775"/>
          </a:xfrm>
          <a:prstGeom prst="ellipse">
            <a:avLst/>
          </a:prstGeom>
          <a:noFill/>
          <a:ln w="28575">
            <a:solidFill>
              <a:srgbClr val="DF21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a:extLst>
              <a:ext uri="{FF2B5EF4-FFF2-40B4-BE49-F238E27FC236}">
                <a16:creationId xmlns:a16="http://schemas.microsoft.com/office/drawing/2014/main" id="{5D844144-1B8A-46EC-93E5-9B0BB08AD42C}"/>
              </a:ext>
            </a:extLst>
          </p:cNvPr>
          <p:cNvSpPr/>
          <p:nvPr/>
        </p:nvSpPr>
        <p:spPr>
          <a:xfrm>
            <a:off x="7557000" y="2756401"/>
            <a:ext cx="876300" cy="866775"/>
          </a:xfrm>
          <a:prstGeom prst="ellipse">
            <a:avLst/>
          </a:prstGeom>
          <a:noFill/>
          <a:ln w="28575">
            <a:solidFill>
              <a:srgbClr val="DF21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圖片 29">
            <a:extLst>
              <a:ext uri="{FF2B5EF4-FFF2-40B4-BE49-F238E27FC236}">
                <a16:creationId xmlns:a16="http://schemas.microsoft.com/office/drawing/2014/main" id="{E5660665-D1A7-4CE0-8970-A0EA288C19F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774" y="1499020"/>
            <a:ext cx="3685922" cy="5208207"/>
          </a:xfrm>
          <a:prstGeom prst="rect">
            <a:avLst/>
          </a:prstGeom>
        </p:spPr>
      </p:pic>
    </p:spTree>
    <p:extLst>
      <p:ext uri="{BB962C8B-B14F-4D97-AF65-F5344CB8AC3E}">
        <p14:creationId xmlns:p14="http://schemas.microsoft.com/office/powerpoint/2010/main" val="2238831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16</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54663" y="385898"/>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09848" y="234190"/>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21B1E99-8886-4711-9108-B84952D19944}"/>
              </a:ext>
            </a:extLst>
          </p:cNvPr>
          <p:cNvSpPr/>
          <p:nvPr/>
        </p:nvSpPr>
        <p:spPr>
          <a:xfrm>
            <a:off x="398801" y="129049"/>
            <a:ext cx="6428885" cy="578492"/>
          </a:xfrm>
          <a:prstGeom prst="rect">
            <a:avLst/>
          </a:prstGeom>
        </p:spPr>
        <p:txBody>
          <a:bodyPr wrap="square">
            <a:spAutoFit/>
          </a:bodyPr>
          <a:lstStyle/>
          <a:p>
            <a:pPr>
              <a:lnSpc>
                <a:spcPct val="150000"/>
              </a:lnSpc>
              <a:buClr>
                <a:srgbClr val="505045"/>
              </a:buClr>
            </a:pPr>
            <a:r>
              <a:rPr lang="zh-TW" altLang="en-US" sz="2400" b="1" dirty="0">
                <a:latin typeface="微軟正黑體" panose="020B0604030504040204" pitchFamily="34" charset="-120"/>
                <a:ea typeface="微軟正黑體" panose="020B0604030504040204" pitchFamily="34" charset="-120"/>
              </a:rPr>
              <a:t>數位行銷 </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7" name="矩形 6">
            <a:extLst>
              <a:ext uri="{FF2B5EF4-FFF2-40B4-BE49-F238E27FC236}">
                <a16:creationId xmlns:a16="http://schemas.microsoft.com/office/drawing/2014/main" id="{F1F2B2B8-D715-4DFD-9ED4-E259C8B5BA4C}"/>
              </a:ext>
            </a:extLst>
          </p:cNvPr>
          <p:cNvSpPr/>
          <p:nvPr/>
        </p:nvSpPr>
        <p:spPr>
          <a:xfrm>
            <a:off x="1870440" y="125326"/>
            <a:ext cx="11373120" cy="578492"/>
          </a:xfrm>
          <a:prstGeom prst="rect">
            <a:avLst/>
          </a:prstGeom>
        </p:spPr>
        <p:txBody>
          <a:bodyPr wrap="square">
            <a:spAutoFit/>
          </a:bodyPr>
          <a:lstStyle/>
          <a:p>
            <a:pPr>
              <a:lnSpc>
                <a:spcPct val="150000"/>
              </a:lnSpc>
              <a:buClr>
                <a:srgbClr val="505045"/>
              </a:buClr>
            </a:pPr>
            <a:r>
              <a:rPr lang="zh-TW" altLang="en-US" sz="2400" b="1" dirty="0">
                <a:latin typeface="微軟正黑體" panose="020B0604030504040204" pitchFamily="34" charset="-120"/>
                <a:ea typeface="微軟正黑體" panose="020B0604030504040204" pitchFamily="34" charset="-120"/>
              </a:rPr>
              <a:t>以讀者為中心線上活動</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官網、臉書、</a:t>
            </a:r>
            <a:r>
              <a:rPr lang="en-US" altLang="zh-TW" sz="2400" b="1" dirty="0" err="1">
                <a:latin typeface="微軟正黑體" panose="020B0604030504040204" pitchFamily="34" charset="-120"/>
                <a:ea typeface="微軟正黑體" panose="020B0604030504040204" pitchFamily="34" charset="-120"/>
              </a:rPr>
              <a:t>Youtube</a:t>
            </a:r>
            <a:r>
              <a:rPr lang="zh-TW" altLang="en-US" sz="2400" b="1" dirty="0">
                <a:latin typeface="微軟正黑體" panose="020B0604030504040204" pitchFamily="34" charset="-120"/>
                <a:ea typeface="微軟正黑體" panose="020B0604030504040204" pitchFamily="34" charset="-120"/>
              </a:rPr>
              <a:t>直播、電子看板、數位影音）</a:t>
            </a:r>
          </a:p>
        </p:txBody>
      </p:sp>
      <p:sp>
        <p:nvSpPr>
          <p:cNvPr id="14" name="Google Shape;570;p22">
            <a:extLst>
              <a:ext uri="{FF2B5EF4-FFF2-40B4-BE49-F238E27FC236}">
                <a16:creationId xmlns:a16="http://schemas.microsoft.com/office/drawing/2014/main" id="{BB32950F-B085-46C8-BC84-789A5EAB0628}"/>
              </a:ext>
            </a:extLst>
          </p:cNvPr>
          <p:cNvSpPr txBox="1"/>
          <p:nvPr/>
        </p:nvSpPr>
        <p:spPr>
          <a:xfrm>
            <a:off x="398663" y="1029605"/>
            <a:ext cx="11255487" cy="400055"/>
          </a:xfrm>
          <a:prstGeom prst="rect">
            <a:avLst/>
          </a:prstGeom>
          <a:noFill/>
          <a:ln>
            <a:noFill/>
          </a:ln>
        </p:spPr>
        <p:txBody>
          <a:bodyPr spcFirstLastPara="1" wrap="square" lIns="121900" tIns="60933" rIns="121900" bIns="60933" anchor="t" anchorCtr="0">
            <a:spAutoFit/>
          </a:bodyPr>
          <a:lstStyle/>
          <a:p>
            <a:pPr lvl="0"/>
            <a:r>
              <a:rPr lang="zh-TW" altLang="en-US" dirty="0">
                <a:solidFill>
                  <a:srgbClr val="000000"/>
                </a:solidFill>
                <a:latin typeface="微軟正黑體" panose="020B0604030504040204" pitchFamily="34" charset="-120"/>
                <a:ea typeface="微軟正黑體" panose="020B0604030504040204" pitchFamily="34" charset="-120"/>
                <a:cs typeface="Microsoft JhengHei"/>
                <a:sym typeface="Microsoft JhengHei"/>
              </a:rPr>
              <a:t>配合新生入學，圖書館</a:t>
            </a:r>
            <a:r>
              <a:rPr lang="zh-TW" altLang="zh-TW"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建置</a:t>
            </a:r>
            <a:r>
              <a:rPr lang="zh-TW" altLang="en-US"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新生專區</a:t>
            </a:r>
            <a:r>
              <a:rPr lang="zh-TW" altLang="en-US" dirty="0">
                <a:solidFill>
                  <a:srgbClr val="000000"/>
                </a:solidFill>
                <a:latin typeface="微軟正黑體" panose="020B0604030504040204" pitchFamily="34" charset="-120"/>
                <a:ea typeface="微軟正黑體" panose="020B0604030504040204" pitchFamily="34" charset="-120"/>
                <a:cs typeface="Microsoft JhengHei"/>
                <a:sym typeface="Microsoft JhengHei"/>
              </a:rPr>
              <a:t>及</a:t>
            </a:r>
            <a:r>
              <a:rPr lang="zh-TW" altLang="en-US" dirty="0">
                <a:solidFill>
                  <a:srgbClr val="FF0000"/>
                </a:solidFill>
                <a:latin typeface="微軟正黑體" panose="020B0604030504040204" pitchFamily="34" charset="-120"/>
                <a:ea typeface="微軟正黑體" panose="020B0604030504040204" pitchFamily="34" charset="-120"/>
                <a:cs typeface="Microsoft JhengHei"/>
                <a:sym typeface="Microsoft JhengHei"/>
              </a:rPr>
              <a:t>圖書利用線上課程，</a:t>
            </a:r>
            <a:r>
              <a:rPr lang="zh-TW" altLang="en-US" dirty="0">
                <a:latin typeface="微軟正黑體" panose="020B0604030504040204" pitchFamily="34" charset="-120"/>
                <a:ea typeface="微軟正黑體" panose="020B0604030504040204" pitchFamily="34" charset="-120"/>
              </a:rPr>
              <a:t>進行新生始業圖書館導覽線上直播抽獎活動。</a:t>
            </a:r>
            <a:endParaRPr dirty="0">
              <a:latin typeface="微軟正黑體" panose="020B0604030504040204" pitchFamily="34" charset="-120"/>
              <a:ea typeface="微軟正黑體" panose="020B0604030504040204" pitchFamily="34" charset="-120"/>
            </a:endParaRPr>
          </a:p>
        </p:txBody>
      </p:sp>
      <p:pic>
        <p:nvPicPr>
          <p:cNvPr id="16" name="圖片 15">
            <a:extLst>
              <a:ext uri="{FF2B5EF4-FFF2-40B4-BE49-F238E27FC236}">
                <a16:creationId xmlns:a16="http://schemas.microsoft.com/office/drawing/2014/main" id="{88107D45-86C4-4CB4-BEC0-E0B549041F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88015" y="1363102"/>
            <a:ext cx="5163804" cy="3115642"/>
          </a:xfrm>
          <a:prstGeom prst="rect">
            <a:avLst/>
          </a:prstGeom>
          <a:ln w="12700">
            <a:noFill/>
          </a:ln>
        </p:spPr>
      </p:pic>
      <p:pic>
        <p:nvPicPr>
          <p:cNvPr id="17" name="圖片 16">
            <a:extLst>
              <a:ext uri="{FF2B5EF4-FFF2-40B4-BE49-F238E27FC236}">
                <a16:creationId xmlns:a16="http://schemas.microsoft.com/office/drawing/2014/main" id="{762CBD8A-921B-47A3-A16D-300FEA1DBF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58363" y="1400104"/>
            <a:ext cx="2894819" cy="2894819"/>
          </a:xfrm>
          <a:prstGeom prst="rect">
            <a:avLst/>
          </a:prstGeom>
        </p:spPr>
      </p:pic>
      <p:pic>
        <p:nvPicPr>
          <p:cNvPr id="18" name="圖片 17">
            <a:extLst>
              <a:ext uri="{FF2B5EF4-FFF2-40B4-BE49-F238E27FC236}">
                <a16:creationId xmlns:a16="http://schemas.microsoft.com/office/drawing/2014/main" id="{9CF00455-2C86-4309-B6C0-142A7DBCE25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7635" y="1553351"/>
            <a:ext cx="3485608" cy="3631677"/>
          </a:xfrm>
          <a:prstGeom prst="rect">
            <a:avLst/>
          </a:prstGeom>
        </p:spPr>
      </p:pic>
      <p:sp>
        <p:nvSpPr>
          <p:cNvPr id="19" name="矩形 18">
            <a:extLst>
              <a:ext uri="{FF2B5EF4-FFF2-40B4-BE49-F238E27FC236}">
                <a16:creationId xmlns:a16="http://schemas.microsoft.com/office/drawing/2014/main" id="{23721C7D-20A9-409E-AE99-44C8971E1534}"/>
              </a:ext>
            </a:extLst>
          </p:cNvPr>
          <p:cNvSpPr/>
          <p:nvPr/>
        </p:nvSpPr>
        <p:spPr>
          <a:xfrm>
            <a:off x="127635" y="5451548"/>
            <a:ext cx="3679562" cy="923330"/>
          </a:xfrm>
          <a:prstGeom prst="rect">
            <a:avLst/>
          </a:prstGeom>
        </p:spPr>
        <p:txBody>
          <a:bodyPr wrap="square">
            <a:spAutoFit/>
          </a:bodyPr>
          <a:lstStyle/>
          <a:p>
            <a:r>
              <a:rPr lang="zh-TW" altLang="en-US" dirty="0">
                <a:latin typeface="微軟正黑體" panose="020B0604030504040204" pitchFamily="34" charset="-120"/>
                <a:ea typeface="微軟正黑體" panose="020B0604030504040204" pitchFamily="34" charset="-120"/>
              </a:rPr>
              <a:t>大學部新生、碩博班新生、港澳僑新生圖書館利用教育課程，共計</a:t>
            </a:r>
            <a:r>
              <a:rPr lang="en-US" altLang="zh-TW" dirty="0">
                <a:solidFill>
                  <a:srgbClr val="C00000"/>
                </a:solidFill>
                <a:latin typeface="微軟正黑體" panose="020B0604030504040204" pitchFamily="34" charset="-120"/>
                <a:ea typeface="微軟正黑體" panose="020B0604030504040204" pitchFamily="34" charset="-120"/>
              </a:rPr>
              <a:t>2,025</a:t>
            </a:r>
            <a:r>
              <a:rPr lang="zh-TW" altLang="en-US" dirty="0">
                <a:latin typeface="微軟正黑體" panose="020B0604030504040204" pitchFamily="34" charset="-120"/>
                <a:ea typeface="微軟正黑體" panose="020B0604030504040204" pitchFamily="34" charset="-120"/>
              </a:rPr>
              <a:t>人次（實體＋線上）參加</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dirty="0">
              <a:latin typeface="微軟正黑體" panose="020B0604030504040204" pitchFamily="34" charset="-120"/>
              <a:ea typeface="微軟正黑體" panose="020B0604030504040204" pitchFamily="34" charset="-120"/>
            </a:endParaRPr>
          </a:p>
        </p:txBody>
      </p:sp>
      <p:sp>
        <p:nvSpPr>
          <p:cNvPr id="20" name="文本框 17">
            <a:extLst>
              <a:ext uri="{FF2B5EF4-FFF2-40B4-BE49-F238E27FC236}">
                <a16:creationId xmlns:a16="http://schemas.microsoft.com/office/drawing/2014/main" id="{1C8942F5-8920-4BED-BD04-AAF59DBF5EFB}"/>
              </a:ext>
            </a:extLst>
          </p:cNvPr>
          <p:cNvSpPr txBox="1"/>
          <p:nvPr/>
        </p:nvSpPr>
        <p:spPr>
          <a:xfrm>
            <a:off x="398663" y="655471"/>
            <a:ext cx="4544834" cy="400110"/>
          </a:xfrm>
          <a:prstGeom prst="rect">
            <a:avLst/>
          </a:prstGeom>
          <a:noFill/>
        </p:spPr>
        <p:txBody>
          <a:bodyPr wrap="none" rtlCol="0">
            <a:spAutoFit/>
            <a:scene3d>
              <a:camera prst="orthographicFront"/>
              <a:lightRig rig="threePt" dir="t"/>
            </a:scene3d>
            <a:sp3d contourW="12700"/>
          </a:bodyPr>
          <a:lstStyle/>
          <a:p>
            <a:pPr lvl="0"/>
            <a:r>
              <a:rPr lang="zh-TW" altLang="en-US" sz="2000" b="1" dirty="0">
                <a:solidFill>
                  <a:prstClr val="black"/>
                </a:solidFill>
                <a:latin typeface="微軟正黑體" panose="020B0604030504040204" pitchFamily="34" charset="-120"/>
                <a:ea typeface="微軟正黑體" panose="020B0604030504040204" pitchFamily="34" charset="-120"/>
              </a:rPr>
              <a:t>新生週圖書館導覽線上直播活動與課程</a:t>
            </a:r>
          </a:p>
        </p:txBody>
      </p:sp>
      <p:sp>
        <p:nvSpPr>
          <p:cNvPr id="21" name="矩形 20">
            <a:extLst>
              <a:ext uri="{FF2B5EF4-FFF2-40B4-BE49-F238E27FC236}">
                <a16:creationId xmlns:a16="http://schemas.microsoft.com/office/drawing/2014/main" id="{A79AD293-DA39-4397-93C1-D33C7B13D391}"/>
              </a:ext>
            </a:extLst>
          </p:cNvPr>
          <p:cNvSpPr/>
          <p:nvPr/>
        </p:nvSpPr>
        <p:spPr>
          <a:xfrm>
            <a:off x="3651050" y="4913816"/>
            <a:ext cx="8040907" cy="1477328"/>
          </a:xfrm>
          <a:prstGeom prst="rect">
            <a:avLst/>
          </a:prstGeom>
        </p:spPr>
        <p:txBody>
          <a:bodyPr wrap="square">
            <a:spAutoFit/>
          </a:bodyPr>
          <a:lstStyle/>
          <a:p>
            <a:r>
              <a:rPr lang="zh-TW" altLang="en-US" dirty="0">
                <a:latin typeface="微軟正黑體" panose="020B0604030504040204" pitchFamily="34" charset="-120"/>
                <a:ea typeface="微軟正黑體" panose="020B0604030504040204" pitchFamily="34" charset="-120"/>
              </a:rPr>
              <a:t>因疫情影響，</a:t>
            </a:r>
            <a:r>
              <a:rPr lang="en-US" altLang="zh-TW" dirty="0">
                <a:latin typeface="微軟正黑體" panose="020B0604030504040204" pitchFamily="34" charset="-120"/>
                <a:ea typeface="微軟正黑體" panose="020B0604030504040204" pitchFamily="34" charset="-120"/>
              </a:rPr>
              <a:t>2021</a:t>
            </a:r>
            <a:r>
              <a:rPr lang="zh-TW" altLang="en-US" dirty="0">
                <a:latin typeface="微軟正黑體" panose="020B0604030504040204" pitchFamily="34" charset="-120"/>
                <a:ea typeface="微軟正黑體" panose="020B0604030504040204" pitchFamily="34" charset="-120"/>
              </a:rPr>
              <a:t>年度推廣活動多以線上方式辦理，根據活動參加人數分析，傳統圖書館利用教育較無法吸引學生參加，除非特定資料庫需求或授課老師要求，否則，參與人數皆無法突破；</a:t>
            </a:r>
            <a:r>
              <a:rPr lang="zh-TW" altLang="en-US" dirty="0">
                <a:solidFill>
                  <a:srgbClr val="C00000"/>
                </a:solidFill>
                <a:latin typeface="微軟正黑體" panose="020B0604030504040204" pitchFamily="34" charset="-120"/>
                <a:ea typeface="微軟正黑體" panose="020B0604030504040204" pitchFamily="34" charset="-120"/>
              </a:rPr>
              <a:t>館員極力發揮創意，透過線上直播及遊戲等趣味的線上學習活動，突破時間、地域限制，較能激發學生參與意願</a:t>
            </a:r>
            <a:r>
              <a:rPr lang="zh-TW" altLang="en-US" dirty="0">
                <a:latin typeface="微軟正黑體" panose="020B0604030504040204" pitchFamily="34" charset="-120"/>
                <a:ea typeface="微軟正黑體" panose="020B0604030504040204" pitchFamily="34" charset="-120"/>
              </a:rPr>
              <a:t>，也能讓參與者在無形中接收到圖書館資源及空間等相關資訊，達到</a:t>
            </a:r>
            <a:r>
              <a:rPr lang="zh-TW" altLang="en-US" dirty="0">
                <a:solidFill>
                  <a:srgbClr val="C00000"/>
                </a:solidFill>
                <a:latin typeface="微軟正黑體" panose="020B0604030504040204" pitchFamily="34" charset="-120"/>
                <a:ea typeface="微軟正黑體" panose="020B0604030504040204" pitchFamily="34" charset="-120"/>
              </a:rPr>
              <a:t>寓教於樂</a:t>
            </a:r>
            <a:r>
              <a:rPr lang="zh-TW" altLang="en-US" dirty="0">
                <a:latin typeface="微軟正黑體" panose="020B0604030504040204" pitchFamily="34" charset="-120"/>
                <a:ea typeface="微軟正黑體" panose="020B0604030504040204" pitchFamily="34" charset="-120"/>
              </a:rPr>
              <a:t>的目的。</a:t>
            </a:r>
          </a:p>
        </p:txBody>
      </p:sp>
      <p:sp>
        <p:nvSpPr>
          <p:cNvPr id="22" name="矩形 21">
            <a:extLst>
              <a:ext uri="{FF2B5EF4-FFF2-40B4-BE49-F238E27FC236}">
                <a16:creationId xmlns:a16="http://schemas.microsoft.com/office/drawing/2014/main" id="{43E7F1C0-5A6D-4C50-A444-ED4F4BFA6160}"/>
              </a:ext>
            </a:extLst>
          </p:cNvPr>
          <p:cNvSpPr/>
          <p:nvPr/>
        </p:nvSpPr>
        <p:spPr>
          <a:xfrm>
            <a:off x="3651050" y="4509581"/>
            <a:ext cx="5989140" cy="400110"/>
          </a:xfrm>
          <a:prstGeom prst="rect">
            <a:avLst/>
          </a:prstGeom>
        </p:spPr>
        <p:txBody>
          <a:bodyPr wrap="none">
            <a:spAutoFit/>
          </a:bodyPr>
          <a:lstStyle/>
          <a:p>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新生始業式</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圖書館導覽</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直播</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活動</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觀看</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累計</a:t>
            </a:r>
            <a:r>
              <a:rPr lang="en-US" altLang="zh-TW"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2,094</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次</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82513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947C3786-6BA5-4C3A-AADC-08E01277F7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9565" y="5585858"/>
            <a:ext cx="2808521" cy="1272143"/>
          </a:xfrm>
          <a:prstGeom prst="rect">
            <a:avLst/>
          </a:prstGeom>
        </p:spPr>
      </p:pic>
      <p:pic>
        <p:nvPicPr>
          <p:cNvPr id="15" name="圖片 14">
            <a:extLst>
              <a:ext uri="{FF2B5EF4-FFF2-40B4-BE49-F238E27FC236}">
                <a16:creationId xmlns:a16="http://schemas.microsoft.com/office/drawing/2014/main" id="{7B60A4E7-5E4E-447B-914A-E69F2902E4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88886" y="4539623"/>
            <a:ext cx="2694773" cy="1092344"/>
          </a:xfrm>
          <a:prstGeom prst="rect">
            <a:avLst/>
          </a:prstGeom>
        </p:spPr>
      </p:pic>
      <p:sp>
        <p:nvSpPr>
          <p:cNvPr id="9" name="Google Shape;138;p72">
            <a:extLst>
              <a:ext uri="{FF2B5EF4-FFF2-40B4-BE49-F238E27FC236}">
                <a16:creationId xmlns:a16="http://schemas.microsoft.com/office/drawing/2014/main" id="{E58CBB5C-E660-4D5B-BDAA-57E86BFFA48F}"/>
              </a:ext>
            </a:extLst>
          </p:cNvPr>
          <p:cNvSpPr/>
          <p:nvPr/>
        </p:nvSpPr>
        <p:spPr>
          <a:xfrm>
            <a:off x="4880665" y="140669"/>
            <a:ext cx="3529171" cy="492388"/>
          </a:xfrm>
          <a:prstGeom prst="rect">
            <a:avLst/>
          </a:prstGeom>
          <a:noFill/>
          <a:ln>
            <a:noFill/>
          </a:ln>
        </p:spPr>
        <p:txBody>
          <a:bodyPr spcFirstLastPara="1" wrap="square" lIns="121900" tIns="60933" rIns="121900" bIns="60933" anchor="t" anchorCtr="0">
            <a:spAutoFit/>
          </a:bodyPr>
          <a:lstStyle/>
          <a:p>
            <a:pPr algn="ctr"/>
            <a:endParaRPr sz="2400" dirty="0"/>
          </a:p>
        </p:txBody>
      </p:sp>
      <p:sp>
        <p:nvSpPr>
          <p:cNvPr id="10" name="Google Shape;138;p72">
            <a:extLst>
              <a:ext uri="{FF2B5EF4-FFF2-40B4-BE49-F238E27FC236}">
                <a16:creationId xmlns:a16="http://schemas.microsoft.com/office/drawing/2014/main" id="{6AE07932-DFD8-4622-AD30-EF418D8EC8E0}"/>
              </a:ext>
            </a:extLst>
          </p:cNvPr>
          <p:cNvSpPr/>
          <p:nvPr/>
        </p:nvSpPr>
        <p:spPr>
          <a:xfrm>
            <a:off x="-737733" y="591303"/>
            <a:ext cx="7907017" cy="984830"/>
          </a:xfrm>
          <a:prstGeom prst="rect">
            <a:avLst/>
          </a:prstGeom>
          <a:noFill/>
          <a:ln>
            <a:noFill/>
          </a:ln>
        </p:spPr>
        <p:txBody>
          <a:bodyPr spcFirstLastPara="1" wrap="square" lIns="121900" tIns="60933" rIns="121900" bIns="60933" anchor="t" anchorCtr="0">
            <a:spAutoFit/>
          </a:bodyPr>
          <a:lstStyle/>
          <a:p>
            <a:pPr algn="ctr"/>
            <a:r>
              <a:rPr lang="zh-TW" altLang="en-US" sz="2400" b="1" dirty="0">
                <a:latin typeface="Microsoft JhengHei"/>
                <a:ea typeface="Microsoft JhengHei"/>
              </a:rPr>
              <a:t>新生週線上解謎活動</a:t>
            </a:r>
            <a:r>
              <a:rPr lang="en-US" altLang="zh-TW" sz="2400" b="1" dirty="0">
                <a:latin typeface="Microsoft JhengHei"/>
                <a:ea typeface="Microsoft JhengHei"/>
              </a:rPr>
              <a:t>-</a:t>
            </a:r>
            <a:r>
              <a:rPr lang="zh-TW" altLang="en-US" sz="2400" b="1" dirty="0">
                <a:latin typeface="Microsoft JhengHei"/>
                <a:ea typeface="Microsoft JhengHei"/>
              </a:rPr>
              <a:t>圖書館裡的愛麗絲</a:t>
            </a:r>
            <a:endParaRPr lang="zh-TW" altLang="zh-TW" sz="2400" b="1" dirty="0">
              <a:solidFill>
                <a:srgbClr val="444444"/>
              </a:solidFill>
              <a:latin typeface="微軟正黑體" panose="020B0604030504040204" pitchFamily="34" charset="-120"/>
              <a:ea typeface="微軟正黑體" panose="020B0604030504040204" pitchFamily="34" charset="-120"/>
            </a:endParaRPr>
          </a:p>
          <a:p>
            <a:pPr algn="ctr"/>
            <a:endParaRPr sz="3200" b="1" dirty="0">
              <a:latin typeface="Microsoft JhengHei"/>
              <a:ea typeface="Microsoft JhengHei"/>
            </a:endParaRPr>
          </a:p>
        </p:txBody>
      </p:sp>
      <p:sp>
        <p:nvSpPr>
          <p:cNvPr id="12" name="文字方塊 11">
            <a:extLst>
              <a:ext uri="{FF2B5EF4-FFF2-40B4-BE49-F238E27FC236}">
                <a16:creationId xmlns:a16="http://schemas.microsoft.com/office/drawing/2014/main" id="{28D3AA72-8783-4ADC-BC0C-0E15CB03EA46}"/>
              </a:ext>
            </a:extLst>
          </p:cNvPr>
          <p:cNvSpPr txBox="1"/>
          <p:nvPr/>
        </p:nvSpPr>
        <p:spPr>
          <a:xfrm>
            <a:off x="-14097" y="2316844"/>
            <a:ext cx="5399500" cy="4069447"/>
          </a:xfrm>
          <a:prstGeom prst="rect">
            <a:avLst/>
          </a:prstGeom>
          <a:noFill/>
        </p:spPr>
        <p:txBody>
          <a:bodyPr wrap="square" rtlCol="0">
            <a:spAutoFit/>
          </a:bodyPr>
          <a:lstStyle/>
          <a:p>
            <a:pPr>
              <a:lnSpc>
                <a:spcPts val="2400"/>
              </a:lnSpc>
            </a:pPr>
            <a:r>
              <a:rPr lang="zh-TW" altLang="zh-TW" dirty="0">
                <a:latin typeface="微軟正黑體" panose="020B0604030504040204" pitchFamily="34" charset="-120"/>
                <a:ea typeface="微軟正黑體" panose="020B0604030504040204" pitchFamily="34" charset="-120"/>
              </a:rPr>
              <a:t>參加者加入圖書館官方粉絲團，透過</a:t>
            </a:r>
            <a:r>
              <a:rPr lang="en-US" altLang="zh-TW" b="1" dirty="0">
                <a:solidFill>
                  <a:srgbClr val="3366CC"/>
                </a:solidFill>
                <a:latin typeface="微軟正黑體" panose="020B0604030504040204" pitchFamily="34" charset="-120"/>
                <a:ea typeface="微軟正黑體" panose="020B0604030504040204" pitchFamily="34" charset="-120"/>
              </a:rPr>
              <a:t>FB</a:t>
            </a:r>
            <a:r>
              <a:rPr lang="zh-TW" altLang="zh-TW" b="1" dirty="0">
                <a:solidFill>
                  <a:srgbClr val="3366CC"/>
                </a:solidFill>
                <a:latin typeface="微軟正黑體" panose="020B0604030504040204" pitchFamily="34" charset="-120"/>
                <a:ea typeface="微軟正黑體" panose="020B0604030504040204" pitchFamily="34" charset="-120"/>
              </a:rPr>
              <a:t>聊天機器人</a:t>
            </a:r>
            <a:r>
              <a:rPr lang="zh-TW" altLang="zh-TW" dirty="0">
                <a:latin typeface="微軟正黑體" panose="020B0604030504040204" pitchFamily="34" charset="-120"/>
                <a:ea typeface="微軟正黑體" panose="020B0604030504040204" pitchFamily="34" charset="-120"/>
              </a:rPr>
              <a:t>與玩家進行對話，闖關完成，即可參加抽獎。</a:t>
            </a:r>
            <a:r>
              <a:rPr lang="zh-TW" altLang="en-US" dirty="0">
                <a:latin typeface="微軟正黑體" panose="020B0604030504040204" pitchFamily="34" charset="-120"/>
                <a:ea typeface="微軟正黑體" panose="020B0604030504040204" pitchFamily="34" charset="-120"/>
              </a:rPr>
              <a:t>活動</a:t>
            </a:r>
            <a:r>
              <a:rPr lang="zh-TW" altLang="zh-TW" dirty="0">
                <a:latin typeface="微軟正黑體" panose="020B0604030504040204" pitchFamily="34" charset="-120"/>
                <a:ea typeface="微軟正黑體" panose="020B0604030504040204" pitchFamily="34" charset="-120"/>
              </a:rPr>
              <a:t>皆以</a:t>
            </a:r>
            <a:r>
              <a:rPr lang="zh-TW" altLang="zh-TW" b="1" dirty="0">
                <a:solidFill>
                  <a:srgbClr val="3366CC"/>
                </a:solidFill>
                <a:latin typeface="微軟正黑體" panose="020B0604030504040204" pitchFamily="34" charset="-120"/>
                <a:ea typeface="微軟正黑體" panose="020B0604030504040204" pitchFamily="34" charset="-120"/>
              </a:rPr>
              <a:t>線上</a:t>
            </a:r>
            <a:r>
              <a:rPr lang="zh-TW" altLang="zh-TW" dirty="0">
                <a:latin typeface="微軟正黑體" panose="020B0604030504040204" pitchFamily="34" charset="-120"/>
                <a:ea typeface="微軟正黑體" panose="020B0604030504040204" pitchFamily="34" charset="-120"/>
              </a:rPr>
              <a:t>方式進行，</a:t>
            </a:r>
            <a:r>
              <a:rPr lang="zh-TW" altLang="en-US" dirty="0">
                <a:latin typeface="微軟正黑體" panose="020B0604030504040204" pitchFamily="34" charset="-120"/>
                <a:ea typeface="微軟正黑體" panose="020B0604030504040204" pitchFamily="34" charset="-120"/>
              </a:rPr>
              <a:t>因當時</a:t>
            </a:r>
            <a:r>
              <a:rPr lang="zh-TW" altLang="zh-TW" dirty="0">
                <a:latin typeface="微軟正黑體" panose="020B0604030504040204" pitchFamily="34" charset="-120"/>
                <a:ea typeface="微軟正黑體" panose="020B0604030504040204" pitchFamily="34" charset="-120"/>
              </a:rPr>
              <a:t>疫情未定，題目設計皆以參與者不需親自到館即可解答為原則。</a:t>
            </a:r>
          </a:p>
          <a:p>
            <a:pPr>
              <a:lnSpc>
                <a:spcPts val="2400"/>
              </a:lnSpc>
            </a:pPr>
            <a:endParaRPr lang="zh-TW" altLang="zh-TW" dirty="0">
              <a:latin typeface="微軟正黑體" panose="020B0604030504040204" pitchFamily="34" charset="-120"/>
              <a:ea typeface="微軟正黑體" panose="020B0604030504040204" pitchFamily="34" charset="-120"/>
            </a:endParaRPr>
          </a:p>
          <a:p>
            <a:pPr>
              <a:lnSpc>
                <a:spcPts val="2400"/>
              </a:lnSpc>
            </a:pPr>
            <a:r>
              <a:rPr lang="en-US" altLang="zh-TW" dirty="0">
                <a:latin typeface="微軟正黑體" panose="020B0604030504040204" pitchFamily="34" charset="-120"/>
                <a:ea typeface="微軟正黑體" panose="020B0604030504040204" pitchFamily="34" charset="-120"/>
              </a:rPr>
              <a:t>(1) </a:t>
            </a:r>
            <a:r>
              <a:rPr lang="zh-TW" altLang="zh-TW" dirty="0">
                <a:latin typeface="微軟正黑體" panose="020B0604030504040204" pitchFamily="34" charset="-120"/>
                <a:ea typeface="微軟正黑體" panose="020B0604030504040204" pitchFamily="34" charset="-120"/>
              </a:rPr>
              <a:t>圖書館於活動前建置『圖書館新鮮人』網頁及開設圖書館利用教育工作坊，讓同學在開學前</a:t>
            </a:r>
            <a:r>
              <a:rPr lang="zh-TW" altLang="en-US" dirty="0">
                <a:latin typeface="微軟正黑體" panose="020B0604030504040204" pitchFamily="34" charset="-120"/>
                <a:ea typeface="微軟正黑體" panose="020B0604030504040204" pitchFamily="34" charset="-120"/>
              </a:rPr>
              <a:t>即</a:t>
            </a:r>
            <a:r>
              <a:rPr lang="zh-TW" altLang="zh-TW" dirty="0">
                <a:latin typeface="微軟正黑體" panose="020B0604030504040204" pitchFamily="34" charset="-120"/>
                <a:ea typeface="微軟正黑體" panose="020B0604030504040204" pitchFamily="34" charset="-120"/>
              </a:rPr>
              <a:t>對圖書館服務及資源檢索方法有初步認識。</a:t>
            </a:r>
          </a:p>
          <a:p>
            <a:pPr>
              <a:lnSpc>
                <a:spcPts val="2400"/>
              </a:lnSpc>
            </a:pPr>
            <a:r>
              <a:rPr lang="en-US" altLang="zh-TW" dirty="0">
                <a:latin typeface="微軟正黑體" panose="020B0604030504040204" pitchFamily="34" charset="-120"/>
                <a:ea typeface="微軟正黑體" panose="020B0604030504040204" pitchFamily="34" charset="-120"/>
              </a:rPr>
              <a:t>(2) </a:t>
            </a:r>
            <a:r>
              <a:rPr lang="zh-TW" altLang="zh-TW" dirty="0">
                <a:latin typeface="微軟正黑體" panose="020B0604030504040204" pitchFamily="34" charset="-120"/>
                <a:ea typeface="微軟正黑體" panose="020B0604030504040204" pitchFamily="34" charset="-120"/>
              </a:rPr>
              <a:t>開學後</a:t>
            </a:r>
            <a:r>
              <a:rPr lang="en-US" altLang="zh-TW" dirty="0">
                <a:latin typeface="微軟正黑體" panose="020B0604030504040204" pitchFamily="34" charset="-120"/>
                <a:ea typeface="微軟正黑體" panose="020B0604030504040204" pitchFamily="34" charset="-120"/>
              </a:rPr>
              <a:t>2</a:t>
            </a:r>
            <a:r>
              <a:rPr lang="zh-TW" altLang="zh-TW" dirty="0">
                <a:latin typeface="微軟正黑體" panose="020B0604030504040204" pitchFamily="34" charset="-120"/>
                <a:ea typeface="微軟正黑體" panose="020B0604030504040204" pitchFamily="34" charset="-120"/>
              </a:rPr>
              <a:t>週左右，即辦理線上解謎遊戲，讓參與學生透過解謎過程，檢驗其對圖書館之熟悉程度。</a:t>
            </a:r>
          </a:p>
          <a:p>
            <a:pPr>
              <a:lnSpc>
                <a:spcPts val="2400"/>
              </a:lnSpc>
            </a:pPr>
            <a:r>
              <a:rPr lang="en-US" altLang="zh-TW" dirty="0">
                <a:latin typeface="微軟正黑體" panose="020B0604030504040204" pitchFamily="34" charset="-120"/>
                <a:ea typeface="微軟正黑體" panose="020B0604030504040204" pitchFamily="34" charset="-120"/>
              </a:rPr>
              <a:t>(3) </a:t>
            </a:r>
            <a:r>
              <a:rPr lang="zh-TW" altLang="zh-TW" dirty="0">
                <a:solidFill>
                  <a:srgbClr val="E73165"/>
                </a:solidFill>
                <a:latin typeface="微軟正黑體" panose="020B0604030504040204" pitchFamily="34" charset="-120"/>
                <a:ea typeface="微軟正黑體" panose="020B0604030504040204" pitchFamily="34" charset="-120"/>
              </a:rPr>
              <a:t>題目內容取自圖書館空間、設備及館藏，</a:t>
            </a:r>
            <a:r>
              <a:rPr lang="zh-TW" altLang="zh-TW" dirty="0">
                <a:latin typeface="微軟正黑體" panose="020B0604030504040204" pitchFamily="34" charset="-120"/>
                <a:ea typeface="微軟正黑體" panose="020B0604030504040204" pitchFamily="34" charset="-120"/>
              </a:rPr>
              <a:t>不同區塊藏有不同呼吸法、招式及修練方式，玩家需靠答對題目來進行修練</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闖關完成</a:t>
            </a:r>
            <a:r>
              <a:rPr lang="en-US" altLang="zh-TW" dirty="0">
                <a:latin typeface="微軟正黑體" panose="020B0604030504040204" pitchFamily="34" charset="-120"/>
                <a:ea typeface="微軟正黑體" panose="020B0604030504040204" pitchFamily="34" charset="-120"/>
              </a:rPr>
              <a:t>)</a:t>
            </a:r>
            <a:r>
              <a:rPr lang="zh-TW" altLang="zh-TW" dirty="0">
                <a:latin typeface="微軟正黑體" panose="020B0604030504040204" pitchFamily="34" charset="-120"/>
                <a:ea typeface="微軟正黑體" panose="020B0604030504040204" pitchFamily="34" charset="-120"/>
              </a:rPr>
              <a:t>。</a:t>
            </a:r>
            <a:endParaRPr lang="zh-TW" altLang="en-US" dirty="0">
              <a:solidFill>
                <a:schemeClr val="bg2">
                  <a:lumMod val="25000"/>
                </a:schemeClr>
              </a:solidFill>
              <a:latin typeface="微軟正黑體" panose="020B0604030504040204" pitchFamily="34" charset="-120"/>
              <a:ea typeface="微軟正黑體" panose="020B0604030504040204" pitchFamily="34" charset="-120"/>
              <a:cs typeface="華康中黑體" panose="020B0509000000000000" pitchFamily="49" charset="-120"/>
            </a:endParaRPr>
          </a:p>
        </p:txBody>
      </p:sp>
      <p:sp>
        <p:nvSpPr>
          <p:cNvPr id="2" name="矩形 1">
            <a:extLst>
              <a:ext uri="{FF2B5EF4-FFF2-40B4-BE49-F238E27FC236}">
                <a16:creationId xmlns:a16="http://schemas.microsoft.com/office/drawing/2014/main" id="{1002C621-E09B-41AF-B7C6-34EDEE60BE0D}"/>
              </a:ext>
            </a:extLst>
          </p:cNvPr>
          <p:cNvSpPr/>
          <p:nvPr/>
        </p:nvSpPr>
        <p:spPr>
          <a:xfrm>
            <a:off x="25560" y="1110727"/>
            <a:ext cx="7838580" cy="1200329"/>
          </a:xfrm>
          <a:prstGeom prst="rect">
            <a:avLst/>
          </a:prstGeom>
        </p:spPr>
        <p:txBody>
          <a:bodyPr wrap="square">
            <a:spAutoFit/>
          </a:bodyPr>
          <a:lstStyle/>
          <a:p>
            <a:r>
              <a:rPr lang="zh-TW" altLang="en-US" dirty="0">
                <a:latin typeface="微軟正黑體" panose="020B0604030504040204" pitchFamily="34" charset="-120"/>
                <a:ea typeface="微軟正黑體" panose="020B0604030504040204" pitchFamily="34" charset="-120"/>
              </a:rPr>
              <a:t>本活動設計</a:t>
            </a:r>
            <a:r>
              <a:rPr lang="zh-TW" altLang="en-US" dirty="0">
                <a:solidFill>
                  <a:schemeClr val="accent1"/>
                </a:solidFill>
                <a:latin typeface="微軟正黑體" panose="020B0604030504040204" pitchFamily="34" charset="-120"/>
                <a:ea typeface="微軟正黑體" panose="020B0604030504040204" pitchFamily="34" charset="-120"/>
              </a:rPr>
              <a:t>由參考、推廣館員與多位新世代館員共同合作，學習運用多種雲端智能工具，撰寫劇本設計開發</a:t>
            </a:r>
            <a:r>
              <a:rPr lang="zh-TW" altLang="en-US" dirty="0">
                <a:latin typeface="微軟正黑體" panose="020B0604030504040204" pitchFamily="34" charset="-120"/>
                <a:ea typeface="微軟正黑體" panose="020B0604030504040204" pitchFamily="34" charset="-120"/>
              </a:rPr>
              <a:t>，線上解謎遊戲共</a:t>
            </a:r>
            <a:r>
              <a:rPr lang="en-US" altLang="zh-TW" dirty="0">
                <a:solidFill>
                  <a:schemeClr val="accent1"/>
                </a:solidFill>
                <a:latin typeface="微軟正黑體" panose="020B0604030504040204" pitchFamily="34" charset="-120"/>
                <a:ea typeface="微軟正黑體" panose="020B0604030504040204" pitchFamily="34" charset="-120"/>
              </a:rPr>
              <a:t>691</a:t>
            </a:r>
            <a:r>
              <a:rPr lang="zh-TW" altLang="en-US" dirty="0">
                <a:solidFill>
                  <a:schemeClr val="accent1"/>
                </a:solidFill>
                <a:latin typeface="微軟正黑體" panose="020B0604030504040204" pitchFamily="34" charset="-120"/>
                <a:ea typeface="微軟正黑體" panose="020B0604030504040204" pitchFamily="34" charset="-120"/>
              </a:rPr>
              <a:t>人</a:t>
            </a:r>
            <a:r>
              <a:rPr lang="zh-TW" altLang="en-US" dirty="0">
                <a:latin typeface="微軟正黑體" panose="020B0604030504040204" pitchFamily="34" charset="-120"/>
                <a:ea typeface="微軟正黑體" panose="020B0604030504040204" pitchFamily="34" charset="-120"/>
              </a:rPr>
              <a:t>參加，迴響熱烈。</a:t>
            </a:r>
            <a:r>
              <a:rPr lang="zh-TW" altLang="zh-TW" dirty="0">
                <a:latin typeface="微軟正黑體" panose="020B0604030504040204" pitchFamily="34" charset="-120"/>
                <a:ea typeface="微軟正黑體" panose="020B0604030504040204" pitchFamily="34" charset="-120"/>
              </a:rPr>
              <a:t>遊戲或非傳統式推廣活動，尤其線上活動，無時間、地點限制，較能激發學生參與意願</a:t>
            </a:r>
            <a:r>
              <a:rPr lang="zh-TW" altLang="en-US" dirty="0">
                <a:latin typeface="微軟正黑體" panose="020B0604030504040204" pitchFamily="34" charset="-120"/>
                <a:ea typeface="微軟正黑體" panose="020B0604030504040204" pitchFamily="34" charset="-120"/>
              </a:rPr>
              <a:t>。</a:t>
            </a:r>
          </a:p>
        </p:txBody>
      </p:sp>
      <p:pic>
        <p:nvPicPr>
          <p:cNvPr id="14" name="圖片 13">
            <a:extLst>
              <a:ext uri="{FF2B5EF4-FFF2-40B4-BE49-F238E27FC236}">
                <a16:creationId xmlns:a16="http://schemas.microsoft.com/office/drawing/2014/main" id="{7F2CB036-A0F7-4251-A20A-E7238407DA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4141" y="771644"/>
            <a:ext cx="4327859" cy="6095083"/>
          </a:xfrm>
          <a:prstGeom prst="rect">
            <a:avLst/>
          </a:prstGeom>
        </p:spPr>
      </p:pic>
      <p:sp>
        <p:nvSpPr>
          <p:cNvPr id="23" name="Google Shape;594;p23">
            <a:extLst>
              <a:ext uri="{FF2B5EF4-FFF2-40B4-BE49-F238E27FC236}">
                <a16:creationId xmlns:a16="http://schemas.microsoft.com/office/drawing/2014/main" id="{0470BEE1-0D1A-44C6-9935-BF297623DAD4}"/>
              </a:ext>
            </a:extLst>
          </p:cNvPr>
          <p:cNvSpPr/>
          <p:nvPr/>
        </p:nvSpPr>
        <p:spPr>
          <a:xfrm>
            <a:off x="11553158" y="6207792"/>
            <a:ext cx="409817" cy="381000"/>
          </a:xfrm>
          <a:prstGeom prst="rect">
            <a:avLst/>
          </a:prstGeom>
          <a:solidFill>
            <a:schemeClr val="lt1"/>
          </a:solidFill>
          <a:ln w="12700" cap="flat" cmpd="sng">
            <a:solidFill>
              <a:srgbClr val="A2182B"/>
            </a:solidFill>
            <a:prstDash val="solid"/>
            <a:miter lim="800000"/>
            <a:headEnd type="none" w="sm" len="sm"/>
            <a:tailEnd type="none" w="sm" len="sm"/>
          </a:ln>
        </p:spPr>
        <p:txBody>
          <a:bodyPr spcFirstLastPara="1" wrap="square" lIns="91400" tIns="45700" rIns="91400" bIns="45700" anchor="ctr" anchorCtr="0">
            <a:noAutofit/>
          </a:bodyPr>
          <a:lstStyle/>
          <a:p>
            <a:pPr algn="ctr"/>
            <a:r>
              <a:rPr lang="en-US" altLang="zh-TW" sz="1600" dirty="0">
                <a:solidFill>
                  <a:srgbClr val="000000"/>
                </a:solidFill>
                <a:latin typeface="Arial"/>
                <a:ea typeface="Arial"/>
                <a:cs typeface="Arial"/>
                <a:sym typeface="Arial"/>
              </a:rPr>
              <a:t>9</a:t>
            </a:r>
            <a:endParaRPr sz="1600" dirty="0">
              <a:solidFill>
                <a:srgbClr val="000000"/>
              </a:solidFill>
              <a:latin typeface="Arial"/>
              <a:ea typeface="Arial"/>
              <a:cs typeface="Arial"/>
              <a:sym typeface="Arial"/>
            </a:endParaRPr>
          </a:p>
        </p:txBody>
      </p:sp>
      <p:pic>
        <p:nvPicPr>
          <p:cNvPr id="17" name="圖片 16">
            <a:extLst>
              <a:ext uri="{FF2B5EF4-FFF2-40B4-BE49-F238E27FC236}">
                <a16:creationId xmlns:a16="http://schemas.microsoft.com/office/drawing/2014/main" id="{9857B960-0F9E-45A0-83F6-3320742157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29565" y="2094482"/>
            <a:ext cx="1305268" cy="2011413"/>
          </a:xfrm>
          <a:prstGeom prst="rect">
            <a:avLst/>
          </a:prstGeom>
        </p:spPr>
      </p:pic>
      <p:pic>
        <p:nvPicPr>
          <p:cNvPr id="18" name="圖片 17">
            <a:extLst>
              <a:ext uri="{FF2B5EF4-FFF2-40B4-BE49-F238E27FC236}">
                <a16:creationId xmlns:a16="http://schemas.microsoft.com/office/drawing/2014/main" id="{73074E80-8026-4212-B04E-055D673B86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63768" y="2081247"/>
            <a:ext cx="1470568" cy="2256000"/>
          </a:xfrm>
          <a:prstGeom prst="rect">
            <a:avLst/>
          </a:prstGeom>
        </p:spPr>
      </p:pic>
      <p:sp>
        <p:nvSpPr>
          <p:cNvPr id="19" name="橢圓 18">
            <a:extLst>
              <a:ext uri="{FF2B5EF4-FFF2-40B4-BE49-F238E27FC236}">
                <a16:creationId xmlns:a16="http://schemas.microsoft.com/office/drawing/2014/main" id="{B2C67E00-A0D4-4E48-9AD0-94C834B02387}"/>
              </a:ext>
            </a:extLst>
          </p:cNvPr>
          <p:cNvSpPr/>
          <p:nvPr/>
        </p:nvSpPr>
        <p:spPr>
          <a:xfrm>
            <a:off x="254663" y="385898"/>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051D18DA-8C38-4048-906A-DE9D7244DEEC}"/>
              </a:ext>
            </a:extLst>
          </p:cNvPr>
          <p:cNvSpPr/>
          <p:nvPr/>
        </p:nvSpPr>
        <p:spPr>
          <a:xfrm>
            <a:off x="452663" y="101173"/>
            <a:ext cx="11373120" cy="578492"/>
          </a:xfrm>
          <a:prstGeom prst="rect">
            <a:avLst/>
          </a:prstGeom>
        </p:spPr>
        <p:txBody>
          <a:bodyPr wrap="square">
            <a:spAutoFit/>
          </a:bodyPr>
          <a:lstStyle/>
          <a:p>
            <a:pPr>
              <a:lnSpc>
                <a:spcPct val="150000"/>
              </a:lnSpc>
              <a:buClr>
                <a:srgbClr val="505045"/>
              </a:buClr>
            </a:pPr>
            <a:r>
              <a:rPr lang="zh-TW" altLang="en-US" sz="2400" b="1" dirty="0">
                <a:latin typeface="微軟正黑體" panose="020B0604030504040204" pitchFamily="34" charset="-120"/>
                <a:ea typeface="微軟正黑體" panose="020B0604030504040204" pitchFamily="34" charset="-120"/>
              </a:rPr>
              <a:t>以讀者為中心線上活動</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官網、臉書、</a:t>
            </a:r>
            <a:r>
              <a:rPr lang="en-US" altLang="zh-TW" sz="2400" b="1" dirty="0" err="1">
                <a:latin typeface="微軟正黑體" panose="020B0604030504040204" pitchFamily="34" charset="-120"/>
                <a:ea typeface="微軟正黑體" panose="020B0604030504040204" pitchFamily="34" charset="-120"/>
              </a:rPr>
              <a:t>Youtube</a:t>
            </a:r>
            <a:r>
              <a:rPr lang="zh-TW" altLang="en-US" sz="2400" b="1" dirty="0">
                <a:latin typeface="微軟正黑體" panose="020B0604030504040204" pitchFamily="34" charset="-120"/>
                <a:ea typeface="微軟正黑體" panose="020B0604030504040204" pitchFamily="34" charset="-120"/>
              </a:rPr>
              <a:t>直播、電子看板、數位影音）</a:t>
            </a:r>
          </a:p>
        </p:txBody>
      </p:sp>
      <p:sp>
        <p:nvSpPr>
          <p:cNvPr id="21" name="矩形 20">
            <a:extLst>
              <a:ext uri="{FF2B5EF4-FFF2-40B4-BE49-F238E27FC236}">
                <a16:creationId xmlns:a16="http://schemas.microsoft.com/office/drawing/2014/main" id="{FA95D256-33CA-4976-96F4-FC5E73F63060}"/>
              </a:ext>
            </a:extLst>
          </p:cNvPr>
          <p:cNvSpPr/>
          <p:nvPr/>
        </p:nvSpPr>
        <p:spPr>
          <a:xfrm>
            <a:off x="308663" y="249864"/>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4AFCFAE0-C03B-4185-B746-FA0AC0284565}"/>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片 23">
            <a:extLst>
              <a:ext uri="{FF2B5EF4-FFF2-40B4-BE49-F238E27FC236}">
                <a16:creationId xmlns:a16="http://schemas.microsoft.com/office/drawing/2014/main" id="{BC7F7EE1-0147-466F-8CFC-BEBBA6BB59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25" name="矩形 24">
            <a:extLst>
              <a:ext uri="{FF2B5EF4-FFF2-40B4-BE49-F238E27FC236}">
                <a16:creationId xmlns:a16="http://schemas.microsoft.com/office/drawing/2014/main" id="{0ACCBD9C-B8F3-4A1C-A787-AFB34D88359C}"/>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17</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64136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18</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344626" y="410676"/>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80626" y="242083"/>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21B1E99-8886-4711-9108-B84952D19944}"/>
              </a:ext>
            </a:extLst>
          </p:cNvPr>
          <p:cNvSpPr/>
          <p:nvPr/>
        </p:nvSpPr>
        <p:spPr>
          <a:xfrm>
            <a:off x="523745" y="161954"/>
            <a:ext cx="6428885" cy="497444"/>
          </a:xfrm>
          <a:prstGeom prst="rect">
            <a:avLst/>
          </a:prstGeom>
        </p:spPr>
        <p:txBody>
          <a:bodyPr wrap="square">
            <a:spAutoFit/>
          </a:bodyPr>
          <a:lstStyle/>
          <a:p>
            <a:pPr>
              <a:lnSpc>
                <a:spcPct val="150000"/>
              </a:lnSpc>
              <a:buClr>
                <a:srgbClr val="505045"/>
              </a:buClr>
            </a:pPr>
            <a:r>
              <a:rPr lang="zh-TW" altLang="en-US" sz="2000" b="1" dirty="0">
                <a:latin typeface="微軟正黑體" panose="020B0604030504040204" pitchFamily="34" charset="-120"/>
                <a:ea typeface="微軟正黑體" panose="020B0604030504040204" pitchFamily="34" charset="-120"/>
              </a:rPr>
              <a:t>建置全校性活動報名與管理平台</a:t>
            </a:r>
            <a:endParaRPr lang="zh-TW" altLang="en-US" sz="2000"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7" name="矩形 6">
            <a:extLst>
              <a:ext uri="{FF2B5EF4-FFF2-40B4-BE49-F238E27FC236}">
                <a16:creationId xmlns:a16="http://schemas.microsoft.com/office/drawing/2014/main" id="{F1F2B2B8-D715-4DFD-9ED4-E259C8B5BA4C}"/>
              </a:ext>
            </a:extLst>
          </p:cNvPr>
          <p:cNvSpPr/>
          <p:nvPr/>
        </p:nvSpPr>
        <p:spPr>
          <a:xfrm>
            <a:off x="523745" y="716509"/>
            <a:ext cx="11668254" cy="369332"/>
          </a:xfrm>
          <a:prstGeom prst="rect">
            <a:avLst/>
          </a:prstGeom>
        </p:spPr>
        <p:txBody>
          <a:bodyPr wrap="square">
            <a:spAutoFit/>
          </a:bodyPr>
          <a:lstStyle/>
          <a:p>
            <a:r>
              <a:rPr lang="zh-TW" altLang="en-US" dirty="0">
                <a:latin typeface="微軟正黑體" panose="020B0604030504040204" pitchFamily="34" charset="-120"/>
                <a:ea typeface="微軟正黑體" panose="020B0604030504040204" pitchFamily="34" charset="-120"/>
              </a:rPr>
              <a:t>彙整各單位活動資訊，師生可在單一入口網站進行報名、查閱歷史紀錄、電子簽到、活動推薦、圖書推薦等功能。</a:t>
            </a:r>
          </a:p>
        </p:txBody>
      </p:sp>
      <p:pic>
        <p:nvPicPr>
          <p:cNvPr id="13" name="圖片 12">
            <a:extLst>
              <a:ext uri="{FF2B5EF4-FFF2-40B4-BE49-F238E27FC236}">
                <a16:creationId xmlns:a16="http://schemas.microsoft.com/office/drawing/2014/main" id="{7A6B8B4C-A30C-4D95-AC6B-37AE782076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1044" y="1157758"/>
            <a:ext cx="6944627" cy="2697685"/>
          </a:xfrm>
          <a:prstGeom prst="rect">
            <a:avLst/>
          </a:prstGeom>
        </p:spPr>
      </p:pic>
      <p:pic>
        <p:nvPicPr>
          <p:cNvPr id="6" name="圖片 5">
            <a:extLst>
              <a:ext uri="{FF2B5EF4-FFF2-40B4-BE49-F238E27FC236}">
                <a16:creationId xmlns:a16="http://schemas.microsoft.com/office/drawing/2014/main" id="{84124700-753D-4D67-BD30-FFB8BD76AF6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8626" y="3844557"/>
            <a:ext cx="6944626" cy="2851489"/>
          </a:xfrm>
          <a:prstGeom prst="rect">
            <a:avLst/>
          </a:prstGeom>
        </p:spPr>
      </p:pic>
      <p:pic>
        <p:nvPicPr>
          <p:cNvPr id="9" name="圖片 8">
            <a:extLst>
              <a:ext uri="{FF2B5EF4-FFF2-40B4-BE49-F238E27FC236}">
                <a16:creationId xmlns:a16="http://schemas.microsoft.com/office/drawing/2014/main" id="{9E226D23-F278-4C8F-AA0E-C51C519D0B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20104" y="1593896"/>
            <a:ext cx="4471895" cy="4207647"/>
          </a:xfrm>
          <a:prstGeom prst="rect">
            <a:avLst/>
          </a:prstGeom>
        </p:spPr>
      </p:pic>
      <p:pic>
        <p:nvPicPr>
          <p:cNvPr id="10" name="圖片 9">
            <a:extLst>
              <a:ext uri="{FF2B5EF4-FFF2-40B4-BE49-F238E27FC236}">
                <a16:creationId xmlns:a16="http://schemas.microsoft.com/office/drawing/2014/main" id="{46BA9CFF-5583-4462-BAF9-60E3B5D5C97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54150" y="4957996"/>
            <a:ext cx="1323041" cy="1097575"/>
          </a:xfrm>
          <a:prstGeom prst="rect">
            <a:avLst/>
          </a:prstGeom>
        </p:spPr>
      </p:pic>
    </p:spTree>
    <p:extLst>
      <p:ext uri="{BB962C8B-B14F-4D97-AF65-F5344CB8AC3E}">
        <p14:creationId xmlns:p14="http://schemas.microsoft.com/office/powerpoint/2010/main" val="941790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01</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81044" y="851758"/>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35044" y="689758"/>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D157D989-0251-4BE6-AD12-DCA9DC1BD644}"/>
              </a:ext>
            </a:extLst>
          </p:cNvPr>
          <p:cNvSpPr txBox="1"/>
          <p:nvPr/>
        </p:nvSpPr>
        <p:spPr>
          <a:xfrm>
            <a:off x="665958" y="645571"/>
            <a:ext cx="8409385" cy="584775"/>
          </a:xfrm>
          <a:prstGeom prst="rect">
            <a:avLst/>
          </a:prstGeom>
          <a:noFill/>
        </p:spPr>
        <p:txBody>
          <a:bodyPr wrap="square" rtlCol="0">
            <a:spAutoFit/>
          </a:bodyPr>
          <a:lstStyle/>
          <a:p>
            <a:r>
              <a:rPr lang="zh-TW" altLang="en-US" sz="3200" dirty="0">
                <a:latin typeface="微軟正黑體" panose="020B0604030504040204" pitchFamily="34" charset="-120"/>
                <a:ea typeface="微軟正黑體" panose="020B0604030504040204" pitchFamily="34" charset="-120"/>
              </a:rPr>
              <a:t>一、圖書館</a:t>
            </a:r>
            <a:r>
              <a:rPr lang="zh-TW" altLang="en-US" sz="3200" dirty="0">
                <a:solidFill>
                  <a:srgbClr val="E2501D"/>
                </a:solidFill>
                <a:latin typeface="微軟正黑體" panose="020B0604030504040204" pitchFamily="34" charset="-120"/>
                <a:ea typeface="微軟正黑體" panose="020B0604030504040204" pitchFamily="34" charset="-120"/>
              </a:rPr>
              <a:t>知能轉型、啟動智能服務</a:t>
            </a:r>
            <a:r>
              <a:rPr lang="zh-TW" altLang="en-US" sz="3200" dirty="0">
                <a:latin typeface="微軟正黑體" panose="020B0604030504040204" pitchFamily="34" charset="-120"/>
                <a:ea typeface="微軟正黑體" panose="020B0604030504040204" pitchFamily="34" charset="-120"/>
              </a:rPr>
              <a:t>的契機： </a:t>
            </a:r>
          </a:p>
        </p:txBody>
      </p:sp>
      <p:grpSp>
        <p:nvGrpSpPr>
          <p:cNvPr id="3" name="群組 2">
            <a:extLst>
              <a:ext uri="{FF2B5EF4-FFF2-40B4-BE49-F238E27FC236}">
                <a16:creationId xmlns:a16="http://schemas.microsoft.com/office/drawing/2014/main" id="{86EDD730-049B-4D65-95A6-E314DDF700D6}"/>
              </a:ext>
            </a:extLst>
          </p:cNvPr>
          <p:cNvGrpSpPr/>
          <p:nvPr/>
        </p:nvGrpSpPr>
        <p:grpSpPr>
          <a:xfrm>
            <a:off x="425044" y="2021491"/>
            <a:ext cx="11282116" cy="3892961"/>
            <a:chOff x="923812" y="2003573"/>
            <a:chExt cx="11282116" cy="3892961"/>
          </a:xfrm>
        </p:grpSpPr>
        <p:sp>
          <p:nvSpPr>
            <p:cNvPr id="23" name="立方體 22">
              <a:extLst>
                <a:ext uri="{FF2B5EF4-FFF2-40B4-BE49-F238E27FC236}">
                  <a16:creationId xmlns:a16="http://schemas.microsoft.com/office/drawing/2014/main" id="{EA908AA1-EF85-4138-A318-1B783AC0F881}"/>
                </a:ext>
              </a:extLst>
            </p:cNvPr>
            <p:cNvSpPr/>
            <p:nvPr/>
          </p:nvSpPr>
          <p:spPr>
            <a:xfrm>
              <a:off x="927165" y="4090133"/>
              <a:ext cx="1198903" cy="756889"/>
            </a:xfrm>
            <a:prstGeom prst="cube">
              <a:avLst>
                <a:gd name="adj" fmla="val 2708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立方體 18">
              <a:extLst>
                <a:ext uri="{FF2B5EF4-FFF2-40B4-BE49-F238E27FC236}">
                  <a16:creationId xmlns:a16="http://schemas.microsoft.com/office/drawing/2014/main" id="{2F3F5447-C62A-4A85-BC3E-72AF0329DD04}"/>
                </a:ext>
              </a:extLst>
            </p:cNvPr>
            <p:cNvSpPr/>
            <p:nvPr/>
          </p:nvSpPr>
          <p:spPr>
            <a:xfrm>
              <a:off x="932279" y="2003573"/>
              <a:ext cx="1198903" cy="756889"/>
            </a:xfrm>
            <a:prstGeom prst="cube">
              <a:avLst>
                <a:gd name="adj" fmla="val 2708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7969D20D-DF22-48F8-A4CA-96C14E4741CE}"/>
                </a:ext>
              </a:extLst>
            </p:cNvPr>
            <p:cNvSpPr/>
            <p:nvPr/>
          </p:nvSpPr>
          <p:spPr>
            <a:xfrm>
              <a:off x="940746" y="2211996"/>
              <a:ext cx="979054" cy="540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01</a:t>
              </a:r>
              <a:endParaRPr lang="zh-TW" altLang="en-US" sz="2800" dirty="0"/>
            </a:p>
          </p:txBody>
        </p:sp>
        <p:sp>
          <p:nvSpPr>
            <p:cNvPr id="17" name="矩形 16">
              <a:extLst>
                <a:ext uri="{FF2B5EF4-FFF2-40B4-BE49-F238E27FC236}">
                  <a16:creationId xmlns:a16="http://schemas.microsoft.com/office/drawing/2014/main" id="{6D4FD5F1-5A1E-47ED-A133-08055A4BD00A}"/>
                </a:ext>
              </a:extLst>
            </p:cNvPr>
            <p:cNvSpPr/>
            <p:nvPr/>
          </p:nvSpPr>
          <p:spPr>
            <a:xfrm>
              <a:off x="923812" y="4308319"/>
              <a:ext cx="979054" cy="540000"/>
            </a:xfrm>
            <a:prstGeom prst="rect">
              <a:avLst/>
            </a:prstGeom>
            <a:solidFill>
              <a:srgbClr val="B84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03</a:t>
              </a:r>
              <a:endParaRPr lang="zh-TW" altLang="en-US" sz="2800" dirty="0"/>
            </a:p>
          </p:txBody>
        </p:sp>
        <p:grpSp>
          <p:nvGrpSpPr>
            <p:cNvPr id="26" name="群組 25">
              <a:extLst>
                <a:ext uri="{FF2B5EF4-FFF2-40B4-BE49-F238E27FC236}">
                  <a16:creationId xmlns:a16="http://schemas.microsoft.com/office/drawing/2014/main" id="{8472345B-42A2-4732-BDD6-DCEBCEB72FC1}"/>
                </a:ext>
              </a:extLst>
            </p:cNvPr>
            <p:cNvGrpSpPr/>
            <p:nvPr/>
          </p:nvGrpSpPr>
          <p:grpSpPr>
            <a:xfrm>
              <a:off x="2147839" y="2022911"/>
              <a:ext cx="4706954" cy="540000"/>
              <a:chOff x="2140837" y="2012041"/>
              <a:chExt cx="4706954" cy="540000"/>
            </a:xfrm>
          </p:grpSpPr>
          <p:sp>
            <p:nvSpPr>
              <p:cNvPr id="20" name="矩形 19">
                <a:extLst>
                  <a:ext uri="{FF2B5EF4-FFF2-40B4-BE49-F238E27FC236}">
                    <a16:creationId xmlns:a16="http://schemas.microsoft.com/office/drawing/2014/main" id="{1D440695-7972-4621-8033-63A3122B098B}"/>
                  </a:ext>
                </a:extLst>
              </p:cNvPr>
              <p:cNvSpPr/>
              <p:nvPr/>
            </p:nvSpPr>
            <p:spPr>
              <a:xfrm>
                <a:off x="2140837" y="2012041"/>
                <a:ext cx="4320000" cy="540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等腰三角形 20">
                <a:extLst>
                  <a:ext uri="{FF2B5EF4-FFF2-40B4-BE49-F238E27FC236}">
                    <a16:creationId xmlns:a16="http://schemas.microsoft.com/office/drawing/2014/main" id="{4C20F6A0-655E-495B-BFB3-547BC3BB2E6C}"/>
                  </a:ext>
                </a:extLst>
              </p:cNvPr>
              <p:cNvSpPr/>
              <p:nvPr/>
            </p:nvSpPr>
            <p:spPr>
              <a:xfrm rot="5400000">
                <a:off x="6384314" y="2088564"/>
                <a:ext cx="540000" cy="386954"/>
              </a:xfrm>
              <a:prstGeom prst="triangl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 name="立方體 21">
              <a:extLst>
                <a:ext uri="{FF2B5EF4-FFF2-40B4-BE49-F238E27FC236}">
                  <a16:creationId xmlns:a16="http://schemas.microsoft.com/office/drawing/2014/main" id="{8787854C-9F6F-4AAF-8DF7-A40818F4F1F3}"/>
                </a:ext>
              </a:extLst>
            </p:cNvPr>
            <p:cNvSpPr/>
            <p:nvPr/>
          </p:nvSpPr>
          <p:spPr>
            <a:xfrm>
              <a:off x="932278" y="3046853"/>
              <a:ext cx="1198903" cy="756889"/>
            </a:xfrm>
            <a:prstGeom prst="cube">
              <a:avLst>
                <a:gd name="adj" fmla="val 2708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立方體 23">
              <a:extLst>
                <a:ext uri="{FF2B5EF4-FFF2-40B4-BE49-F238E27FC236}">
                  <a16:creationId xmlns:a16="http://schemas.microsoft.com/office/drawing/2014/main" id="{DF60C1E1-6915-40D1-BBE8-EC94906FA24E}"/>
                </a:ext>
              </a:extLst>
            </p:cNvPr>
            <p:cNvSpPr/>
            <p:nvPr/>
          </p:nvSpPr>
          <p:spPr>
            <a:xfrm>
              <a:off x="927164" y="5133413"/>
              <a:ext cx="1198903" cy="756889"/>
            </a:xfrm>
            <a:prstGeom prst="cube">
              <a:avLst>
                <a:gd name="adj" fmla="val 2708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82F4B0AC-F65B-42BD-B520-C5390ABB28C5}"/>
                </a:ext>
              </a:extLst>
            </p:cNvPr>
            <p:cNvSpPr/>
            <p:nvPr/>
          </p:nvSpPr>
          <p:spPr>
            <a:xfrm>
              <a:off x="940746" y="3263290"/>
              <a:ext cx="979054" cy="540000"/>
            </a:xfrm>
            <a:prstGeom prst="rect">
              <a:avLst/>
            </a:prstGeom>
            <a:solidFill>
              <a:srgbClr val="DA7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02</a:t>
              </a:r>
              <a:endParaRPr lang="zh-TW" altLang="en-US" sz="2800" dirty="0"/>
            </a:p>
          </p:txBody>
        </p:sp>
        <p:sp>
          <p:nvSpPr>
            <p:cNvPr id="18" name="矩形 17">
              <a:extLst>
                <a:ext uri="{FF2B5EF4-FFF2-40B4-BE49-F238E27FC236}">
                  <a16:creationId xmlns:a16="http://schemas.microsoft.com/office/drawing/2014/main" id="{BAB83EA5-6A03-40E4-9071-3209AF2C5C5F}"/>
                </a:ext>
              </a:extLst>
            </p:cNvPr>
            <p:cNvSpPr/>
            <p:nvPr/>
          </p:nvSpPr>
          <p:spPr>
            <a:xfrm>
              <a:off x="932278" y="5356534"/>
              <a:ext cx="979054" cy="540000"/>
            </a:xfrm>
            <a:prstGeom prst="rect">
              <a:avLst/>
            </a:prstGeom>
            <a:solidFill>
              <a:srgbClr val="5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a:t>04</a:t>
              </a:r>
              <a:endParaRPr lang="zh-TW" altLang="en-US" sz="2800" dirty="0"/>
            </a:p>
          </p:txBody>
        </p:sp>
        <p:grpSp>
          <p:nvGrpSpPr>
            <p:cNvPr id="27" name="群組 26">
              <a:extLst>
                <a:ext uri="{FF2B5EF4-FFF2-40B4-BE49-F238E27FC236}">
                  <a16:creationId xmlns:a16="http://schemas.microsoft.com/office/drawing/2014/main" id="{2B4BB6BA-B89A-470C-8A37-C9D482EF2828}"/>
                </a:ext>
              </a:extLst>
            </p:cNvPr>
            <p:cNvGrpSpPr/>
            <p:nvPr/>
          </p:nvGrpSpPr>
          <p:grpSpPr>
            <a:xfrm>
              <a:off x="2140837" y="3058059"/>
              <a:ext cx="4706954" cy="540000"/>
              <a:chOff x="2140837" y="2012041"/>
              <a:chExt cx="4706954" cy="540000"/>
            </a:xfrm>
            <a:solidFill>
              <a:srgbClr val="DA734F"/>
            </a:solidFill>
          </p:grpSpPr>
          <p:sp>
            <p:nvSpPr>
              <p:cNvPr id="28" name="矩形 27">
                <a:extLst>
                  <a:ext uri="{FF2B5EF4-FFF2-40B4-BE49-F238E27FC236}">
                    <a16:creationId xmlns:a16="http://schemas.microsoft.com/office/drawing/2014/main" id="{F92BA28D-DD78-4209-9DBC-98B90AD3AA52}"/>
                  </a:ext>
                </a:extLst>
              </p:cNvPr>
              <p:cNvSpPr/>
              <p:nvPr/>
            </p:nvSpPr>
            <p:spPr>
              <a:xfrm>
                <a:off x="2140837" y="2012041"/>
                <a:ext cx="4320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等腰三角形 28">
                <a:extLst>
                  <a:ext uri="{FF2B5EF4-FFF2-40B4-BE49-F238E27FC236}">
                    <a16:creationId xmlns:a16="http://schemas.microsoft.com/office/drawing/2014/main" id="{2FEA2FA7-838F-431E-93E0-E8DF729FF98F}"/>
                  </a:ext>
                </a:extLst>
              </p:cNvPr>
              <p:cNvSpPr/>
              <p:nvPr/>
            </p:nvSpPr>
            <p:spPr>
              <a:xfrm rot="5400000">
                <a:off x="6384314" y="2088564"/>
                <a:ext cx="540000" cy="3869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0" name="群組 29">
              <a:extLst>
                <a:ext uri="{FF2B5EF4-FFF2-40B4-BE49-F238E27FC236}">
                  <a16:creationId xmlns:a16="http://schemas.microsoft.com/office/drawing/2014/main" id="{B1FE82B3-A95A-4D73-B50C-A3A009AA9FD4}"/>
                </a:ext>
              </a:extLst>
            </p:cNvPr>
            <p:cNvGrpSpPr/>
            <p:nvPr/>
          </p:nvGrpSpPr>
          <p:grpSpPr>
            <a:xfrm>
              <a:off x="2133910" y="4103912"/>
              <a:ext cx="4706954" cy="540000"/>
              <a:chOff x="2140837" y="2012041"/>
              <a:chExt cx="4706954" cy="540000"/>
            </a:xfrm>
            <a:solidFill>
              <a:srgbClr val="B84A27"/>
            </a:solidFill>
          </p:grpSpPr>
          <p:sp>
            <p:nvSpPr>
              <p:cNvPr id="31" name="矩形 30">
                <a:extLst>
                  <a:ext uri="{FF2B5EF4-FFF2-40B4-BE49-F238E27FC236}">
                    <a16:creationId xmlns:a16="http://schemas.microsoft.com/office/drawing/2014/main" id="{136BA248-D868-49CC-967E-1749B8AC2B8F}"/>
                  </a:ext>
                </a:extLst>
              </p:cNvPr>
              <p:cNvSpPr/>
              <p:nvPr/>
            </p:nvSpPr>
            <p:spPr>
              <a:xfrm>
                <a:off x="2140837" y="2012041"/>
                <a:ext cx="4320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等腰三角形 31">
                <a:extLst>
                  <a:ext uri="{FF2B5EF4-FFF2-40B4-BE49-F238E27FC236}">
                    <a16:creationId xmlns:a16="http://schemas.microsoft.com/office/drawing/2014/main" id="{B7AAB4CC-5D3F-4E30-8084-82EE5C70D64F}"/>
                  </a:ext>
                </a:extLst>
              </p:cNvPr>
              <p:cNvSpPr/>
              <p:nvPr/>
            </p:nvSpPr>
            <p:spPr>
              <a:xfrm rot="5400000">
                <a:off x="6384314" y="2088564"/>
                <a:ext cx="540000" cy="3869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3" name="群組 32">
              <a:extLst>
                <a:ext uri="{FF2B5EF4-FFF2-40B4-BE49-F238E27FC236}">
                  <a16:creationId xmlns:a16="http://schemas.microsoft.com/office/drawing/2014/main" id="{CF138EB1-31F0-4FF8-A7AA-8D03789E64D8}"/>
                </a:ext>
              </a:extLst>
            </p:cNvPr>
            <p:cNvGrpSpPr/>
            <p:nvPr/>
          </p:nvGrpSpPr>
          <p:grpSpPr>
            <a:xfrm>
              <a:off x="2133910" y="5139045"/>
              <a:ext cx="4706954" cy="540000"/>
              <a:chOff x="2140837" y="2012041"/>
              <a:chExt cx="4706954" cy="540000"/>
            </a:xfrm>
            <a:solidFill>
              <a:srgbClr val="505045"/>
            </a:solidFill>
          </p:grpSpPr>
          <p:sp>
            <p:nvSpPr>
              <p:cNvPr id="34" name="矩形 33">
                <a:extLst>
                  <a:ext uri="{FF2B5EF4-FFF2-40B4-BE49-F238E27FC236}">
                    <a16:creationId xmlns:a16="http://schemas.microsoft.com/office/drawing/2014/main" id="{96DE920B-CE1F-4CDA-9162-DACF5D11975D}"/>
                  </a:ext>
                </a:extLst>
              </p:cNvPr>
              <p:cNvSpPr/>
              <p:nvPr/>
            </p:nvSpPr>
            <p:spPr>
              <a:xfrm>
                <a:off x="2140837" y="2012041"/>
                <a:ext cx="4320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等腰三角形 34">
                <a:extLst>
                  <a:ext uri="{FF2B5EF4-FFF2-40B4-BE49-F238E27FC236}">
                    <a16:creationId xmlns:a16="http://schemas.microsoft.com/office/drawing/2014/main" id="{633190C1-B225-43DC-BFA8-B1CB5AB90EBC}"/>
                  </a:ext>
                </a:extLst>
              </p:cNvPr>
              <p:cNvSpPr/>
              <p:nvPr/>
            </p:nvSpPr>
            <p:spPr>
              <a:xfrm rot="5400000">
                <a:off x="6384314" y="2088564"/>
                <a:ext cx="540000" cy="3869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7" name="矩形 36">
              <a:extLst>
                <a:ext uri="{FF2B5EF4-FFF2-40B4-BE49-F238E27FC236}">
                  <a16:creationId xmlns:a16="http://schemas.microsoft.com/office/drawing/2014/main" id="{02F2D33A-CA39-475B-9226-03D586124066}"/>
                </a:ext>
              </a:extLst>
            </p:cNvPr>
            <p:cNvSpPr/>
            <p:nvPr/>
          </p:nvSpPr>
          <p:spPr>
            <a:xfrm>
              <a:off x="2140837" y="2056057"/>
              <a:ext cx="1980029" cy="523220"/>
            </a:xfrm>
            <a:prstGeom prst="rect">
              <a:avLst/>
            </a:prstGeom>
          </p:spPr>
          <p:txBody>
            <a:bodyPr wrap="none">
              <a:spAutoFit/>
            </a:bodyPr>
            <a:lstStyle/>
            <a:p>
              <a:r>
                <a:rPr lang="zh-TW" altLang="en-US" sz="2800" dirty="0">
                  <a:solidFill>
                    <a:schemeClr val="bg1"/>
                  </a:solidFill>
                  <a:latin typeface="微軟正黑體" panose="020B0604030504040204" pitchFamily="34" charset="-120"/>
                  <a:ea typeface="微軟正黑體" panose="020B0604030504040204" pitchFamily="34" charset="-120"/>
                </a:rPr>
                <a:t>科技的進步</a:t>
              </a:r>
            </a:p>
          </p:txBody>
        </p:sp>
        <p:sp>
          <p:nvSpPr>
            <p:cNvPr id="38" name="矩形 37">
              <a:extLst>
                <a:ext uri="{FF2B5EF4-FFF2-40B4-BE49-F238E27FC236}">
                  <a16:creationId xmlns:a16="http://schemas.microsoft.com/office/drawing/2014/main" id="{761751EA-D371-459E-91BA-B4063D9DF4B7}"/>
                </a:ext>
              </a:extLst>
            </p:cNvPr>
            <p:cNvSpPr/>
            <p:nvPr/>
          </p:nvSpPr>
          <p:spPr>
            <a:xfrm>
              <a:off x="2140837" y="3070030"/>
              <a:ext cx="2339102" cy="523220"/>
            </a:xfrm>
            <a:prstGeom prst="rect">
              <a:avLst/>
            </a:prstGeom>
          </p:spPr>
          <p:txBody>
            <a:bodyPr wrap="none">
              <a:spAutoFit/>
            </a:bodyPr>
            <a:lstStyle/>
            <a:p>
              <a:r>
                <a:rPr lang="zh-TW" altLang="zh-TW" sz="2800" dirty="0">
                  <a:solidFill>
                    <a:schemeClr val="bg1"/>
                  </a:solidFill>
                  <a:latin typeface="微軟正黑體" panose="020B0604030504040204" pitchFamily="34" charset="-120"/>
                  <a:ea typeface="微軟正黑體" panose="020B0604030504040204" pitchFamily="34" charset="-120"/>
                </a:rPr>
                <a:t>讀者需求改變</a:t>
              </a:r>
              <a:endParaRPr lang="zh-TW" altLang="en-US" sz="2800" dirty="0">
                <a:solidFill>
                  <a:schemeClr val="bg1"/>
                </a:solidFill>
                <a:latin typeface="微軟正黑體" panose="020B0604030504040204" pitchFamily="34" charset="-120"/>
                <a:ea typeface="微軟正黑體" panose="020B0604030504040204" pitchFamily="34" charset="-120"/>
              </a:endParaRPr>
            </a:p>
          </p:txBody>
        </p:sp>
        <p:sp>
          <p:nvSpPr>
            <p:cNvPr id="39" name="矩形 38">
              <a:extLst>
                <a:ext uri="{FF2B5EF4-FFF2-40B4-BE49-F238E27FC236}">
                  <a16:creationId xmlns:a16="http://schemas.microsoft.com/office/drawing/2014/main" id="{19B0B19E-E26D-47DA-9685-EFE624273476}"/>
                </a:ext>
              </a:extLst>
            </p:cNvPr>
            <p:cNvSpPr/>
            <p:nvPr/>
          </p:nvSpPr>
          <p:spPr>
            <a:xfrm>
              <a:off x="2140837" y="4136279"/>
              <a:ext cx="4536819" cy="523220"/>
            </a:xfrm>
            <a:prstGeom prst="rect">
              <a:avLst/>
            </a:prstGeom>
          </p:spPr>
          <p:txBody>
            <a:bodyPr wrap="none">
              <a:spAutoFit/>
            </a:bodyPr>
            <a:lstStyle/>
            <a:p>
              <a:r>
                <a:rPr lang="zh-TW" altLang="en-US" sz="2800" dirty="0">
                  <a:solidFill>
                    <a:schemeClr val="bg1"/>
                  </a:solidFill>
                  <a:latin typeface="微軟正黑體" panose="020B0604030504040204" pitchFamily="34" charset="-120"/>
                  <a:ea typeface="微軟正黑體" panose="020B0604030504040204" pitchFamily="34" charset="-120"/>
                </a:rPr>
                <a:t>營運流程改變</a:t>
              </a:r>
              <a:r>
                <a:rPr lang="zh-TW" altLang="en-US" sz="2000" dirty="0">
                  <a:solidFill>
                    <a:schemeClr val="bg1"/>
                  </a:solidFill>
                  <a:latin typeface="微軟正黑體" panose="020B0604030504040204" pitchFamily="34" charset="-120"/>
                  <a:ea typeface="微軟正黑體" panose="020B0604030504040204" pitchFamily="34" charset="-120"/>
                </a:rPr>
                <a:t>（數位化、自動化 </a:t>
              </a:r>
              <a:r>
                <a:rPr lang="en-US" altLang="zh-TW" sz="2000" dirty="0">
                  <a:solidFill>
                    <a:schemeClr val="bg1"/>
                  </a:solidFill>
                  <a:latin typeface="微軟正黑體" panose="020B0604030504040204" pitchFamily="34" charset="-120"/>
                  <a:ea typeface="微軟正黑體" panose="020B0604030504040204" pitchFamily="34" charset="-120"/>
                </a:rPr>
                <a:t>)</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40" name="矩形 39">
              <a:extLst>
                <a:ext uri="{FF2B5EF4-FFF2-40B4-BE49-F238E27FC236}">
                  <a16:creationId xmlns:a16="http://schemas.microsoft.com/office/drawing/2014/main" id="{ED8B3ED5-5337-4DC4-800E-9860E2889C89}"/>
                </a:ext>
              </a:extLst>
            </p:cNvPr>
            <p:cNvSpPr/>
            <p:nvPr/>
          </p:nvSpPr>
          <p:spPr>
            <a:xfrm>
              <a:off x="2140837" y="5147216"/>
              <a:ext cx="2339102" cy="523220"/>
            </a:xfrm>
            <a:prstGeom prst="rect">
              <a:avLst/>
            </a:prstGeom>
          </p:spPr>
          <p:txBody>
            <a:bodyPr wrap="none">
              <a:spAutoFit/>
            </a:bodyPr>
            <a:lstStyle/>
            <a:p>
              <a:r>
                <a:rPr lang="zh-TW" altLang="en-US" sz="2800" dirty="0">
                  <a:solidFill>
                    <a:schemeClr val="bg1"/>
                  </a:solidFill>
                  <a:latin typeface="微軟正黑體" panose="020B0604030504040204" pitchFamily="34" charset="-120"/>
                  <a:ea typeface="微軟正黑體" panose="020B0604030504040204" pitchFamily="34" charset="-120"/>
                </a:rPr>
                <a:t>業務模式創新</a:t>
              </a:r>
            </a:p>
          </p:txBody>
        </p:sp>
        <p:pic>
          <p:nvPicPr>
            <p:cNvPr id="42" name="圖片 41">
              <a:extLst>
                <a:ext uri="{FF2B5EF4-FFF2-40B4-BE49-F238E27FC236}">
                  <a16:creationId xmlns:a16="http://schemas.microsoft.com/office/drawing/2014/main" id="{D1A60E85-6DFB-4363-8BD5-876D66A80977}"/>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6854793" y="2157186"/>
              <a:ext cx="5351135" cy="3292208"/>
            </a:xfrm>
            <a:prstGeom prst="rect">
              <a:avLst/>
            </a:prstGeom>
          </p:spPr>
        </p:pic>
      </p:grpSp>
    </p:spTree>
    <p:extLst>
      <p:ext uri="{BB962C8B-B14F-4D97-AF65-F5344CB8AC3E}">
        <p14:creationId xmlns:p14="http://schemas.microsoft.com/office/powerpoint/2010/main" val="20423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19</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81044" y="851758"/>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35044" y="689758"/>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D157D989-0251-4BE6-AD12-DCA9DC1BD644}"/>
              </a:ext>
            </a:extLst>
          </p:cNvPr>
          <p:cNvSpPr txBox="1"/>
          <p:nvPr/>
        </p:nvSpPr>
        <p:spPr>
          <a:xfrm>
            <a:off x="665958" y="645571"/>
            <a:ext cx="7505871" cy="584775"/>
          </a:xfrm>
          <a:prstGeom prst="rect">
            <a:avLst/>
          </a:prstGeom>
          <a:noFill/>
        </p:spPr>
        <p:txBody>
          <a:bodyPr wrap="square" rtlCol="0">
            <a:spAutoFit/>
          </a:bodyPr>
          <a:lstStyle/>
          <a:p>
            <a:r>
              <a:rPr lang="zh-TW" altLang="en-US" sz="3200" dirty="0">
                <a:latin typeface="微軟正黑體" panose="020B0604030504040204" pitchFamily="34" charset="-120"/>
                <a:ea typeface="微軟正黑體" panose="020B0604030504040204" pitchFamily="34" charset="-120"/>
              </a:rPr>
              <a:t>四、轉型智能服務的重點工作：</a:t>
            </a:r>
          </a:p>
        </p:txBody>
      </p:sp>
      <p:sp>
        <p:nvSpPr>
          <p:cNvPr id="15" name="矩形 14">
            <a:extLst>
              <a:ext uri="{FF2B5EF4-FFF2-40B4-BE49-F238E27FC236}">
                <a16:creationId xmlns:a16="http://schemas.microsoft.com/office/drawing/2014/main" id="{421B1E99-8886-4711-9108-B84952D19944}"/>
              </a:ext>
            </a:extLst>
          </p:cNvPr>
          <p:cNvSpPr/>
          <p:nvPr/>
        </p:nvSpPr>
        <p:spPr>
          <a:xfrm>
            <a:off x="281044" y="3412513"/>
            <a:ext cx="11200042" cy="400110"/>
          </a:xfrm>
          <a:prstGeom prst="rect">
            <a:avLst/>
          </a:prstGeom>
        </p:spPr>
        <p:txBody>
          <a:bodyPr wrap="square">
            <a:spAutoFit/>
          </a:bodyPr>
          <a:lstStyle/>
          <a:p>
            <a:pPr marL="342900" indent="-342900">
              <a:buClr>
                <a:srgbClr val="FD8525"/>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智慧學習：圖書館圖書資源系統與教學平台</a:t>
            </a:r>
            <a:r>
              <a:rPr lang="en-US" altLang="zh-TW" sz="2000" dirty="0">
                <a:latin typeface="微軟正黑體" panose="020B0604030504040204" pitchFamily="34" charset="-120"/>
                <a:ea typeface="微軟正黑體" panose="020B0604030504040204" pitchFamily="34" charset="-120"/>
              </a:rPr>
              <a:t>eCouser2</a:t>
            </a:r>
            <a:r>
              <a:rPr lang="zh-TW" altLang="en-US" sz="2000" dirty="0">
                <a:latin typeface="微軟正黑體" panose="020B0604030504040204" pitchFamily="34" charset="-120"/>
                <a:ea typeface="微軟正黑體" panose="020B0604030504040204" pitchFamily="34" charset="-120"/>
              </a:rPr>
              <a:t>教師課程大綱結合</a:t>
            </a:r>
          </a:p>
        </p:txBody>
      </p:sp>
      <p:grpSp>
        <p:nvGrpSpPr>
          <p:cNvPr id="16" name="群組 15">
            <a:extLst>
              <a:ext uri="{FF2B5EF4-FFF2-40B4-BE49-F238E27FC236}">
                <a16:creationId xmlns:a16="http://schemas.microsoft.com/office/drawing/2014/main" id="{62CE80CD-A5BE-47C5-A95F-62A1832ECE8F}"/>
              </a:ext>
            </a:extLst>
          </p:cNvPr>
          <p:cNvGrpSpPr>
            <a:grpSpLocks noChangeAspect="1"/>
          </p:cNvGrpSpPr>
          <p:nvPr/>
        </p:nvGrpSpPr>
        <p:grpSpPr>
          <a:xfrm>
            <a:off x="726393" y="1388671"/>
            <a:ext cx="9963345" cy="1684765"/>
            <a:chOff x="-8694031" y="2955776"/>
            <a:chExt cx="17372548" cy="2937641"/>
          </a:xfrm>
        </p:grpSpPr>
        <p:sp>
          <p:nvSpPr>
            <p:cNvPr id="17" name="手繪多邊形: 圖案 16">
              <a:extLst>
                <a:ext uri="{FF2B5EF4-FFF2-40B4-BE49-F238E27FC236}">
                  <a16:creationId xmlns:a16="http://schemas.microsoft.com/office/drawing/2014/main" id="{1639C0E5-10E5-43E6-81FD-D58E61BC1E94}"/>
                </a:ext>
              </a:extLst>
            </p:cNvPr>
            <p:cNvSpPr>
              <a:spLocks/>
            </p:cNvSpPr>
            <p:nvPr/>
          </p:nvSpPr>
          <p:spPr>
            <a:xfrm>
              <a:off x="-8694031" y="301341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E2501D"/>
            </a:solidFill>
            <a:ln w="38100"/>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42436" tIns="329279" rIns="342436" bIns="329279" numCol="1" spcCol="1270" anchor="ctr" anchorCtr="0">
              <a:noAutofit/>
            </a:bodyPr>
            <a:lstStyle/>
            <a:p>
              <a:pPr lvl="0" algn="ctr" defTabSz="800100">
                <a:lnSpc>
                  <a:spcPct val="90000"/>
                </a:lnSpc>
                <a:spcBef>
                  <a:spcPct val="0"/>
                </a:spcBef>
                <a:spcAft>
                  <a:spcPct val="35000"/>
                </a:spcAft>
                <a:buNone/>
              </a:pPr>
              <a:endParaRPr lang="en-US" altLang="zh-TW" sz="1600" b="1" kern="1200" dirty="0">
                <a:solidFill>
                  <a:srgbClr val="FFFFFF"/>
                </a:solidFill>
                <a:latin typeface="微軟正黑體" panose="020B0604030504040204" pitchFamily="34" charset="-120"/>
                <a:ea typeface="微軟正黑體" panose="020B0604030504040204" pitchFamily="34" charset="-120"/>
              </a:endParaRPr>
            </a:p>
            <a:p>
              <a:pPr marL="0" lvl="0" indent="0" algn="ctr" defTabSz="800100">
                <a:lnSpc>
                  <a:spcPct val="90000"/>
                </a:lnSpc>
                <a:spcBef>
                  <a:spcPct val="0"/>
                </a:spcBef>
                <a:spcAft>
                  <a:spcPct val="35000"/>
                </a:spcAft>
                <a:buNone/>
              </a:pPr>
              <a:r>
                <a:rPr lang="zh-TW" altLang="en-US" sz="1600" b="1" kern="1200" dirty="0">
                  <a:solidFill>
                    <a:srgbClr val="FFFFFF"/>
                  </a:solidFill>
                  <a:latin typeface="微軟正黑體" panose="020B0604030504040204" pitchFamily="34" charset="-120"/>
                  <a:ea typeface="微軟正黑體" panose="020B0604030504040204" pitchFamily="34" charset="-120"/>
                </a:rPr>
                <a:t>建立內部共識</a:t>
              </a:r>
            </a:p>
            <a:p>
              <a:pPr marL="0" lvl="0" indent="0" algn="ctr" defTabSz="800100">
                <a:lnSpc>
                  <a:spcPct val="90000"/>
                </a:lnSpc>
                <a:spcBef>
                  <a:spcPct val="0"/>
                </a:spcBef>
                <a:spcAft>
                  <a:spcPct val="35000"/>
                </a:spcAft>
                <a:buNone/>
              </a:pPr>
              <a:endParaRPr lang="zh-TW" altLang="en-US" sz="2100" kern="1200" dirty="0"/>
            </a:p>
          </p:txBody>
        </p:sp>
        <p:sp>
          <p:nvSpPr>
            <p:cNvPr id="18" name="手繪多邊形: 圖案 17">
              <a:extLst>
                <a:ext uri="{FF2B5EF4-FFF2-40B4-BE49-F238E27FC236}">
                  <a16:creationId xmlns:a16="http://schemas.microsoft.com/office/drawing/2014/main" id="{89466DF9-ECE9-4294-8B7E-23B3676EF225}"/>
                </a:ext>
              </a:extLst>
            </p:cNvPr>
            <p:cNvSpPr>
              <a:spLocks/>
            </p:cNvSpPr>
            <p:nvPr/>
          </p:nvSpPr>
          <p:spPr>
            <a:xfrm>
              <a:off x="-5337735" y="295577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DA734F"/>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b="1" kern="1200" dirty="0">
                  <a:solidFill>
                    <a:srgbClr val="FFFFFF"/>
                  </a:solidFill>
                  <a:latin typeface="微軟正黑體" panose="020B0604030504040204" pitchFamily="34" charset="-120"/>
                  <a:ea typeface="微軟正黑體" panose="020B0604030504040204" pitchFamily="34" charset="-120"/>
                  <a:cs typeface="+mn-cs"/>
                </a:rPr>
                <a:t>整合資源提升專業知識</a:t>
              </a:r>
            </a:p>
          </p:txBody>
        </p:sp>
        <p:sp>
          <p:nvSpPr>
            <p:cNvPr id="19" name="手繪多邊形: 圖案 18">
              <a:extLst>
                <a:ext uri="{FF2B5EF4-FFF2-40B4-BE49-F238E27FC236}">
                  <a16:creationId xmlns:a16="http://schemas.microsoft.com/office/drawing/2014/main" id="{565D6F4C-E1F0-4164-A0C8-EDC1530E10C7}"/>
                </a:ext>
              </a:extLst>
            </p:cNvPr>
            <p:cNvSpPr>
              <a:spLocks/>
            </p:cNvSpPr>
            <p:nvPr/>
          </p:nvSpPr>
          <p:spPr>
            <a:xfrm>
              <a:off x="2181547" y="295577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505045"/>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sz="2000" b="1" kern="1200" dirty="0">
                  <a:solidFill>
                    <a:srgbClr val="FFFFFF"/>
                  </a:solidFill>
                  <a:latin typeface="微軟正黑體" panose="020B0604030504040204" pitchFamily="34" charset="-120"/>
                  <a:ea typeface="微軟正黑體" panose="020B0604030504040204" pitchFamily="34" charset="-120"/>
                  <a:cs typeface="+mn-cs"/>
                </a:rPr>
                <a:t>創新讀者服務方式</a:t>
              </a:r>
            </a:p>
          </p:txBody>
        </p:sp>
        <p:sp>
          <p:nvSpPr>
            <p:cNvPr id="20" name="手繪多邊形: 圖案 19">
              <a:extLst>
                <a:ext uri="{FF2B5EF4-FFF2-40B4-BE49-F238E27FC236}">
                  <a16:creationId xmlns:a16="http://schemas.microsoft.com/office/drawing/2014/main" id="{0311AC9A-FE6E-4841-A2FA-0AA546CFBA12}"/>
                </a:ext>
              </a:extLst>
            </p:cNvPr>
            <p:cNvSpPr>
              <a:spLocks/>
            </p:cNvSpPr>
            <p:nvPr/>
          </p:nvSpPr>
          <p:spPr>
            <a:xfrm>
              <a:off x="-1565620" y="2955779"/>
              <a:ext cx="2879999" cy="2879997"/>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B84A27"/>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b="1" kern="1200" dirty="0">
                  <a:solidFill>
                    <a:srgbClr val="FFFFFF"/>
                  </a:solidFill>
                  <a:latin typeface="微軟正黑體" panose="020B0604030504040204" pitchFamily="34" charset="-120"/>
                  <a:ea typeface="微軟正黑體" panose="020B0604030504040204" pitchFamily="34" charset="-120"/>
                  <a:cs typeface="+mn-cs"/>
                </a:rPr>
                <a:t>創新營運流程</a:t>
              </a:r>
              <a:r>
                <a:rPr lang="en-US" altLang="zh-TW" b="1" kern="1200" dirty="0">
                  <a:solidFill>
                    <a:srgbClr val="FFFFFF"/>
                  </a:solidFill>
                  <a:latin typeface="微軟正黑體" panose="020B0604030504040204" pitchFamily="34" charset="-120"/>
                  <a:ea typeface="微軟正黑體" panose="020B0604030504040204" pitchFamily="34" charset="-120"/>
                  <a:cs typeface="+mn-cs"/>
                </a:rPr>
                <a:t>/</a:t>
              </a:r>
              <a:r>
                <a:rPr lang="zh-TW" altLang="en-US" b="1" kern="1200" dirty="0">
                  <a:solidFill>
                    <a:srgbClr val="FFFFFF"/>
                  </a:solidFill>
                  <a:latin typeface="微軟正黑體" panose="020B0604030504040204" pitchFamily="34" charset="-120"/>
                  <a:ea typeface="微軟正黑體" panose="020B0604030504040204" pitchFamily="34" charset="-120"/>
                  <a:cs typeface="+mn-cs"/>
                </a:rPr>
                <a:t>模式</a:t>
              </a:r>
            </a:p>
          </p:txBody>
        </p:sp>
        <p:sp>
          <p:nvSpPr>
            <p:cNvPr id="21" name="手繪多邊形: 圖案 20">
              <a:extLst>
                <a:ext uri="{FF2B5EF4-FFF2-40B4-BE49-F238E27FC236}">
                  <a16:creationId xmlns:a16="http://schemas.microsoft.com/office/drawing/2014/main" id="{2FDCE752-EFEC-42D3-B79F-CD109CECD707}"/>
                </a:ext>
              </a:extLst>
            </p:cNvPr>
            <p:cNvSpPr>
              <a:spLocks noChangeAspect="1"/>
            </p:cNvSpPr>
            <p:nvPr/>
          </p:nvSpPr>
          <p:spPr>
            <a:xfrm>
              <a:off x="5798516" y="3013416"/>
              <a:ext cx="2880001" cy="2880001"/>
            </a:xfrm>
            <a:custGeom>
              <a:avLst/>
              <a:gdLst>
                <a:gd name="connsiteX0" fmla="*/ 0 w 474460"/>
                <a:gd name="connsiteY0" fmla="*/ 237230 h 474460"/>
                <a:gd name="connsiteX1" fmla="*/ 237230 w 474460"/>
                <a:gd name="connsiteY1" fmla="*/ 0 h 474460"/>
                <a:gd name="connsiteX2" fmla="*/ 474460 w 474460"/>
                <a:gd name="connsiteY2" fmla="*/ 237230 h 474460"/>
                <a:gd name="connsiteX3" fmla="*/ 237230 w 474460"/>
                <a:gd name="connsiteY3" fmla="*/ 474460 h 474460"/>
                <a:gd name="connsiteX4" fmla="*/ 0 w 474460"/>
                <a:gd name="connsiteY4" fmla="*/ 237230 h 47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60" h="474460">
                  <a:moveTo>
                    <a:pt x="0" y="237230"/>
                  </a:moveTo>
                  <a:cubicBezTo>
                    <a:pt x="0" y="106211"/>
                    <a:pt x="106211" y="0"/>
                    <a:pt x="237230" y="0"/>
                  </a:cubicBezTo>
                  <a:cubicBezTo>
                    <a:pt x="368249" y="0"/>
                    <a:pt x="474460" y="106211"/>
                    <a:pt x="474460" y="237230"/>
                  </a:cubicBezTo>
                  <a:cubicBezTo>
                    <a:pt x="474460" y="368249"/>
                    <a:pt x="368249" y="474460"/>
                    <a:pt x="237230" y="474460"/>
                  </a:cubicBezTo>
                  <a:cubicBezTo>
                    <a:pt x="106211" y="474460"/>
                    <a:pt x="0" y="368249"/>
                    <a:pt x="0" y="237230"/>
                  </a:cubicBezTo>
                  <a:close/>
                </a:path>
              </a:pathLst>
            </a:custGeom>
            <a:solidFill>
              <a:srgbClr val="FD8525"/>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95594" tIns="92343" rIns="95594" bIns="92343" numCol="1" spcCol="1270" anchor="ctr" anchorCtr="0">
              <a:noAutofit/>
            </a:bodyPr>
            <a:lstStyle/>
            <a:p>
              <a:pPr marL="0" lvl="0" indent="0" algn="ctr" defTabSz="800100">
                <a:lnSpc>
                  <a:spcPct val="90000"/>
                </a:lnSpc>
                <a:spcBef>
                  <a:spcPct val="0"/>
                </a:spcBef>
                <a:spcAft>
                  <a:spcPct val="35000"/>
                </a:spcAft>
                <a:buNone/>
              </a:pPr>
              <a:r>
                <a:rPr lang="zh-TW" altLang="en-US" sz="2800" b="1" kern="1200" dirty="0">
                  <a:solidFill>
                    <a:srgbClr val="FFFFFF"/>
                  </a:solidFill>
                  <a:latin typeface="微軟正黑體" panose="020B0604030504040204" pitchFamily="34" charset="-120"/>
                  <a:ea typeface="微軟正黑體" panose="020B0604030504040204" pitchFamily="34" charset="-120"/>
                  <a:cs typeface="+mn-cs"/>
                </a:rPr>
                <a:t>智慧學習</a:t>
              </a:r>
            </a:p>
          </p:txBody>
        </p:sp>
      </p:grpSp>
      <p:sp>
        <p:nvSpPr>
          <p:cNvPr id="7" name="矩形 6">
            <a:extLst>
              <a:ext uri="{FF2B5EF4-FFF2-40B4-BE49-F238E27FC236}">
                <a16:creationId xmlns:a16="http://schemas.microsoft.com/office/drawing/2014/main" id="{EFCCD96C-289F-4196-A77E-42ED327DB589}"/>
              </a:ext>
            </a:extLst>
          </p:cNvPr>
          <p:cNvSpPr/>
          <p:nvPr/>
        </p:nvSpPr>
        <p:spPr>
          <a:xfrm>
            <a:off x="1083044" y="3952476"/>
            <a:ext cx="10025912" cy="1703415"/>
          </a:xfrm>
          <a:prstGeom prst="rect">
            <a:avLst/>
          </a:prstGeom>
        </p:spPr>
        <p:txBody>
          <a:bodyPr wrap="square">
            <a:spAutoFit/>
          </a:bodyPr>
          <a:lstStyle/>
          <a:p>
            <a:pPr marL="176213" indent="-176213">
              <a:lnSpc>
                <a:spcPct val="150000"/>
              </a:lnSpc>
            </a:pP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 教師開授課程前在教學平台</a:t>
            </a:r>
            <a:r>
              <a:rPr lang="en-US" altLang="zh-TW" dirty="0">
                <a:latin typeface="微軟正黑體" panose="020B0604030504040204" pitchFamily="34" charset="-120"/>
                <a:ea typeface="微軟正黑體" panose="020B0604030504040204" pitchFamily="34" charset="-120"/>
              </a:rPr>
              <a:t>eCourse2</a:t>
            </a:r>
            <a:r>
              <a:rPr lang="zh-TW" altLang="en-US" dirty="0">
                <a:latin typeface="微軟正黑體" panose="020B0604030504040204" pitchFamily="34" charset="-120"/>
                <a:ea typeface="微軟正黑體" panose="020B0604030504040204" pitchFamily="34" charset="-120"/>
              </a:rPr>
              <a:t>設定課程大綱</a:t>
            </a:r>
          </a:p>
          <a:p>
            <a:pPr marL="176213" indent="-176213">
              <a:lnSpc>
                <a:spcPct val="150000"/>
              </a:lnSpc>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 學生端檢視點擊教科書書目連結，且教科書不限定資源格式</a:t>
            </a:r>
            <a:endParaRPr lang="en-US" altLang="zh-TW" dirty="0">
              <a:latin typeface="微軟正黑體" panose="020B0604030504040204" pitchFamily="34" charset="-120"/>
              <a:ea typeface="微軟正黑體" panose="020B0604030504040204" pitchFamily="34" charset="-120"/>
            </a:endParaRPr>
          </a:p>
          <a:p>
            <a:pPr marL="176213" indent="-176213">
              <a:lnSpc>
                <a:spcPct val="150000"/>
              </a:lnSpc>
            </a:pP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 教師之課程大綱設定完成後，教師及學生在</a:t>
            </a:r>
            <a:r>
              <a:rPr lang="en-US" altLang="zh-TW" dirty="0">
                <a:latin typeface="微軟正黑體" panose="020B0604030504040204" pitchFamily="34" charset="-120"/>
                <a:ea typeface="微軟正黑體" panose="020B0604030504040204" pitchFamily="34" charset="-120"/>
              </a:rPr>
              <a:t>eCourse2</a:t>
            </a:r>
            <a:r>
              <a:rPr lang="zh-TW" altLang="en-US" dirty="0">
                <a:latin typeface="微軟正黑體" panose="020B0604030504040204" pitchFamily="34" charset="-120"/>
                <a:ea typeface="微軟正黑體" panose="020B0604030504040204" pitchFamily="34" charset="-120"/>
              </a:rPr>
              <a:t>前台所看到的教科書欄位，會直接與圖書館的圖書資訊資源系統</a:t>
            </a:r>
            <a:r>
              <a:rPr lang="en-US" altLang="zh-TW" dirty="0">
                <a:latin typeface="微軟正黑體" panose="020B0604030504040204" pitchFamily="34" charset="-120"/>
                <a:ea typeface="微軟正黑體" panose="020B0604030504040204" pitchFamily="34" charset="-120"/>
              </a:rPr>
              <a:t>(Primo)</a:t>
            </a:r>
            <a:r>
              <a:rPr lang="zh-TW" altLang="en-US" dirty="0">
                <a:latin typeface="微軟正黑體" panose="020B0604030504040204" pitchFamily="34" charset="-120"/>
                <a:ea typeface="微軟正黑體" panose="020B0604030504040204" pitchFamily="34" charset="-120"/>
              </a:rPr>
              <a:t>做連結查詢，提供圖書館圖書資源與教學課程平台結合的服務。</a:t>
            </a:r>
          </a:p>
        </p:txBody>
      </p:sp>
    </p:spTree>
    <p:extLst>
      <p:ext uri="{BB962C8B-B14F-4D97-AF65-F5344CB8AC3E}">
        <p14:creationId xmlns:p14="http://schemas.microsoft.com/office/powerpoint/2010/main" val="149490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20</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EFCCD96C-289F-4196-A77E-42ED327DB589}"/>
              </a:ext>
            </a:extLst>
          </p:cNvPr>
          <p:cNvSpPr/>
          <p:nvPr/>
        </p:nvSpPr>
        <p:spPr>
          <a:xfrm>
            <a:off x="-787666" y="7223696"/>
            <a:ext cx="10025912" cy="1703415"/>
          </a:xfrm>
          <a:prstGeom prst="rect">
            <a:avLst/>
          </a:prstGeom>
        </p:spPr>
        <p:txBody>
          <a:bodyPr wrap="square">
            <a:spAutoFit/>
          </a:bodyPr>
          <a:lstStyle/>
          <a:p>
            <a:pPr marL="176213" indent="-176213">
              <a:lnSpc>
                <a:spcPct val="150000"/>
              </a:lnSpc>
            </a:pP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 教師開授課程前在教學平台</a:t>
            </a:r>
            <a:r>
              <a:rPr lang="en-US" altLang="zh-TW" dirty="0">
                <a:latin typeface="微軟正黑體" panose="020B0604030504040204" pitchFamily="34" charset="-120"/>
                <a:ea typeface="微軟正黑體" panose="020B0604030504040204" pitchFamily="34" charset="-120"/>
              </a:rPr>
              <a:t>eCourse2</a:t>
            </a:r>
            <a:r>
              <a:rPr lang="zh-TW" altLang="en-US" dirty="0">
                <a:latin typeface="微軟正黑體" panose="020B0604030504040204" pitchFamily="34" charset="-120"/>
                <a:ea typeface="微軟正黑體" panose="020B0604030504040204" pitchFamily="34" charset="-120"/>
              </a:rPr>
              <a:t>設定課程大綱</a:t>
            </a:r>
          </a:p>
          <a:p>
            <a:pPr marL="176213" indent="-176213">
              <a:lnSpc>
                <a:spcPct val="150000"/>
              </a:lnSpc>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 教科書推薦部分不限定資源格式</a:t>
            </a:r>
            <a:endParaRPr lang="en-US" altLang="zh-TW" dirty="0">
              <a:latin typeface="微軟正黑體" panose="020B0604030504040204" pitchFamily="34" charset="-120"/>
              <a:ea typeface="微軟正黑體" panose="020B0604030504040204" pitchFamily="34" charset="-120"/>
            </a:endParaRPr>
          </a:p>
          <a:p>
            <a:pPr marL="176213" indent="-176213">
              <a:lnSpc>
                <a:spcPct val="150000"/>
              </a:lnSpc>
            </a:pP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 教師之課程大綱設定完成後，教師及學生在前台所看到的教科書欄位，會直接與圖書館的圖書資訊資源系統</a:t>
            </a:r>
            <a:r>
              <a:rPr lang="en-US" altLang="zh-TW" dirty="0">
                <a:latin typeface="微軟正黑體" panose="020B0604030504040204" pitchFamily="34" charset="-120"/>
                <a:ea typeface="微軟正黑體" panose="020B0604030504040204" pitchFamily="34" charset="-120"/>
              </a:rPr>
              <a:t>(Primo)</a:t>
            </a:r>
            <a:r>
              <a:rPr lang="zh-TW" altLang="en-US" dirty="0">
                <a:latin typeface="微軟正黑體" panose="020B0604030504040204" pitchFamily="34" charset="-120"/>
                <a:ea typeface="微軟正黑體" panose="020B0604030504040204" pitchFamily="34" charset="-120"/>
              </a:rPr>
              <a:t>做連結查詢，提供圖書館圖書資源與教學課程平台結合的服務。</a:t>
            </a:r>
          </a:p>
        </p:txBody>
      </p:sp>
      <p:sp>
        <p:nvSpPr>
          <p:cNvPr id="22" name="Google Shape;1944;gfa0f1eb3ad_2_1666">
            <a:extLst>
              <a:ext uri="{FF2B5EF4-FFF2-40B4-BE49-F238E27FC236}">
                <a16:creationId xmlns:a16="http://schemas.microsoft.com/office/drawing/2014/main" id="{D95AD2AB-FE6A-4CB4-967C-3862DF8FEB0F}"/>
              </a:ext>
            </a:extLst>
          </p:cNvPr>
          <p:cNvSpPr txBox="1"/>
          <p:nvPr/>
        </p:nvSpPr>
        <p:spPr>
          <a:xfrm>
            <a:off x="1870096" y="581808"/>
            <a:ext cx="10504784" cy="615513"/>
          </a:xfrm>
          <a:prstGeom prst="rect">
            <a:avLst/>
          </a:prstGeom>
          <a:noFill/>
          <a:ln>
            <a:noFill/>
          </a:ln>
        </p:spPr>
        <p:txBody>
          <a:bodyPr spcFirstLastPara="1" wrap="square" lIns="91425" tIns="45700" rIns="91425" bIns="45700" anchor="t" anchorCtr="0">
            <a:spAutoFit/>
          </a:bodyPr>
          <a:lstStyle/>
          <a:p>
            <a:pPr lvl="0">
              <a:defRPr/>
            </a:pPr>
            <a:r>
              <a:rPr lang="zh-TW" altLang="en-US" sz="3400" b="1" dirty="0">
                <a:solidFill>
                  <a:srgbClr val="595959"/>
                </a:solidFill>
                <a:latin typeface="Microsoft JhengHei"/>
                <a:ea typeface="Microsoft JhengHei"/>
                <a:cs typeface="Microsoft JhengHei"/>
                <a:sym typeface="Microsoft JhengHei"/>
              </a:rPr>
              <a:t>圖書資源系統與教學</a:t>
            </a:r>
            <a:r>
              <a:rPr kumimoji="0" lang="zh-TW" altLang="en-US" sz="3400" b="1"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rPr>
              <a:t>平台</a:t>
            </a:r>
            <a:r>
              <a:rPr kumimoji="0" lang="en-US" altLang="zh-TW" sz="3400" b="1"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rPr>
              <a:t>eCourse2</a:t>
            </a:r>
            <a:r>
              <a:rPr kumimoji="0" lang="zh-TW" altLang="en-US" sz="3400" b="1"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rPr>
              <a:t>教師課程大綱</a:t>
            </a:r>
            <a:r>
              <a:rPr lang="zh-TW" altLang="en-US" sz="3400" b="1" dirty="0">
                <a:solidFill>
                  <a:srgbClr val="595959"/>
                </a:solidFill>
                <a:latin typeface="Microsoft JhengHei"/>
                <a:ea typeface="Microsoft JhengHei"/>
                <a:cs typeface="Microsoft JhengHei"/>
                <a:sym typeface="Microsoft JhengHei"/>
              </a:rPr>
              <a:t>結合</a:t>
            </a:r>
            <a:endParaRPr kumimoji="0" sz="3400" b="0"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endParaRPr>
          </a:p>
        </p:txBody>
      </p:sp>
      <p:sp>
        <p:nvSpPr>
          <p:cNvPr id="25" name="手繪多邊形: 圖案 24">
            <a:extLst>
              <a:ext uri="{FF2B5EF4-FFF2-40B4-BE49-F238E27FC236}">
                <a16:creationId xmlns:a16="http://schemas.microsoft.com/office/drawing/2014/main" id="{2FEE4508-2B8B-43A3-BDB9-9C0D5F8A944D}"/>
              </a:ext>
            </a:extLst>
          </p:cNvPr>
          <p:cNvSpPr>
            <a:spLocks noChangeAspect="1"/>
          </p:cNvSpPr>
          <p:nvPr/>
        </p:nvSpPr>
        <p:spPr>
          <a:xfrm>
            <a:off x="218384" y="63710"/>
            <a:ext cx="1651712" cy="1651708"/>
          </a:xfrm>
          <a:custGeom>
            <a:avLst/>
            <a:gdLst>
              <a:gd name="connsiteX0" fmla="*/ 0 w 474460"/>
              <a:gd name="connsiteY0" fmla="*/ 237230 h 474460"/>
              <a:gd name="connsiteX1" fmla="*/ 237230 w 474460"/>
              <a:gd name="connsiteY1" fmla="*/ 0 h 474460"/>
              <a:gd name="connsiteX2" fmla="*/ 474460 w 474460"/>
              <a:gd name="connsiteY2" fmla="*/ 237230 h 474460"/>
              <a:gd name="connsiteX3" fmla="*/ 237230 w 474460"/>
              <a:gd name="connsiteY3" fmla="*/ 474460 h 474460"/>
              <a:gd name="connsiteX4" fmla="*/ 0 w 474460"/>
              <a:gd name="connsiteY4" fmla="*/ 237230 h 47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60" h="474460">
                <a:moveTo>
                  <a:pt x="0" y="237230"/>
                </a:moveTo>
                <a:cubicBezTo>
                  <a:pt x="0" y="106211"/>
                  <a:pt x="106211" y="0"/>
                  <a:pt x="237230" y="0"/>
                </a:cubicBezTo>
                <a:cubicBezTo>
                  <a:pt x="368249" y="0"/>
                  <a:pt x="474460" y="106211"/>
                  <a:pt x="474460" y="237230"/>
                </a:cubicBezTo>
                <a:cubicBezTo>
                  <a:pt x="474460" y="368249"/>
                  <a:pt x="368249" y="474460"/>
                  <a:pt x="237230" y="474460"/>
                </a:cubicBezTo>
                <a:cubicBezTo>
                  <a:pt x="106211" y="474460"/>
                  <a:pt x="0" y="368249"/>
                  <a:pt x="0" y="237230"/>
                </a:cubicBezTo>
                <a:close/>
              </a:path>
            </a:pathLst>
          </a:custGeom>
          <a:solidFill>
            <a:srgbClr val="FD8525"/>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95594" tIns="92343" rIns="95594" bIns="92343" numCol="1" spcCol="1270" anchor="ctr" anchorCtr="0">
            <a:noAutofit/>
          </a:bodyPr>
          <a:lstStyle/>
          <a:p>
            <a:pPr marL="0" lvl="0" indent="0" algn="ctr" defTabSz="800100">
              <a:lnSpc>
                <a:spcPct val="90000"/>
              </a:lnSpc>
              <a:spcBef>
                <a:spcPct val="0"/>
              </a:spcBef>
              <a:spcAft>
                <a:spcPct val="35000"/>
              </a:spcAft>
              <a:buNone/>
            </a:pPr>
            <a:r>
              <a:rPr lang="zh-TW" altLang="en-US" sz="2800" b="1" kern="1200" dirty="0">
                <a:solidFill>
                  <a:srgbClr val="FFFFFF"/>
                </a:solidFill>
                <a:latin typeface="微軟正黑體" panose="020B0604030504040204" pitchFamily="34" charset="-120"/>
                <a:ea typeface="微軟正黑體" panose="020B0604030504040204" pitchFamily="34" charset="-120"/>
                <a:cs typeface="+mn-cs"/>
              </a:rPr>
              <a:t>智慧學習</a:t>
            </a:r>
          </a:p>
        </p:txBody>
      </p:sp>
      <p:sp>
        <p:nvSpPr>
          <p:cNvPr id="11" name="Google Shape;1972;gfa0f1eb3ad_2_1666">
            <a:extLst>
              <a:ext uri="{FF2B5EF4-FFF2-40B4-BE49-F238E27FC236}">
                <a16:creationId xmlns:a16="http://schemas.microsoft.com/office/drawing/2014/main" id="{EEDD091B-571A-4A9A-BF40-16CCF6F48A1F}"/>
              </a:ext>
            </a:extLst>
          </p:cNvPr>
          <p:cNvSpPr/>
          <p:nvPr/>
        </p:nvSpPr>
        <p:spPr>
          <a:xfrm>
            <a:off x="2006316" y="1170068"/>
            <a:ext cx="6192803" cy="423253"/>
          </a:xfrm>
          <a:prstGeom prst="rect">
            <a:avLst/>
          </a:prstGeom>
          <a:solidFill>
            <a:srgbClr val="DE4C3C"/>
          </a:solidFill>
          <a:ln>
            <a:noFill/>
          </a:ln>
        </p:spPr>
        <p:txBody>
          <a:bodyPr spcFirstLastPara="1" wrap="square" lIns="91425" tIns="45700" rIns="91425" bIns="45700" anchor="t" anchorCtr="0">
            <a:noAutofit/>
          </a:bodyPr>
          <a:lstStyle/>
          <a:p>
            <a:pPr lvl="0" algn="ctr">
              <a:lnSpc>
                <a:spcPct val="130000"/>
              </a:lnSpc>
              <a:buClr>
                <a:srgbClr val="000000"/>
              </a:buClr>
              <a:defRPr/>
            </a:pPr>
            <a:r>
              <a:rPr lang="en-US" altLang="zh-TW" sz="2000" b="1" dirty="0">
                <a:solidFill>
                  <a:srgbClr val="FFFFFF"/>
                </a:solidFill>
                <a:latin typeface="微軟正黑體" panose="020B0604030504040204" pitchFamily="34" charset="-120"/>
                <a:ea typeface="微軟正黑體" panose="020B0604030504040204" pitchFamily="34" charset="-120"/>
                <a:cs typeface="Calibri"/>
                <a:sym typeface="Calibri"/>
              </a:rPr>
              <a:t>1.</a:t>
            </a:r>
            <a:r>
              <a:rPr lang="zh-TW" altLang="en-US" sz="2000" b="1" dirty="0">
                <a:solidFill>
                  <a:srgbClr val="FFFFFF"/>
                </a:solidFill>
                <a:latin typeface="微軟正黑體" panose="020B0604030504040204" pitchFamily="34" charset="-120"/>
                <a:ea typeface="微軟正黑體" panose="020B0604030504040204" pitchFamily="34" charset="-120"/>
                <a:cs typeface="Calibri"/>
                <a:sym typeface="Calibri"/>
              </a:rPr>
              <a:t> </a:t>
            </a:r>
            <a:r>
              <a:rPr lang="zh-TW" altLang="en-US" sz="2000" b="1" dirty="0">
                <a:solidFill>
                  <a:srgbClr val="FFFFFF"/>
                </a:solidFill>
                <a:ea typeface="Calibri"/>
                <a:cs typeface="Calibri"/>
                <a:sym typeface="Calibri"/>
              </a:rPr>
              <a:t>教師開授課程前在教學平台</a:t>
            </a:r>
            <a:r>
              <a:rPr lang="en-US" altLang="zh-TW" sz="2000" b="1" dirty="0">
                <a:solidFill>
                  <a:srgbClr val="FFFFFF"/>
                </a:solidFill>
                <a:ea typeface="Calibri"/>
                <a:cs typeface="Calibri"/>
                <a:sym typeface="Calibri"/>
              </a:rPr>
              <a:t>eCourse2</a:t>
            </a:r>
            <a:r>
              <a:rPr lang="zh-TW" altLang="en-US" sz="2000" b="1" dirty="0">
                <a:solidFill>
                  <a:srgbClr val="FFFFFF"/>
                </a:solidFill>
                <a:ea typeface="Calibri"/>
                <a:cs typeface="Calibri"/>
                <a:sym typeface="Calibri"/>
              </a:rPr>
              <a:t>設定課程大綱</a:t>
            </a:r>
            <a:endParaRPr kumimoji="0" sz="20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4" name="圖片 13">
            <a:extLst>
              <a:ext uri="{FF2B5EF4-FFF2-40B4-BE49-F238E27FC236}">
                <a16:creationId xmlns:a16="http://schemas.microsoft.com/office/drawing/2014/main" id="{EB953580-077B-408C-B64F-407E1AE223D2}"/>
              </a:ext>
            </a:extLst>
          </p:cNvPr>
          <p:cNvPicPr>
            <a:picLocks noChangeAspect="1"/>
          </p:cNvPicPr>
          <p:nvPr/>
        </p:nvPicPr>
        <p:blipFill rotWithShape="1">
          <a:blip r:embed="rId4"/>
          <a:srcRect b="6866"/>
          <a:stretch/>
        </p:blipFill>
        <p:spPr>
          <a:xfrm>
            <a:off x="258473" y="1787405"/>
            <a:ext cx="11750646" cy="4522194"/>
          </a:xfrm>
          <a:prstGeom prst="rect">
            <a:avLst/>
          </a:prstGeom>
          <a:ln w="3175">
            <a:solidFill>
              <a:srgbClr val="DE4C3C"/>
            </a:solidFill>
          </a:ln>
        </p:spPr>
      </p:pic>
    </p:spTree>
    <p:extLst>
      <p:ext uri="{BB962C8B-B14F-4D97-AF65-F5344CB8AC3E}">
        <p14:creationId xmlns:p14="http://schemas.microsoft.com/office/powerpoint/2010/main" val="2540477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21</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22" name="Google Shape;1944;gfa0f1eb3ad_2_1666">
            <a:extLst>
              <a:ext uri="{FF2B5EF4-FFF2-40B4-BE49-F238E27FC236}">
                <a16:creationId xmlns:a16="http://schemas.microsoft.com/office/drawing/2014/main" id="{D95AD2AB-FE6A-4CB4-967C-3862DF8FEB0F}"/>
              </a:ext>
            </a:extLst>
          </p:cNvPr>
          <p:cNvSpPr txBox="1"/>
          <p:nvPr/>
        </p:nvSpPr>
        <p:spPr>
          <a:xfrm>
            <a:off x="1870096" y="581808"/>
            <a:ext cx="10504784" cy="615513"/>
          </a:xfrm>
          <a:prstGeom prst="rect">
            <a:avLst/>
          </a:prstGeom>
          <a:noFill/>
          <a:ln>
            <a:noFill/>
          </a:ln>
        </p:spPr>
        <p:txBody>
          <a:bodyPr spcFirstLastPara="1" wrap="square" lIns="91425" tIns="45700" rIns="91425" bIns="45700" anchor="t" anchorCtr="0">
            <a:spAutoFit/>
          </a:bodyPr>
          <a:lstStyle/>
          <a:p>
            <a:pPr lvl="0">
              <a:defRPr/>
            </a:pPr>
            <a:r>
              <a:rPr lang="zh-TW" altLang="en-US" sz="3400" b="1" dirty="0">
                <a:solidFill>
                  <a:srgbClr val="595959"/>
                </a:solidFill>
                <a:latin typeface="Microsoft JhengHei"/>
                <a:ea typeface="Microsoft JhengHei"/>
                <a:cs typeface="Microsoft JhengHei"/>
                <a:sym typeface="Microsoft JhengHei"/>
              </a:rPr>
              <a:t>圖書資源系統與教學</a:t>
            </a:r>
            <a:r>
              <a:rPr kumimoji="0" lang="zh-TW" altLang="en-US" sz="3400" b="1"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rPr>
              <a:t>平台</a:t>
            </a:r>
            <a:r>
              <a:rPr kumimoji="0" lang="en-US" altLang="zh-TW" sz="3400" b="1"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rPr>
              <a:t>eCourse2</a:t>
            </a:r>
            <a:r>
              <a:rPr kumimoji="0" lang="zh-TW" altLang="en-US" sz="3400" b="1"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rPr>
              <a:t>教師課程大綱</a:t>
            </a:r>
            <a:r>
              <a:rPr lang="zh-TW" altLang="en-US" sz="3400" b="1" dirty="0">
                <a:solidFill>
                  <a:srgbClr val="595959"/>
                </a:solidFill>
                <a:latin typeface="Microsoft JhengHei"/>
                <a:ea typeface="Microsoft JhengHei"/>
                <a:cs typeface="Microsoft JhengHei"/>
                <a:sym typeface="Microsoft JhengHei"/>
              </a:rPr>
              <a:t>結合</a:t>
            </a:r>
            <a:endParaRPr kumimoji="0" sz="3400" b="0"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endParaRPr>
          </a:p>
        </p:txBody>
      </p:sp>
      <p:sp>
        <p:nvSpPr>
          <p:cNvPr id="25" name="手繪多邊形: 圖案 24">
            <a:extLst>
              <a:ext uri="{FF2B5EF4-FFF2-40B4-BE49-F238E27FC236}">
                <a16:creationId xmlns:a16="http://schemas.microsoft.com/office/drawing/2014/main" id="{2FEE4508-2B8B-43A3-BDB9-9C0D5F8A944D}"/>
              </a:ext>
            </a:extLst>
          </p:cNvPr>
          <p:cNvSpPr>
            <a:spLocks noChangeAspect="1"/>
          </p:cNvSpPr>
          <p:nvPr/>
        </p:nvSpPr>
        <p:spPr>
          <a:xfrm>
            <a:off x="218384" y="63710"/>
            <a:ext cx="1651712" cy="1651708"/>
          </a:xfrm>
          <a:custGeom>
            <a:avLst/>
            <a:gdLst>
              <a:gd name="connsiteX0" fmla="*/ 0 w 474460"/>
              <a:gd name="connsiteY0" fmla="*/ 237230 h 474460"/>
              <a:gd name="connsiteX1" fmla="*/ 237230 w 474460"/>
              <a:gd name="connsiteY1" fmla="*/ 0 h 474460"/>
              <a:gd name="connsiteX2" fmla="*/ 474460 w 474460"/>
              <a:gd name="connsiteY2" fmla="*/ 237230 h 474460"/>
              <a:gd name="connsiteX3" fmla="*/ 237230 w 474460"/>
              <a:gd name="connsiteY3" fmla="*/ 474460 h 474460"/>
              <a:gd name="connsiteX4" fmla="*/ 0 w 474460"/>
              <a:gd name="connsiteY4" fmla="*/ 237230 h 47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60" h="474460">
                <a:moveTo>
                  <a:pt x="0" y="237230"/>
                </a:moveTo>
                <a:cubicBezTo>
                  <a:pt x="0" y="106211"/>
                  <a:pt x="106211" y="0"/>
                  <a:pt x="237230" y="0"/>
                </a:cubicBezTo>
                <a:cubicBezTo>
                  <a:pt x="368249" y="0"/>
                  <a:pt x="474460" y="106211"/>
                  <a:pt x="474460" y="237230"/>
                </a:cubicBezTo>
                <a:cubicBezTo>
                  <a:pt x="474460" y="368249"/>
                  <a:pt x="368249" y="474460"/>
                  <a:pt x="237230" y="474460"/>
                </a:cubicBezTo>
                <a:cubicBezTo>
                  <a:pt x="106211" y="474460"/>
                  <a:pt x="0" y="368249"/>
                  <a:pt x="0" y="237230"/>
                </a:cubicBezTo>
                <a:close/>
              </a:path>
            </a:pathLst>
          </a:custGeom>
          <a:solidFill>
            <a:srgbClr val="FD8525"/>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95594" tIns="92343" rIns="95594" bIns="92343" numCol="1" spcCol="1270" anchor="ctr" anchorCtr="0">
            <a:noAutofit/>
          </a:bodyPr>
          <a:lstStyle/>
          <a:p>
            <a:pPr marL="0" lvl="0" indent="0" algn="ctr" defTabSz="800100">
              <a:lnSpc>
                <a:spcPct val="90000"/>
              </a:lnSpc>
              <a:spcBef>
                <a:spcPct val="0"/>
              </a:spcBef>
              <a:spcAft>
                <a:spcPct val="35000"/>
              </a:spcAft>
              <a:buNone/>
            </a:pPr>
            <a:r>
              <a:rPr lang="zh-TW" altLang="en-US" sz="2800" b="1" kern="1200" dirty="0">
                <a:solidFill>
                  <a:srgbClr val="FFFFFF"/>
                </a:solidFill>
                <a:latin typeface="微軟正黑體" panose="020B0604030504040204" pitchFamily="34" charset="-120"/>
                <a:ea typeface="微軟正黑體" panose="020B0604030504040204" pitchFamily="34" charset="-120"/>
                <a:cs typeface="+mn-cs"/>
              </a:rPr>
              <a:t>智慧學習</a:t>
            </a:r>
          </a:p>
        </p:txBody>
      </p:sp>
      <p:sp>
        <p:nvSpPr>
          <p:cNvPr id="10" name="Google Shape;1972;gfa0f1eb3ad_2_1666">
            <a:extLst>
              <a:ext uri="{FF2B5EF4-FFF2-40B4-BE49-F238E27FC236}">
                <a16:creationId xmlns:a16="http://schemas.microsoft.com/office/drawing/2014/main" id="{45156846-4718-4397-8CF9-0269927C4210}"/>
              </a:ext>
            </a:extLst>
          </p:cNvPr>
          <p:cNvSpPr/>
          <p:nvPr/>
        </p:nvSpPr>
        <p:spPr>
          <a:xfrm>
            <a:off x="2003320" y="1252680"/>
            <a:ext cx="7384520" cy="462738"/>
          </a:xfrm>
          <a:prstGeom prst="rect">
            <a:avLst/>
          </a:prstGeom>
          <a:solidFill>
            <a:srgbClr val="DE4C3C"/>
          </a:solidFill>
          <a:ln>
            <a:noFill/>
          </a:ln>
        </p:spPr>
        <p:txBody>
          <a:bodyPr spcFirstLastPara="1" wrap="square" lIns="91425" tIns="45700" rIns="91425" bIns="45700" anchor="t" anchorCtr="0">
            <a:noAutofit/>
          </a:bodyPr>
          <a:lstStyle/>
          <a:p>
            <a:pPr lvl="0" algn="ctr">
              <a:lnSpc>
                <a:spcPct val="130000"/>
              </a:lnSpc>
              <a:buClr>
                <a:srgbClr val="000000"/>
              </a:buClr>
              <a:defRPr/>
            </a:pPr>
            <a:r>
              <a:rPr lang="en-US" altLang="zh-TW" sz="2000" b="1" dirty="0">
                <a:solidFill>
                  <a:srgbClr val="FFFFFF"/>
                </a:solidFill>
                <a:latin typeface="微軟正黑體" panose="020B0604030504040204" pitchFamily="34" charset="-120"/>
                <a:ea typeface="微軟正黑體" panose="020B0604030504040204" pitchFamily="34" charset="-120"/>
                <a:cs typeface="Calibri"/>
                <a:sym typeface="Calibri"/>
              </a:rPr>
              <a:t>2.</a:t>
            </a:r>
            <a:r>
              <a:rPr lang="zh-TW" altLang="en-US" sz="2000" b="1" dirty="0">
                <a:solidFill>
                  <a:srgbClr val="FFFFFF"/>
                </a:solidFill>
                <a:latin typeface="微軟正黑體" panose="020B0604030504040204" pitchFamily="34" charset="-120"/>
                <a:ea typeface="微軟正黑體" panose="020B0604030504040204" pitchFamily="34" charset="-120"/>
                <a:cs typeface="Calibri"/>
                <a:sym typeface="Calibri"/>
              </a:rPr>
              <a:t> 學生端檢視點擊教科書書目連結，且教科書</a:t>
            </a:r>
            <a:r>
              <a:rPr lang="zh-TW" altLang="en-US" sz="2000" b="1" dirty="0">
                <a:solidFill>
                  <a:schemeClr val="bg1"/>
                </a:solidFill>
                <a:latin typeface="微軟正黑體" panose="020B0604030504040204" pitchFamily="34" charset="-120"/>
                <a:ea typeface="微軟正黑體" panose="020B0604030504040204" pitchFamily="34" charset="-120"/>
              </a:rPr>
              <a:t>不限定資源格式</a:t>
            </a:r>
            <a:endParaRPr kumimoji="0" sz="2000" b="1" i="0" u="none" strike="noStrike" kern="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cs typeface="Calibri"/>
              <a:sym typeface="Calibri"/>
            </a:endParaRPr>
          </a:p>
        </p:txBody>
      </p:sp>
      <p:pic>
        <p:nvPicPr>
          <p:cNvPr id="11" name="圖片 10">
            <a:extLst>
              <a:ext uri="{FF2B5EF4-FFF2-40B4-BE49-F238E27FC236}">
                <a16:creationId xmlns:a16="http://schemas.microsoft.com/office/drawing/2014/main" id="{125BD852-A09C-40EB-90B2-61696B7C2A7B}"/>
              </a:ext>
            </a:extLst>
          </p:cNvPr>
          <p:cNvPicPr>
            <a:picLocks noChangeAspect="1"/>
          </p:cNvPicPr>
          <p:nvPr/>
        </p:nvPicPr>
        <p:blipFill rotWithShape="1">
          <a:blip r:embed="rId4"/>
          <a:srcRect b="2414"/>
          <a:stretch/>
        </p:blipFill>
        <p:spPr>
          <a:xfrm>
            <a:off x="1870096" y="1820425"/>
            <a:ext cx="10093304" cy="4367077"/>
          </a:xfrm>
          <a:prstGeom prst="rect">
            <a:avLst/>
          </a:prstGeom>
          <a:ln w="3175">
            <a:solidFill>
              <a:srgbClr val="DE4C3C"/>
            </a:solidFill>
          </a:ln>
        </p:spPr>
      </p:pic>
    </p:spTree>
    <p:extLst>
      <p:ext uri="{BB962C8B-B14F-4D97-AF65-F5344CB8AC3E}">
        <p14:creationId xmlns:p14="http://schemas.microsoft.com/office/powerpoint/2010/main" val="2222547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0B1359A5-F21B-4783-B7F8-A7C19EB4FA1B}"/>
              </a:ext>
            </a:extLst>
          </p:cNvPr>
          <p:cNvPicPr>
            <a:picLocks noChangeAspect="1"/>
          </p:cNvPicPr>
          <p:nvPr/>
        </p:nvPicPr>
        <p:blipFill rotWithShape="1">
          <a:blip r:embed="rId3"/>
          <a:srcRect l="6065" t="2170" r="2182" b="4102"/>
          <a:stretch/>
        </p:blipFill>
        <p:spPr>
          <a:xfrm>
            <a:off x="4397895" y="1224456"/>
            <a:ext cx="7739743" cy="5508277"/>
          </a:xfrm>
          <a:prstGeom prst="rect">
            <a:avLst/>
          </a:prstGeom>
        </p:spPr>
      </p:pic>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22</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EFCCD96C-289F-4196-A77E-42ED327DB589}"/>
              </a:ext>
            </a:extLst>
          </p:cNvPr>
          <p:cNvSpPr/>
          <p:nvPr/>
        </p:nvSpPr>
        <p:spPr>
          <a:xfrm>
            <a:off x="-787666" y="7223696"/>
            <a:ext cx="10025912" cy="1703415"/>
          </a:xfrm>
          <a:prstGeom prst="rect">
            <a:avLst/>
          </a:prstGeom>
        </p:spPr>
        <p:txBody>
          <a:bodyPr wrap="square">
            <a:spAutoFit/>
          </a:bodyPr>
          <a:lstStyle/>
          <a:p>
            <a:pPr marL="176213" indent="-176213">
              <a:lnSpc>
                <a:spcPct val="150000"/>
              </a:lnSpc>
            </a:pP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 教師開授課程前在教學平台</a:t>
            </a:r>
            <a:r>
              <a:rPr lang="en-US" altLang="zh-TW" dirty="0">
                <a:latin typeface="微軟正黑體" panose="020B0604030504040204" pitchFamily="34" charset="-120"/>
                <a:ea typeface="微軟正黑體" panose="020B0604030504040204" pitchFamily="34" charset="-120"/>
              </a:rPr>
              <a:t>eCourse2</a:t>
            </a:r>
            <a:r>
              <a:rPr lang="zh-TW" altLang="en-US" dirty="0">
                <a:latin typeface="微軟正黑體" panose="020B0604030504040204" pitchFamily="34" charset="-120"/>
                <a:ea typeface="微軟正黑體" panose="020B0604030504040204" pitchFamily="34" charset="-120"/>
              </a:rPr>
              <a:t>設定課程大綱</a:t>
            </a:r>
          </a:p>
          <a:p>
            <a:pPr marL="176213" indent="-176213">
              <a:lnSpc>
                <a:spcPct val="150000"/>
              </a:lnSpc>
            </a:pP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 教科書推薦部分不限定資源格式</a:t>
            </a:r>
            <a:endParaRPr lang="en-US" altLang="zh-TW" dirty="0">
              <a:latin typeface="微軟正黑體" panose="020B0604030504040204" pitchFamily="34" charset="-120"/>
              <a:ea typeface="微軟正黑體" panose="020B0604030504040204" pitchFamily="34" charset="-120"/>
            </a:endParaRPr>
          </a:p>
          <a:p>
            <a:pPr marL="176213" indent="-176213">
              <a:lnSpc>
                <a:spcPct val="150000"/>
              </a:lnSpc>
            </a:pP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 教師之課程大綱設定完成後，教師及學生在前台所看到的教科書欄位，會直接與圖書館的圖書資訊資源系統</a:t>
            </a:r>
            <a:r>
              <a:rPr lang="en-US" altLang="zh-TW" dirty="0">
                <a:latin typeface="微軟正黑體" panose="020B0604030504040204" pitchFamily="34" charset="-120"/>
                <a:ea typeface="微軟正黑體" panose="020B0604030504040204" pitchFamily="34" charset="-120"/>
              </a:rPr>
              <a:t>(Primo)</a:t>
            </a:r>
            <a:r>
              <a:rPr lang="zh-TW" altLang="en-US" dirty="0">
                <a:latin typeface="微軟正黑體" panose="020B0604030504040204" pitchFamily="34" charset="-120"/>
                <a:ea typeface="微軟正黑體" panose="020B0604030504040204" pitchFamily="34" charset="-120"/>
              </a:rPr>
              <a:t>做連結查詢，提供圖書館圖書資源與教學課程平台結合的服務。</a:t>
            </a:r>
          </a:p>
        </p:txBody>
      </p:sp>
      <p:sp>
        <p:nvSpPr>
          <p:cNvPr id="22" name="Google Shape;1944;gfa0f1eb3ad_2_1666">
            <a:extLst>
              <a:ext uri="{FF2B5EF4-FFF2-40B4-BE49-F238E27FC236}">
                <a16:creationId xmlns:a16="http://schemas.microsoft.com/office/drawing/2014/main" id="{D95AD2AB-FE6A-4CB4-967C-3862DF8FEB0F}"/>
              </a:ext>
            </a:extLst>
          </p:cNvPr>
          <p:cNvSpPr txBox="1"/>
          <p:nvPr/>
        </p:nvSpPr>
        <p:spPr>
          <a:xfrm>
            <a:off x="1870096" y="581808"/>
            <a:ext cx="10504784" cy="615513"/>
          </a:xfrm>
          <a:prstGeom prst="rect">
            <a:avLst/>
          </a:prstGeom>
          <a:noFill/>
          <a:ln>
            <a:noFill/>
          </a:ln>
        </p:spPr>
        <p:txBody>
          <a:bodyPr spcFirstLastPara="1" wrap="square" lIns="91425" tIns="45700" rIns="91425" bIns="45700" anchor="t" anchorCtr="0">
            <a:spAutoFit/>
          </a:bodyPr>
          <a:lstStyle/>
          <a:p>
            <a:pPr lvl="0">
              <a:defRPr/>
            </a:pPr>
            <a:r>
              <a:rPr lang="zh-TW" altLang="en-US" sz="3400" b="1" dirty="0">
                <a:solidFill>
                  <a:srgbClr val="595959"/>
                </a:solidFill>
                <a:latin typeface="Microsoft JhengHei"/>
                <a:ea typeface="Microsoft JhengHei"/>
                <a:cs typeface="Microsoft JhengHei"/>
                <a:sym typeface="Microsoft JhengHei"/>
              </a:rPr>
              <a:t>圖書資源系統與教學</a:t>
            </a:r>
            <a:r>
              <a:rPr kumimoji="0" lang="zh-TW" altLang="en-US" sz="3400" b="1"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rPr>
              <a:t>平台</a:t>
            </a:r>
            <a:r>
              <a:rPr kumimoji="0" lang="en-US" altLang="zh-TW" sz="3400" b="1"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rPr>
              <a:t>eCourse2</a:t>
            </a:r>
            <a:r>
              <a:rPr kumimoji="0" lang="zh-TW" altLang="en-US" sz="3400" b="1"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rPr>
              <a:t>教師課程大綱</a:t>
            </a:r>
            <a:r>
              <a:rPr lang="zh-TW" altLang="en-US" sz="3400" b="1" dirty="0">
                <a:solidFill>
                  <a:srgbClr val="595959"/>
                </a:solidFill>
                <a:latin typeface="Microsoft JhengHei"/>
                <a:ea typeface="Microsoft JhengHei"/>
                <a:cs typeface="Microsoft JhengHei"/>
                <a:sym typeface="Microsoft JhengHei"/>
              </a:rPr>
              <a:t>結合</a:t>
            </a:r>
            <a:endParaRPr kumimoji="0" sz="3400" b="0" i="0" u="none" strike="noStrike" kern="0" cap="none" spc="0" normalizeH="0" baseline="0" noProof="0" dirty="0">
              <a:ln>
                <a:noFill/>
              </a:ln>
              <a:solidFill>
                <a:srgbClr val="595959"/>
              </a:solidFill>
              <a:effectLst/>
              <a:uLnTx/>
              <a:uFillTx/>
              <a:latin typeface="Microsoft JhengHei"/>
              <a:ea typeface="Microsoft JhengHei"/>
              <a:cs typeface="Microsoft JhengHei"/>
              <a:sym typeface="Microsoft JhengHei"/>
            </a:endParaRPr>
          </a:p>
        </p:txBody>
      </p:sp>
      <p:sp>
        <p:nvSpPr>
          <p:cNvPr id="25" name="手繪多邊形: 圖案 24">
            <a:extLst>
              <a:ext uri="{FF2B5EF4-FFF2-40B4-BE49-F238E27FC236}">
                <a16:creationId xmlns:a16="http://schemas.microsoft.com/office/drawing/2014/main" id="{2FEE4508-2B8B-43A3-BDB9-9C0D5F8A944D}"/>
              </a:ext>
            </a:extLst>
          </p:cNvPr>
          <p:cNvSpPr>
            <a:spLocks noChangeAspect="1"/>
          </p:cNvSpPr>
          <p:nvPr/>
        </p:nvSpPr>
        <p:spPr>
          <a:xfrm>
            <a:off x="218384" y="63710"/>
            <a:ext cx="1651712" cy="1651708"/>
          </a:xfrm>
          <a:custGeom>
            <a:avLst/>
            <a:gdLst>
              <a:gd name="connsiteX0" fmla="*/ 0 w 474460"/>
              <a:gd name="connsiteY0" fmla="*/ 237230 h 474460"/>
              <a:gd name="connsiteX1" fmla="*/ 237230 w 474460"/>
              <a:gd name="connsiteY1" fmla="*/ 0 h 474460"/>
              <a:gd name="connsiteX2" fmla="*/ 474460 w 474460"/>
              <a:gd name="connsiteY2" fmla="*/ 237230 h 474460"/>
              <a:gd name="connsiteX3" fmla="*/ 237230 w 474460"/>
              <a:gd name="connsiteY3" fmla="*/ 474460 h 474460"/>
              <a:gd name="connsiteX4" fmla="*/ 0 w 474460"/>
              <a:gd name="connsiteY4" fmla="*/ 237230 h 47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60" h="474460">
                <a:moveTo>
                  <a:pt x="0" y="237230"/>
                </a:moveTo>
                <a:cubicBezTo>
                  <a:pt x="0" y="106211"/>
                  <a:pt x="106211" y="0"/>
                  <a:pt x="237230" y="0"/>
                </a:cubicBezTo>
                <a:cubicBezTo>
                  <a:pt x="368249" y="0"/>
                  <a:pt x="474460" y="106211"/>
                  <a:pt x="474460" y="237230"/>
                </a:cubicBezTo>
                <a:cubicBezTo>
                  <a:pt x="474460" y="368249"/>
                  <a:pt x="368249" y="474460"/>
                  <a:pt x="237230" y="474460"/>
                </a:cubicBezTo>
                <a:cubicBezTo>
                  <a:pt x="106211" y="474460"/>
                  <a:pt x="0" y="368249"/>
                  <a:pt x="0" y="237230"/>
                </a:cubicBezTo>
                <a:close/>
              </a:path>
            </a:pathLst>
          </a:custGeom>
          <a:solidFill>
            <a:srgbClr val="FD8525"/>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95594" tIns="92343" rIns="95594" bIns="92343" numCol="1" spcCol="1270" anchor="ctr" anchorCtr="0">
            <a:noAutofit/>
          </a:bodyPr>
          <a:lstStyle/>
          <a:p>
            <a:pPr marL="0" lvl="0" indent="0" algn="ctr" defTabSz="800100">
              <a:lnSpc>
                <a:spcPct val="90000"/>
              </a:lnSpc>
              <a:spcBef>
                <a:spcPct val="0"/>
              </a:spcBef>
              <a:spcAft>
                <a:spcPct val="35000"/>
              </a:spcAft>
              <a:buNone/>
            </a:pPr>
            <a:r>
              <a:rPr lang="zh-TW" altLang="en-US" sz="2800" b="1" kern="1200" dirty="0">
                <a:solidFill>
                  <a:srgbClr val="FFFFFF"/>
                </a:solidFill>
                <a:latin typeface="微軟正黑體" panose="020B0604030504040204" pitchFamily="34" charset="-120"/>
                <a:ea typeface="微軟正黑體" panose="020B0604030504040204" pitchFamily="34" charset="-120"/>
                <a:cs typeface="+mn-cs"/>
              </a:rPr>
              <a:t>智慧學習</a:t>
            </a:r>
          </a:p>
        </p:txBody>
      </p:sp>
      <p:sp>
        <p:nvSpPr>
          <p:cNvPr id="12" name="Google Shape;1972;gfa0f1eb3ad_2_1666">
            <a:extLst>
              <a:ext uri="{FF2B5EF4-FFF2-40B4-BE49-F238E27FC236}">
                <a16:creationId xmlns:a16="http://schemas.microsoft.com/office/drawing/2014/main" id="{CCC6CE96-22B0-44B4-AE24-3F761BE81D92}"/>
              </a:ext>
            </a:extLst>
          </p:cNvPr>
          <p:cNvSpPr/>
          <p:nvPr/>
        </p:nvSpPr>
        <p:spPr>
          <a:xfrm>
            <a:off x="1998616" y="1375258"/>
            <a:ext cx="2270759" cy="436125"/>
          </a:xfrm>
          <a:prstGeom prst="rect">
            <a:avLst/>
          </a:prstGeom>
          <a:solidFill>
            <a:srgbClr val="DE4C3C"/>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zh-TW" altLang="en-US" sz="1800" b="1" dirty="0">
                <a:solidFill>
                  <a:srgbClr val="FFFFFF"/>
                </a:solidFill>
                <a:latin typeface="Calibri"/>
                <a:ea typeface="Calibri"/>
                <a:cs typeface="Calibri"/>
                <a:sym typeface="Calibri"/>
              </a:rPr>
              <a:t>串聯圖書館資源系統</a:t>
            </a:r>
            <a:endParaRPr kumimoji="0" sz="1800" b="1"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3" name="矩形 2">
            <a:extLst>
              <a:ext uri="{FF2B5EF4-FFF2-40B4-BE49-F238E27FC236}">
                <a16:creationId xmlns:a16="http://schemas.microsoft.com/office/drawing/2014/main" id="{DCCB8F82-F243-4A36-8447-C029AF2C4EF2}"/>
              </a:ext>
            </a:extLst>
          </p:cNvPr>
          <p:cNvSpPr/>
          <p:nvPr/>
        </p:nvSpPr>
        <p:spPr>
          <a:xfrm>
            <a:off x="403442" y="2347113"/>
            <a:ext cx="4233869" cy="2812693"/>
          </a:xfrm>
          <a:prstGeom prst="rect">
            <a:avLst/>
          </a:prstGeom>
        </p:spPr>
        <p:txBody>
          <a:bodyPr wrap="square">
            <a:spAutoFit/>
          </a:bodyPr>
          <a:lstStyle/>
          <a:p>
            <a:pPr>
              <a:lnSpc>
                <a:spcPct val="150000"/>
              </a:lnSpc>
            </a:pPr>
            <a:r>
              <a:rPr lang="zh-TW" altLang="en-US" sz="2000" dirty="0">
                <a:latin typeface="微軟正黑體" panose="020B0604030504040204" pitchFamily="34" charset="-120"/>
                <a:ea typeface="微軟正黑體" panose="020B0604030504040204" pitchFamily="34" charset="-120"/>
              </a:rPr>
              <a:t>教師課程大綱設定完成後，教師及學生在</a:t>
            </a:r>
            <a:r>
              <a:rPr lang="en-US" altLang="zh-TW" sz="2000" dirty="0">
                <a:latin typeface="微軟正黑體" panose="020B0604030504040204" pitchFamily="34" charset="-120"/>
                <a:ea typeface="微軟正黑體" panose="020B0604030504040204" pitchFamily="34" charset="-120"/>
              </a:rPr>
              <a:t>eCourse2</a:t>
            </a:r>
            <a:r>
              <a:rPr lang="zh-TW" altLang="en-US" sz="2000" dirty="0">
                <a:latin typeface="微軟正黑體" panose="020B0604030504040204" pitchFamily="34" charset="-120"/>
                <a:ea typeface="微軟正黑體" panose="020B0604030504040204" pitchFamily="34" charset="-120"/>
              </a:rPr>
              <a:t>前台所看到的教科書欄位，會直接與圖書館的圖書資訊資源系統</a:t>
            </a:r>
            <a:r>
              <a:rPr lang="en-US" altLang="zh-TW" sz="2000" dirty="0">
                <a:latin typeface="微軟正黑體" panose="020B0604030504040204" pitchFamily="34" charset="-120"/>
                <a:ea typeface="微軟正黑體" panose="020B0604030504040204" pitchFamily="34" charset="-120"/>
              </a:rPr>
              <a:t>(Primo)</a:t>
            </a:r>
            <a:r>
              <a:rPr lang="zh-TW" altLang="en-US" sz="2000" dirty="0">
                <a:latin typeface="微軟正黑體" panose="020B0604030504040204" pitchFamily="34" charset="-120"/>
                <a:ea typeface="微軟正黑體" panose="020B0604030504040204" pitchFamily="34" charset="-120"/>
              </a:rPr>
              <a:t>做連結查詢，提供圖書館圖書資源與教學課程平台結合的服務。</a:t>
            </a:r>
            <a:endParaRPr lang="zh-TW" altLang="en-US" sz="2000" dirty="0"/>
          </a:p>
        </p:txBody>
      </p:sp>
    </p:spTree>
    <p:extLst>
      <p:ext uri="{BB962C8B-B14F-4D97-AF65-F5344CB8AC3E}">
        <p14:creationId xmlns:p14="http://schemas.microsoft.com/office/powerpoint/2010/main" val="2656526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30B4CD09-4D38-41D7-8969-F41C56F38E9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4994972" y="-1285746"/>
            <a:ext cx="7870128" cy="7956292"/>
          </a:xfrm>
          <a:prstGeom prst="diamond">
            <a:avLst/>
          </a:prstGeom>
          <a:solidFill>
            <a:schemeClr val="bg1">
              <a:lumMod val="95000"/>
            </a:schemeClr>
          </a:solidFill>
          <a:ln w="101600">
            <a:noFill/>
          </a:ln>
        </p:spPr>
      </p:pic>
      <p:grpSp>
        <p:nvGrpSpPr>
          <p:cNvPr id="9" name="群組 8">
            <a:extLst>
              <a:ext uri="{FF2B5EF4-FFF2-40B4-BE49-F238E27FC236}">
                <a16:creationId xmlns:a16="http://schemas.microsoft.com/office/drawing/2014/main" id="{C9F1B2F0-C69C-4C96-B5DD-7CAF60C4EBBF}"/>
              </a:ext>
            </a:extLst>
          </p:cNvPr>
          <p:cNvGrpSpPr/>
          <p:nvPr/>
        </p:nvGrpSpPr>
        <p:grpSpPr>
          <a:xfrm>
            <a:off x="-1003300" y="-975829"/>
            <a:ext cx="7920554" cy="7895258"/>
            <a:chOff x="-286751" y="-337624"/>
            <a:chExt cx="7920554" cy="7895258"/>
          </a:xfrm>
        </p:grpSpPr>
        <p:pic>
          <p:nvPicPr>
            <p:cNvPr id="20" name="圖片 19">
              <a:extLst>
                <a:ext uri="{FF2B5EF4-FFF2-40B4-BE49-F238E27FC236}">
                  <a16:creationId xmlns:a16="http://schemas.microsoft.com/office/drawing/2014/main" id="{0234B0E9-2E01-47D0-848F-90196DDE21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03635" y="-337624"/>
              <a:ext cx="3960000" cy="3960000"/>
            </a:xfrm>
            <a:prstGeom prst="diamond">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28" name="圖片 27">
              <a:extLst>
                <a:ext uri="{FF2B5EF4-FFF2-40B4-BE49-F238E27FC236}">
                  <a16:creationId xmlns:a16="http://schemas.microsoft.com/office/drawing/2014/main" id="{C35F91FC-B89A-43B7-A0C6-6277E82BE80A}"/>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286751" y="1625089"/>
              <a:ext cx="3960000" cy="3960000"/>
            </a:xfrm>
            <a:prstGeom prst="diamond">
              <a:avLst/>
            </a:prstGeom>
            <a:ln w="76200">
              <a:noFill/>
            </a:ln>
          </p:spPr>
        </p:pic>
        <p:pic>
          <p:nvPicPr>
            <p:cNvPr id="34" name="圖片 33">
              <a:extLst>
                <a:ext uri="{FF2B5EF4-FFF2-40B4-BE49-F238E27FC236}">
                  <a16:creationId xmlns:a16="http://schemas.microsoft.com/office/drawing/2014/main" id="{09259D6D-1CE6-4E5B-A523-A0DC669725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73803" y="1617634"/>
              <a:ext cx="3960000" cy="3960000"/>
            </a:xfrm>
            <a:prstGeom prst="diamond">
              <a:avLst/>
            </a:prstGeom>
          </p:spPr>
        </p:pic>
        <p:pic>
          <p:nvPicPr>
            <p:cNvPr id="16" name="圖片 15">
              <a:extLst>
                <a:ext uri="{FF2B5EF4-FFF2-40B4-BE49-F238E27FC236}">
                  <a16:creationId xmlns:a16="http://schemas.microsoft.com/office/drawing/2014/main" id="{59E67EB2-C2F5-4AAA-A41F-107C6824E92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93803" y="3597634"/>
              <a:ext cx="3960000" cy="3960000"/>
            </a:xfrm>
            <a:prstGeom prst="diamond">
              <a:avLst/>
            </a:prstGeom>
          </p:spPr>
        </p:pic>
      </p:grpSp>
      <p:sp>
        <p:nvSpPr>
          <p:cNvPr id="2" name="矩形 1">
            <a:extLst>
              <a:ext uri="{FF2B5EF4-FFF2-40B4-BE49-F238E27FC236}">
                <a16:creationId xmlns:a16="http://schemas.microsoft.com/office/drawing/2014/main" id="{1D10B8D1-9BDF-48CB-A3EA-79902CBC4562}"/>
              </a:ext>
            </a:extLst>
          </p:cNvPr>
          <p:cNvSpPr/>
          <p:nvPr/>
        </p:nvSpPr>
        <p:spPr>
          <a:xfrm>
            <a:off x="0" y="6410633"/>
            <a:ext cx="12192000" cy="540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A498ED4F-E68D-4171-A685-C81E1800AE4A}"/>
              </a:ext>
            </a:extLst>
          </p:cNvPr>
          <p:cNvSpPr/>
          <p:nvPr/>
        </p:nvSpPr>
        <p:spPr>
          <a:xfrm>
            <a:off x="4819758" y="1731446"/>
            <a:ext cx="5855861" cy="830997"/>
          </a:xfrm>
          <a:prstGeom prst="rect">
            <a:avLst/>
          </a:prstGeom>
          <a:solidFill>
            <a:schemeClr val="bg1">
              <a:alpha val="69000"/>
            </a:schemeClr>
          </a:solidFill>
        </p:spPr>
        <p:txBody>
          <a:bodyPr wrap="square">
            <a:spAutoFit/>
          </a:bodyPr>
          <a:lstStyle/>
          <a:p>
            <a:pPr algn="r"/>
            <a:r>
              <a:rPr lang="zh-TW" altLang="en-US" sz="4800" b="1" kern="0" dirty="0">
                <a:solidFill>
                  <a:srgbClr val="E2501D"/>
                </a:solidFill>
                <a:latin typeface="微軟正黑體" panose="020B0604030504040204" pitchFamily="34" charset="-120"/>
                <a:ea typeface="微軟正黑體" panose="020B0604030504040204" pitchFamily="34" charset="-120"/>
                <a:cs typeface="Arial" panose="020B0604020202020204" pitchFamily="34" charset="0"/>
              </a:rPr>
              <a:t>感謝聆聽，敬請指教</a:t>
            </a:r>
            <a:endParaRPr lang="zh-TW" altLang="en-US" sz="4800" b="1" dirty="0">
              <a:solidFill>
                <a:srgbClr val="E2501D"/>
              </a:solidFill>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1B3D50F1-3DCF-41A7-9E7B-5EC60F3D76AD}"/>
              </a:ext>
            </a:extLst>
          </p:cNvPr>
          <p:cNvSpPr/>
          <p:nvPr/>
        </p:nvSpPr>
        <p:spPr>
          <a:xfrm>
            <a:off x="4998475" y="6508306"/>
            <a:ext cx="3579826" cy="369332"/>
          </a:xfrm>
          <a:prstGeom prst="rect">
            <a:avLst/>
          </a:prstGeom>
        </p:spPr>
        <p:txBody>
          <a:bodyPr wrap="none">
            <a:spAutoFit/>
          </a:bodyPr>
          <a:lstStyle/>
          <a:p>
            <a:r>
              <a:rPr lang="zh-TW" altLang="zh-TW" kern="0" dirty="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跨域破框─圖書館智能服務新境界</a:t>
            </a:r>
            <a:endParaRPr lang="zh-TW" altLang="en-US" dirty="0">
              <a:solidFill>
                <a:srgbClr val="FFFFFF"/>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4D036AE3-57F8-4082-8827-93402451CCFD}"/>
              </a:ext>
            </a:extLst>
          </p:cNvPr>
          <p:cNvSpPr/>
          <p:nvPr/>
        </p:nvSpPr>
        <p:spPr>
          <a:xfrm>
            <a:off x="245251" y="6508306"/>
            <a:ext cx="4753224" cy="369332"/>
          </a:xfrm>
          <a:prstGeom prst="rect">
            <a:avLst/>
          </a:prstGeom>
        </p:spPr>
        <p:txBody>
          <a:bodyPr wrap="none">
            <a:spAutoFit/>
          </a:bodyPr>
          <a:lstStyle/>
          <a:p>
            <a:r>
              <a:rPr lang="en-US" altLang="zh-TW" kern="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111</a:t>
            </a:r>
            <a:r>
              <a:rPr lang="zh-TW" altLang="zh-TW" kern="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學年</a:t>
            </a:r>
            <a:r>
              <a:rPr lang="zh-TW" altLang="zh-TW" kern="0" dirty="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度全國大專校院圖書館館長聯席會議</a:t>
            </a:r>
            <a:endParaRPr lang="zh-TW" altLang="en-US" dirty="0">
              <a:solidFill>
                <a:srgbClr val="FFFFFF"/>
              </a:solidFill>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03088937-0A7C-448A-9BEE-D49C4D4A67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27158" y="5968768"/>
            <a:ext cx="1775175" cy="396000"/>
          </a:xfrm>
          <a:prstGeom prst="rect">
            <a:avLst/>
          </a:prstGeom>
        </p:spPr>
      </p:pic>
    </p:spTree>
    <p:extLst>
      <p:ext uri="{BB962C8B-B14F-4D97-AF65-F5344CB8AC3E}">
        <p14:creationId xmlns:p14="http://schemas.microsoft.com/office/powerpoint/2010/main" val="3005465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圖片 145">
            <a:extLst>
              <a:ext uri="{FF2B5EF4-FFF2-40B4-BE49-F238E27FC236}">
                <a16:creationId xmlns:a16="http://schemas.microsoft.com/office/drawing/2014/main" id="{C571A2BA-F45D-4839-9E67-E29E33DBAC7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63794"/>
            <a:ext cx="12493259" cy="7175635"/>
          </a:xfrm>
          <a:prstGeom prst="rect">
            <a:avLst/>
          </a:prstGeom>
          <a:blipFill dpi="0" rotWithShape="1">
            <a:blip r:embed="rId3">
              <a:alphaModFix amt="82000"/>
            </a:blip>
            <a:srcRect/>
            <a:tile tx="0" ty="0" sx="100000" sy="100000" flip="none" algn="tl"/>
          </a:blipFill>
        </p:spPr>
      </p:pic>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02</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51753" y="359626"/>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05382" y="197626"/>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D157D989-0251-4BE6-AD12-DCA9DC1BD644}"/>
              </a:ext>
            </a:extLst>
          </p:cNvPr>
          <p:cNvSpPr txBox="1"/>
          <p:nvPr/>
        </p:nvSpPr>
        <p:spPr>
          <a:xfrm>
            <a:off x="449212" y="116080"/>
            <a:ext cx="4626205" cy="584775"/>
          </a:xfrm>
          <a:prstGeom prst="rect">
            <a:avLst/>
          </a:prstGeom>
          <a:noFill/>
        </p:spPr>
        <p:txBody>
          <a:bodyPr wrap="square" rtlCol="0">
            <a:spAutoFit/>
          </a:bodyPr>
          <a:lstStyle/>
          <a:p>
            <a:r>
              <a:rPr lang="zh-TW" altLang="en-US" sz="3200" dirty="0">
                <a:latin typeface="微軟正黑體" panose="020B0604030504040204" pitchFamily="34" charset="-120"/>
                <a:ea typeface="微軟正黑體" panose="020B0604030504040204" pitchFamily="34" charset="-120"/>
              </a:rPr>
              <a:t>二、智能服務的目標：</a:t>
            </a:r>
          </a:p>
        </p:txBody>
      </p:sp>
      <p:sp>
        <p:nvSpPr>
          <p:cNvPr id="104" name="文字方塊 103">
            <a:extLst>
              <a:ext uri="{FF2B5EF4-FFF2-40B4-BE49-F238E27FC236}">
                <a16:creationId xmlns:a16="http://schemas.microsoft.com/office/drawing/2014/main" id="{0356BA88-D4E5-4541-95BE-1EF2F74D79E4}"/>
              </a:ext>
            </a:extLst>
          </p:cNvPr>
          <p:cNvSpPr txBox="1"/>
          <p:nvPr/>
        </p:nvSpPr>
        <p:spPr>
          <a:xfrm>
            <a:off x="1676453" y="775083"/>
            <a:ext cx="5048174" cy="707886"/>
          </a:xfrm>
          <a:prstGeom prst="rect">
            <a:avLst/>
          </a:prstGeom>
          <a:solidFill>
            <a:srgbClr val="FD8525"/>
          </a:solidFill>
          <a:ln>
            <a:noFill/>
          </a:ln>
        </p:spPr>
        <p:txBody>
          <a:bodyPr wrap="square" rtlCol="0">
            <a:spAutoFit/>
          </a:bodyPr>
          <a:lstStyle/>
          <a:p>
            <a:pPr algn="ctr"/>
            <a:r>
              <a:rPr lang="zh-TW" altLang="en-US" sz="2000" dirty="0">
                <a:solidFill>
                  <a:schemeClr val="bg1"/>
                </a:solidFill>
                <a:latin typeface="微軟正黑體" panose="020B0604030504040204" pitchFamily="34" charset="-120"/>
                <a:ea typeface="微軟正黑體" panose="020B0604030504040204" pitchFamily="34" charset="-120"/>
              </a:rPr>
              <a:t>配合複雜多變的現實環境，導入數位科技、人工智能，創新營運流程與業務模式</a:t>
            </a:r>
          </a:p>
        </p:txBody>
      </p:sp>
      <p:grpSp>
        <p:nvGrpSpPr>
          <p:cNvPr id="147" name="群組 146">
            <a:extLst>
              <a:ext uri="{FF2B5EF4-FFF2-40B4-BE49-F238E27FC236}">
                <a16:creationId xmlns:a16="http://schemas.microsoft.com/office/drawing/2014/main" id="{991E5F9B-FAB3-477A-8C86-196D7702ECC1}"/>
              </a:ext>
            </a:extLst>
          </p:cNvPr>
          <p:cNvGrpSpPr/>
          <p:nvPr/>
        </p:nvGrpSpPr>
        <p:grpSpPr>
          <a:xfrm>
            <a:off x="5135235" y="-96548"/>
            <a:ext cx="6908209" cy="4667730"/>
            <a:chOff x="2896866" y="635433"/>
            <a:chExt cx="7882432" cy="4980884"/>
          </a:xfrm>
        </p:grpSpPr>
        <p:grpSp>
          <p:nvGrpSpPr>
            <p:cNvPr id="81" name="群組 80">
              <a:extLst>
                <a:ext uri="{FF2B5EF4-FFF2-40B4-BE49-F238E27FC236}">
                  <a16:creationId xmlns:a16="http://schemas.microsoft.com/office/drawing/2014/main" id="{8F34B4AE-B56D-4241-8AD4-9BB946BF4C53}"/>
                </a:ext>
              </a:extLst>
            </p:cNvPr>
            <p:cNvGrpSpPr/>
            <p:nvPr/>
          </p:nvGrpSpPr>
          <p:grpSpPr>
            <a:xfrm>
              <a:off x="2896866" y="3813567"/>
              <a:ext cx="1440000" cy="1800001"/>
              <a:chOff x="2051787" y="3258273"/>
              <a:chExt cx="900000" cy="1770915"/>
            </a:xfrm>
          </p:grpSpPr>
          <p:sp>
            <p:nvSpPr>
              <p:cNvPr id="59" name="矩形 58">
                <a:extLst>
                  <a:ext uri="{FF2B5EF4-FFF2-40B4-BE49-F238E27FC236}">
                    <a16:creationId xmlns:a16="http://schemas.microsoft.com/office/drawing/2014/main" id="{3E77BCDB-D9B1-4D6B-A6ED-833E0C5F2A2F}"/>
                  </a:ext>
                </a:extLst>
              </p:cNvPr>
              <p:cNvSpPr/>
              <p:nvPr/>
            </p:nvSpPr>
            <p:spPr>
              <a:xfrm>
                <a:off x="2051787" y="3531157"/>
                <a:ext cx="900000" cy="1498031"/>
              </a:xfrm>
              <a:prstGeom prst="rect">
                <a:avLst/>
              </a:prstGeom>
              <a:solidFill>
                <a:schemeClr val="bg1"/>
              </a:solidFill>
              <a:ln w="57150">
                <a:solidFill>
                  <a:srgbClr val="FD8525"/>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solidFill>
                    <a:srgbClr val="505045"/>
                  </a:solidFill>
                  <a:latin typeface="微軟正黑體" panose="020B0604030504040204" pitchFamily="34" charset="-120"/>
                  <a:ea typeface="微軟正黑體" panose="020B0604030504040204" pitchFamily="34" charset="-120"/>
                </a:endParaRPr>
              </a:p>
              <a:p>
                <a:pPr algn="ctr"/>
                <a:r>
                  <a:rPr lang="zh-TW" altLang="en-US" sz="2000" dirty="0">
                    <a:solidFill>
                      <a:srgbClr val="505045"/>
                    </a:solidFill>
                    <a:latin typeface="微軟正黑體" panose="020B0604030504040204" pitchFamily="34" charset="-120"/>
                    <a:ea typeface="微軟正黑體" panose="020B0604030504040204" pitchFamily="34" charset="-120"/>
                  </a:rPr>
                  <a:t>為讀者提供更高品質的服務</a:t>
                </a:r>
              </a:p>
            </p:txBody>
          </p:sp>
          <p:sp>
            <p:nvSpPr>
              <p:cNvPr id="57" name="橢圓 56">
                <a:extLst>
                  <a:ext uri="{FF2B5EF4-FFF2-40B4-BE49-F238E27FC236}">
                    <a16:creationId xmlns:a16="http://schemas.microsoft.com/office/drawing/2014/main" id="{6FAB2A03-2568-40A6-A8E2-C2CFCCFBAC33}"/>
                  </a:ext>
                </a:extLst>
              </p:cNvPr>
              <p:cNvSpPr/>
              <p:nvPr/>
            </p:nvSpPr>
            <p:spPr>
              <a:xfrm>
                <a:off x="2333037" y="3258273"/>
                <a:ext cx="337500" cy="531274"/>
              </a:xfrm>
              <a:prstGeom prst="ellipse">
                <a:avLst/>
              </a:prstGeom>
              <a:solidFill>
                <a:srgbClr val="E2501D"/>
              </a:solidFill>
              <a:ln>
                <a:solidFill>
                  <a:schemeClr val="bg1">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9" name="群組 78">
              <a:extLst>
                <a:ext uri="{FF2B5EF4-FFF2-40B4-BE49-F238E27FC236}">
                  <a16:creationId xmlns:a16="http://schemas.microsoft.com/office/drawing/2014/main" id="{0ACBC031-25B8-4069-A26B-2330F09F2E1C}"/>
                </a:ext>
              </a:extLst>
            </p:cNvPr>
            <p:cNvGrpSpPr/>
            <p:nvPr/>
          </p:nvGrpSpPr>
          <p:grpSpPr>
            <a:xfrm>
              <a:off x="4515706" y="3825222"/>
              <a:ext cx="1440000" cy="1791095"/>
              <a:chOff x="3377794" y="3267046"/>
              <a:chExt cx="900000" cy="1762153"/>
            </a:xfrm>
          </p:grpSpPr>
          <p:sp>
            <p:nvSpPr>
              <p:cNvPr id="67" name="矩形 66">
                <a:extLst>
                  <a:ext uri="{FF2B5EF4-FFF2-40B4-BE49-F238E27FC236}">
                    <a16:creationId xmlns:a16="http://schemas.microsoft.com/office/drawing/2014/main" id="{7DCEDB5D-9380-4D0B-9010-BD297BA9ECB1}"/>
                  </a:ext>
                </a:extLst>
              </p:cNvPr>
              <p:cNvSpPr/>
              <p:nvPr/>
            </p:nvSpPr>
            <p:spPr>
              <a:xfrm>
                <a:off x="3377794" y="3531168"/>
                <a:ext cx="900000" cy="1498031"/>
              </a:xfrm>
              <a:prstGeom prst="rect">
                <a:avLst/>
              </a:prstGeom>
              <a:solidFill>
                <a:schemeClr val="bg1"/>
              </a:solidFill>
              <a:ln w="57150">
                <a:solidFill>
                  <a:srgbClr val="FD8525"/>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505045"/>
                    </a:solidFill>
                    <a:latin typeface="微軟正黑體" panose="020B0604030504040204" pitchFamily="34" charset="-120"/>
                    <a:ea typeface="微軟正黑體" panose="020B0604030504040204" pitchFamily="34" charset="-120"/>
                  </a:rPr>
                  <a:t>滿足讀者研究需求</a:t>
                </a:r>
              </a:p>
            </p:txBody>
          </p:sp>
          <p:sp>
            <p:nvSpPr>
              <p:cNvPr id="68" name="橢圓 67">
                <a:extLst>
                  <a:ext uri="{FF2B5EF4-FFF2-40B4-BE49-F238E27FC236}">
                    <a16:creationId xmlns:a16="http://schemas.microsoft.com/office/drawing/2014/main" id="{0F05B26C-F087-47B3-A78B-BD96DC4663B8}"/>
                  </a:ext>
                </a:extLst>
              </p:cNvPr>
              <p:cNvSpPr/>
              <p:nvPr/>
            </p:nvSpPr>
            <p:spPr>
              <a:xfrm>
                <a:off x="3659044" y="3267046"/>
                <a:ext cx="337500" cy="531274"/>
              </a:xfrm>
              <a:prstGeom prst="ellipse">
                <a:avLst/>
              </a:prstGeom>
              <a:solidFill>
                <a:srgbClr val="DA734F"/>
              </a:solidFill>
              <a:ln>
                <a:solidFill>
                  <a:schemeClr val="bg1">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82" name="群組 81">
              <a:extLst>
                <a:ext uri="{FF2B5EF4-FFF2-40B4-BE49-F238E27FC236}">
                  <a16:creationId xmlns:a16="http://schemas.microsoft.com/office/drawing/2014/main" id="{B0EA9D3F-449D-43E9-88A8-E2967CC2CA1A}"/>
                </a:ext>
              </a:extLst>
            </p:cNvPr>
            <p:cNvGrpSpPr/>
            <p:nvPr/>
          </p:nvGrpSpPr>
          <p:grpSpPr>
            <a:xfrm>
              <a:off x="6134547" y="3804975"/>
              <a:ext cx="1440000" cy="1800000"/>
              <a:chOff x="5494921" y="3258285"/>
              <a:chExt cx="1205299" cy="1781777"/>
            </a:xfrm>
          </p:grpSpPr>
          <p:sp>
            <p:nvSpPr>
              <p:cNvPr id="69" name="矩形 68">
                <a:extLst>
                  <a:ext uri="{FF2B5EF4-FFF2-40B4-BE49-F238E27FC236}">
                    <a16:creationId xmlns:a16="http://schemas.microsoft.com/office/drawing/2014/main" id="{9E929236-3E2C-4BA8-9A9A-90445AAEF828}"/>
                  </a:ext>
                </a:extLst>
              </p:cNvPr>
              <p:cNvSpPr/>
              <p:nvPr/>
            </p:nvSpPr>
            <p:spPr>
              <a:xfrm>
                <a:off x="5494921" y="3542031"/>
                <a:ext cx="1205299" cy="1498031"/>
              </a:xfrm>
              <a:prstGeom prst="rect">
                <a:avLst/>
              </a:prstGeom>
              <a:solidFill>
                <a:schemeClr val="bg1"/>
              </a:solidFill>
              <a:ln w="57150">
                <a:solidFill>
                  <a:srgbClr val="FD8525"/>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solidFill>
                    <a:srgbClr val="505045"/>
                  </a:solidFill>
                  <a:latin typeface="微軟正黑體" panose="020B0604030504040204" pitchFamily="34" charset="-120"/>
                  <a:ea typeface="微軟正黑體" panose="020B0604030504040204" pitchFamily="34" charset="-120"/>
                </a:endParaRPr>
              </a:p>
              <a:p>
                <a:pPr algn="ctr"/>
                <a:r>
                  <a:rPr lang="zh-TW" altLang="en-US" dirty="0">
                    <a:solidFill>
                      <a:srgbClr val="505045"/>
                    </a:solidFill>
                    <a:latin typeface="微軟正黑體" panose="020B0604030504040204" pitchFamily="34" charset="-120"/>
                    <a:ea typeface="微軟正黑體" panose="020B0604030504040204" pitchFamily="34" charset="-120"/>
                  </a:rPr>
                  <a:t>滿足</a:t>
                </a:r>
                <a:r>
                  <a:rPr lang="zh-TW" altLang="en-US">
                    <a:solidFill>
                      <a:srgbClr val="505045"/>
                    </a:solidFill>
                    <a:latin typeface="微軟正黑體" panose="020B0604030504040204" pitchFamily="34" charset="-120"/>
                    <a:ea typeface="微軟正黑體" panose="020B0604030504040204" pitchFamily="34" charset="-120"/>
                  </a:rPr>
                  <a:t>師生教學</a:t>
                </a:r>
                <a:r>
                  <a:rPr lang="en-US" altLang="zh-TW" dirty="0">
                    <a:solidFill>
                      <a:srgbClr val="505045"/>
                    </a:solidFill>
                    <a:latin typeface="微軟正黑體" panose="020B0604030504040204" pitchFamily="34" charset="-120"/>
                    <a:ea typeface="微軟正黑體" panose="020B0604030504040204" pitchFamily="34" charset="-120"/>
                  </a:rPr>
                  <a:t>/</a:t>
                </a:r>
                <a:r>
                  <a:rPr lang="zh-TW" altLang="en-US" dirty="0">
                    <a:solidFill>
                      <a:srgbClr val="505045"/>
                    </a:solidFill>
                    <a:latin typeface="微軟正黑體" panose="020B0604030504040204" pitchFamily="34" charset="-120"/>
                    <a:ea typeface="微軟正黑體" panose="020B0604030504040204" pitchFamily="34" charset="-120"/>
                  </a:rPr>
                  <a:t>學習需求</a:t>
                </a:r>
              </a:p>
            </p:txBody>
          </p:sp>
          <p:sp>
            <p:nvSpPr>
              <p:cNvPr id="70" name="橢圓 69">
                <a:extLst>
                  <a:ext uri="{FF2B5EF4-FFF2-40B4-BE49-F238E27FC236}">
                    <a16:creationId xmlns:a16="http://schemas.microsoft.com/office/drawing/2014/main" id="{D34BDBD4-FDD5-4C7D-813D-F9EF03335232}"/>
                  </a:ext>
                </a:extLst>
              </p:cNvPr>
              <p:cNvSpPr/>
              <p:nvPr/>
            </p:nvSpPr>
            <p:spPr>
              <a:xfrm>
                <a:off x="5871577" y="3258285"/>
                <a:ext cx="451987" cy="534533"/>
              </a:xfrm>
              <a:prstGeom prst="ellipse">
                <a:avLst/>
              </a:prstGeom>
              <a:solidFill>
                <a:srgbClr val="B84A27"/>
              </a:solidFill>
              <a:ln>
                <a:solidFill>
                  <a:schemeClr val="bg1">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83" name="群組 82">
              <a:extLst>
                <a:ext uri="{FF2B5EF4-FFF2-40B4-BE49-F238E27FC236}">
                  <a16:creationId xmlns:a16="http://schemas.microsoft.com/office/drawing/2014/main" id="{E397974B-45EF-4C3D-B716-CFAB43B77EA5}"/>
                </a:ext>
              </a:extLst>
            </p:cNvPr>
            <p:cNvGrpSpPr/>
            <p:nvPr/>
          </p:nvGrpSpPr>
          <p:grpSpPr>
            <a:xfrm>
              <a:off x="7730791" y="3838651"/>
              <a:ext cx="1440000" cy="1760090"/>
              <a:chOff x="7212907" y="3294897"/>
              <a:chExt cx="1224000" cy="1742270"/>
            </a:xfrm>
          </p:grpSpPr>
          <p:sp>
            <p:nvSpPr>
              <p:cNvPr id="71" name="矩形 70">
                <a:extLst>
                  <a:ext uri="{FF2B5EF4-FFF2-40B4-BE49-F238E27FC236}">
                    <a16:creationId xmlns:a16="http://schemas.microsoft.com/office/drawing/2014/main" id="{F1A4D4DB-A533-46B1-AF63-8B01278019F3}"/>
                  </a:ext>
                </a:extLst>
              </p:cNvPr>
              <p:cNvSpPr/>
              <p:nvPr/>
            </p:nvSpPr>
            <p:spPr>
              <a:xfrm>
                <a:off x="7212907" y="3539136"/>
                <a:ext cx="1224000" cy="1498031"/>
              </a:xfrm>
              <a:prstGeom prst="rect">
                <a:avLst/>
              </a:prstGeom>
              <a:solidFill>
                <a:schemeClr val="bg1"/>
              </a:solidFill>
              <a:ln w="57150">
                <a:solidFill>
                  <a:srgbClr val="FD8525"/>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solidFill>
                    <a:srgbClr val="505045"/>
                  </a:solidFill>
                  <a:latin typeface="微軟正黑體" panose="020B0604030504040204" pitchFamily="34" charset="-120"/>
                  <a:ea typeface="微軟正黑體" panose="020B0604030504040204" pitchFamily="34" charset="-120"/>
                </a:endParaRPr>
              </a:p>
              <a:p>
                <a:pPr algn="ctr"/>
                <a:r>
                  <a:rPr lang="zh-TW" altLang="en-US" dirty="0">
                    <a:solidFill>
                      <a:srgbClr val="505045"/>
                    </a:solidFill>
                    <a:latin typeface="微軟正黑體" panose="020B0604030504040204" pitchFamily="34" charset="-120"/>
                    <a:ea typeface="微軟正黑體" panose="020B0604030504040204" pitchFamily="34" charset="-120"/>
                  </a:rPr>
                  <a:t>滿足讀者國際移動需求</a:t>
                </a:r>
              </a:p>
            </p:txBody>
          </p:sp>
          <p:sp>
            <p:nvSpPr>
              <p:cNvPr id="72" name="橢圓 71">
                <a:extLst>
                  <a:ext uri="{FF2B5EF4-FFF2-40B4-BE49-F238E27FC236}">
                    <a16:creationId xmlns:a16="http://schemas.microsoft.com/office/drawing/2014/main" id="{503D16D3-B9BE-43CF-9433-DBDD8B96A691}"/>
                  </a:ext>
                </a:extLst>
              </p:cNvPr>
              <p:cNvSpPr/>
              <p:nvPr/>
            </p:nvSpPr>
            <p:spPr>
              <a:xfrm>
                <a:off x="7648197" y="3294897"/>
                <a:ext cx="459000" cy="534533"/>
              </a:xfrm>
              <a:prstGeom prst="ellipse">
                <a:avLst/>
              </a:prstGeom>
              <a:solidFill>
                <a:srgbClr val="505045"/>
              </a:solidFill>
              <a:ln>
                <a:solidFill>
                  <a:schemeClr val="bg1">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78" name="群組 77">
              <a:extLst>
                <a:ext uri="{FF2B5EF4-FFF2-40B4-BE49-F238E27FC236}">
                  <a16:creationId xmlns:a16="http://schemas.microsoft.com/office/drawing/2014/main" id="{44E04FFB-010B-4608-A364-6029780495AD}"/>
                </a:ext>
              </a:extLst>
            </p:cNvPr>
            <p:cNvGrpSpPr/>
            <p:nvPr/>
          </p:nvGrpSpPr>
          <p:grpSpPr>
            <a:xfrm>
              <a:off x="9339298" y="3825222"/>
              <a:ext cx="1440000" cy="1788346"/>
              <a:chOff x="7789105" y="3276536"/>
              <a:chExt cx="900000" cy="1759448"/>
            </a:xfrm>
          </p:grpSpPr>
          <p:sp>
            <p:nvSpPr>
              <p:cNvPr id="73" name="矩形 72">
                <a:extLst>
                  <a:ext uri="{FF2B5EF4-FFF2-40B4-BE49-F238E27FC236}">
                    <a16:creationId xmlns:a16="http://schemas.microsoft.com/office/drawing/2014/main" id="{4EBB93B7-5B26-4D0E-9D46-F9F16DC52441}"/>
                  </a:ext>
                </a:extLst>
              </p:cNvPr>
              <p:cNvSpPr/>
              <p:nvPr/>
            </p:nvSpPr>
            <p:spPr>
              <a:xfrm>
                <a:off x="7789105" y="3537953"/>
                <a:ext cx="900000" cy="1498031"/>
              </a:xfrm>
              <a:prstGeom prst="rect">
                <a:avLst/>
              </a:prstGeom>
              <a:solidFill>
                <a:schemeClr val="bg1"/>
              </a:solidFill>
              <a:ln w="57150">
                <a:solidFill>
                  <a:srgbClr val="FD8525"/>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solidFill>
                    <a:srgbClr val="505045"/>
                  </a:solidFill>
                  <a:latin typeface="微軟正黑體" panose="020B0604030504040204" pitchFamily="34" charset="-120"/>
                  <a:ea typeface="微軟正黑體" panose="020B0604030504040204" pitchFamily="34" charset="-120"/>
                </a:endParaRPr>
              </a:p>
              <a:p>
                <a:pPr algn="ctr"/>
                <a:r>
                  <a:rPr lang="zh-TW" altLang="en-US" dirty="0">
                    <a:solidFill>
                      <a:srgbClr val="505045"/>
                    </a:solidFill>
                    <a:latin typeface="微軟正黑體" panose="020B0604030504040204" pitchFamily="34" charset="-120"/>
                    <a:ea typeface="微軟正黑體" panose="020B0604030504040204" pitchFamily="34" charset="-120"/>
                  </a:rPr>
                  <a:t>增強學校教研競爭力</a:t>
                </a:r>
              </a:p>
            </p:txBody>
          </p:sp>
          <p:sp>
            <p:nvSpPr>
              <p:cNvPr id="74" name="橢圓 73">
                <a:extLst>
                  <a:ext uri="{FF2B5EF4-FFF2-40B4-BE49-F238E27FC236}">
                    <a16:creationId xmlns:a16="http://schemas.microsoft.com/office/drawing/2014/main" id="{7001128D-E8B3-41BA-B9E3-753E2A69EAF0}"/>
                  </a:ext>
                </a:extLst>
              </p:cNvPr>
              <p:cNvSpPr/>
              <p:nvPr/>
            </p:nvSpPr>
            <p:spPr>
              <a:xfrm>
                <a:off x="8070355" y="3276536"/>
                <a:ext cx="337500" cy="531274"/>
              </a:xfrm>
              <a:prstGeom prst="ellipse">
                <a:avLst/>
              </a:prstGeom>
              <a:solidFill>
                <a:srgbClr val="FD8525"/>
              </a:solidFill>
              <a:ln>
                <a:solidFill>
                  <a:schemeClr val="bg1">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106" name="群組 105">
              <a:extLst>
                <a:ext uri="{FF2B5EF4-FFF2-40B4-BE49-F238E27FC236}">
                  <a16:creationId xmlns:a16="http://schemas.microsoft.com/office/drawing/2014/main" id="{3E8F5947-4CCF-4213-827C-69DA57FBB528}"/>
                </a:ext>
              </a:extLst>
            </p:cNvPr>
            <p:cNvGrpSpPr>
              <a:grpSpLocks noChangeAspect="1"/>
            </p:cNvGrpSpPr>
            <p:nvPr/>
          </p:nvGrpSpPr>
          <p:grpSpPr>
            <a:xfrm>
              <a:off x="4499786" y="635433"/>
              <a:ext cx="3396814" cy="2592000"/>
              <a:chOff x="4395121" y="584706"/>
              <a:chExt cx="2755987" cy="2103006"/>
            </a:xfrm>
          </p:grpSpPr>
          <p:grpSp>
            <p:nvGrpSpPr>
              <p:cNvPr id="58" name="群組 57">
                <a:extLst>
                  <a:ext uri="{FF2B5EF4-FFF2-40B4-BE49-F238E27FC236}">
                    <a16:creationId xmlns:a16="http://schemas.microsoft.com/office/drawing/2014/main" id="{C310E378-6B7E-42F9-A10E-6EB3E95392E2}"/>
                  </a:ext>
                </a:extLst>
              </p:cNvPr>
              <p:cNvGrpSpPr>
                <a:grpSpLocks noChangeAspect="1"/>
              </p:cNvGrpSpPr>
              <p:nvPr/>
            </p:nvGrpSpPr>
            <p:grpSpPr>
              <a:xfrm>
                <a:off x="5072856" y="584706"/>
                <a:ext cx="2078252" cy="2103006"/>
                <a:chOff x="7472148" y="1490735"/>
                <a:chExt cx="1481522" cy="1499166"/>
              </a:xfrm>
            </p:grpSpPr>
            <p:sp>
              <p:nvSpPr>
                <p:cNvPr id="49" name="橢圓 48">
                  <a:extLst>
                    <a:ext uri="{FF2B5EF4-FFF2-40B4-BE49-F238E27FC236}">
                      <a16:creationId xmlns:a16="http://schemas.microsoft.com/office/drawing/2014/main" id="{016B236B-E27E-484B-AF51-C9D49E62D361}"/>
                    </a:ext>
                  </a:extLst>
                </p:cNvPr>
                <p:cNvSpPr/>
                <p:nvPr/>
              </p:nvSpPr>
              <p:spPr>
                <a:xfrm>
                  <a:off x="7569108" y="1586880"/>
                  <a:ext cx="1260000" cy="1260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noFill/>
                  </a:endParaRPr>
                </a:p>
              </p:txBody>
            </p:sp>
            <p:sp>
              <p:nvSpPr>
                <p:cNvPr id="43" name="橢圓 42">
                  <a:extLst>
                    <a:ext uri="{FF2B5EF4-FFF2-40B4-BE49-F238E27FC236}">
                      <a16:creationId xmlns:a16="http://schemas.microsoft.com/office/drawing/2014/main" id="{FF7403E4-BB4F-4695-8E7D-29017CF80819}"/>
                    </a:ext>
                  </a:extLst>
                </p:cNvPr>
                <p:cNvSpPr/>
                <p:nvPr/>
              </p:nvSpPr>
              <p:spPr>
                <a:xfrm>
                  <a:off x="7659108" y="1676880"/>
                  <a:ext cx="1080000" cy="10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noFill/>
                  </a:endParaRPr>
                </a:p>
              </p:txBody>
            </p:sp>
            <p:sp>
              <p:nvSpPr>
                <p:cNvPr id="42" name="橢圓 41">
                  <a:extLst>
                    <a:ext uri="{FF2B5EF4-FFF2-40B4-BE49-F238E27FC236}">
                      <a16:creationId xmlns:a16="http://schemas.microsoft.com/office/drawing/2014/main" id="{C4290BE8-B0F9-45FF-B680-6F11E1BF7EE5}"/>
                    </a:ext>
                  </a:extLst>
                </p:cNvPr>
                <p:cNvSpPr/>
                <p:nvPr/>
              </p:nvSpPr>
              <p:spPr>
                <a:xfrm>
                  <a:off x="7749108" y="1766880"/>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noFill/>
                  </a:endParaRPr>
                </a:p>
              </p:txBody>
            </p:sp>
            <p:grpSp>
              <p:nvGrpSpPr>
                <p:cNvPr id="7" name="群組 6">
                  <a:extLst>
                    <a:ext uri="{FF2B5EF4-FFF2-40B4-BE49-F238E27FC236}">
                      <a16:creationId xmlns:a16="http://schemas.microsoft.com/office/drawing/2014/main" id="{3BE12935-D4C3-42BF-85FD-ADB12976E430}"/>
                    </a:ext>
                  </a:extLst>
                </p:cNvPr>
                <p:cNvGrpSpPr/>
                <p:nvPr/>
              </p:nvGrpSpPr>
              <p:grpSpPr>
                <a:xfrm>
                  <a:off x="7839108" y="1856880"/>
                  <a:ext cx="720000" cy="720000"/>
                  <a:chOff x="8375999" y="2089945"/>
                  <a:chExt cx="720000" cy="720000"/>
                </a:xfrm>
              </p:grpSpPr>
              <p:sp>
                <p:nvSpPr>
                  <p:cNvPr id="41" name="橢圓 40">
                    <a:extLst>
                      <a:ext uri="{FF2B5EF4-FFF2-40B4-BE49-F238E27FC236}">
                        <a16:creationId xmlns:a16="http://schemas.microsoft.com/office/drawing/2014/main" id="{4163E086-6AC0-4CC9-98DA-FAE54F024CB5}"/>
                      </a:ext>
                    </a:extLst>
                  </p:cNvPr>
                  <p:cNvSpPr/>
                  <p:nvPr/>
                </p:nvSpPr>
                <p:spPr>
                  <a:xfrm>
                    <a:off x="8375999" y="2089945"/>
                    <a:ext cx="720000" cy="72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endParaRPr>
                  </a:p>
                </p:txBody>
              </p:sp>
              <p:sp>
                <p:nvSpPr>
                  <p:cNvPr id="36" name="橢圓 35">
                    <a:extLst>
                      <a:ext uri="{FF2B5EF4-FFF2-40B4-BE49-F238E27FC236}">
                        <a16:creationId xmlns:a16="http://schemas.microsoft.com/office/drawing/2014/main" id="{8D35362F-BDA7-4FF2-A9CD-D292AD5631C4}"/>
                      </a:ext>
                    </a:extLst>
                  </p:cNvPr>
                  <p:cNvSpPr/>
                  <p:nvPr/>
                </p:nvSpPr>
                <p:spPr>
                  <a:xfrm>
                    <a:off x="8465999" y="2179945"/>
                    <a:ext cx="540000" cy="5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endParaRPr>
                  </a:p>
                </p:txBody>
              </p:sp>
              <p:sp>
                <p:nvSpPr>
                  <p:cNvPr id="6" name="橢圓 5">
                    <a:extLst>
                      <a:ext uri="{FF2B5EF4-FFF2-40B4-BE49-F238E27FC236}">
                        <a16:creationId xmlns:a16="http://schemas.microsoft.com/office/drawing/2014/main" id="{6D040162-EAE6-409B-B902-85BDD6E79FAB}"/>
                      </a:ext>
                    </a:extLst>
                  </p:cNvPr>
                  <p:cNvSpPr/>
                  <p:nvPr/>
                </p:nvSpPr>
                <p:spPr>
                  <a:xfrm>
                    <a:off x="8555999" y="2269945"/>
                    <a:ext cx="360000" cy="3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endParaRPr>
                  </a:p>
                </p:txBody>
              </p:sp>
            </p:grpSp>
            <p:sp>
              <p:nvSpPr>
                <p:cNvPr id="10" name="拱形 9">
                  <a:extLst>
                    <a:ext uri="{FF2B5EF4-FFF2-40B4-BE49-F238E27FC236}">
                      <a16:creationId xmlns:a16="http://schemas.microsoft.com/office/drawing/2014/main" id="{AAD22E37-E7D4-4BAF-8410-D8494946484D}"/>
                    </a:ext>
                  </a:extLst>
                </p:cNvPr>
                <p:cNvSpPr/>
                <p:nvPr/>
              </p:nvSpPr>
              <p:spPr>
                <a:xfrm rot="10800000">
                  <a:off x="7472149" y="1490735"/>
                  <a:ext cx="1440000" cy="1440000"/>
                </a:xfrm>
                <a:prstGeom prst="blockArc">
                  <a:avLst>
                    <a:gd name="adj1" fmla="val 11282220"/>
                    <a:gd name="adj2" fmla="val 20320901"/>
                    <a:gd name="adj3" fmla="val 0"/>
                  </a:avLst>
                </a:prstGeom>
                <a:solidFill>
                  <a:schemeClr val="bg1">
                    <a:lumMod val="7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endParaRPr>
                </a:p>
              </p:txBody>
            </p:sp>
            <p:sp>
              <p:nvSpPr>
                <p:cNvPr id="51" name="橢圓 50">
                  <a:extLst>
                    <a:ext uri="{FF2B5EF4-FFF2-40B4-BE49-F238E27FC236}">
                      <a16:creationId xmlns:a16="http://schemas.microsoft.com/office/drawing/2014/main" id="{41D1FC40-F959-41F0-A428-6211DF40133F}"/>
                    </a:ext>
                  </a:extLst>
                </p:cNvPr>
                <p:cNvSpPr/>
                <p:nvPr/>
              </p:nvSpPr>
              <p:spPr>
                <a:xfrm>
                  <a:off x="7472148" y="2396880"/>
                  <a:ext cx="108000" cy="108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橢圓 51">
                  <a:extLst>
                    <a:ext uri="{FF2B5EF4-FFF2-40B4-BE49-F238E27FC236}">
                      <a16:creationId xmlns:a16="http://schemas.microsoft.com/office/drawing/2014/main" id="{124E1765-F090-407A-9D1E-3C6624751B8B}"/>
                    </a:ext>
                  </a:extLst>
                </p:cNvPr>
                <p:cNvSpPr/>
                <p:nvPr/>
              </p:nvSpPr>
              <p:spPr>
                <a:xfrm>
                  <a:off x="7736349" y="2751996"/>
                  <a:ext cx="108000" cy="108000"/>
                </a:xfrm>
                <a:prstGeom prst="ellipse">
                  <a:avLst/>
                </a:prstGeom>
                <a:solidFill>
                  <a:srgbClr val="DA7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橢圓 52">
                  <a:extLst>
                    <a:ext uri="{FF2B5EF4-FFF2-40B4-BE49-F238E27FC236}">
                      <a16:creationId xmlns:a16="http://schemas.microsoft.com/office/drawing/2014/main" id="{24333EAC-5D8F-4A30-B1D2-DA825D45F875}"/>
                    </a:ext>
                  </a:extLst>
                </p:cNvPr>
                <p:cNvSpPr/>
                <p:nvPr/>
              </p:nvSpPr>
              <p:spPr>
                <a:xfrm>
                  <a:off x="8272103" y="2881901"/>
                  <a:ext cx="108000" cy="108000"/>
                </a:xfrm>
                <a:prstGeom prst="ellipse">
                  <a:avLst/>
                </a:prstGeom>
                <a:solidFill>
                  <a:srgbClr val="B84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橢圓 53">
                  <a:extLst>
                    <a:ext uri="{FF2B5EF4-FFF2-40B4-BE49-F238E27FC236}">
                      <a16:creationId xmlns:a16="http://schemas.microsoft.com/office/drawing/2014/main" id="{BB5031C0-2E38-4838-BC41-45631982EBF4}"/>
                    </a:ext>
                  </a:extLst>
                </p:cNvPr>
                <p:cNvSpPr/>
                <p:nvPr/>
              </p:nvSpPr>
              <p:spPr>
                <a:xfrm>
                  <a:off x="8639483" y="2705844"/>
                  <a:ext cx="108000" cy="108000"/>
                </a:xfrm>
                <a:prstGeom prst="ellipse">
                  <a:avLst/>
                </a:prstGeom>
                <a:solidFill>
                  <a:srgbClr val="5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橢圓 55">
                  <a:extLst>
                    <a:ext uri="{FF2B5EF4-FFF2-40B4-BE49-F238E27FC236}">
                      <a16:creationId xmlns:a16="http://schemas.microsoft.com/office/drawing/2014/main" id="{564DF5E5-AB35-4587-9563-47A4F2700902}"/>
                    </a:ext>
                  </a:extLst>
                </p:cNvPr>
                <p:cNvSpPr/>
                <p:nvPr/>
              </p:nvSpPr>
              <p:spPr>
                <a:xfrm>
                  <a:off x="8845670" y="2317667"/>
                  <a:ext cx="108000" cy="108000"/>
                </a:xfrm>
                <a:prstGeom prst="ellipse">
                  <a:avLst/>
                </a:prstGeom>
                <a:solidFill>
                  <a:srgbClr val="FD8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5" name="群組 104">
                <a:extLst>
                  <a:ext uri="{FF2B5EF4-FFF2-40B4-BE49-F238E27FC236}">
                    <a16:creationId xmlns:a16="http://schemas.microsoft.com/office/drawing/2014/main" id="{DA01AB66-FD46-4652-8429-CA39F886DBCF}"/>
                  </a:ext>
                </a:extLst>
              </p:cNvPr>
              <p:cNvGrpSpPr/>
              <p:nvPr/>
            </p:nvGrpSpPr>
            <p:grpSpPr>
              <a:xfrm>
                <a:off x="4395121" y="1503156"/>
                <a:ext cx="1773532" cy="225268"/>
                <a:chOff x="4395121" y="1503156"/>
                <a:chExt cx="1773532" cy="225268"/>
              </a:xfrm>
            </p:grpSpPr>
            <p:sp>
              <p:nvSpPr>
                <p:cNvPr id="101" name="矩形 100">
                  <a:extLst>
                    <a:ext uri="{FF2B5EF4-FFF2-40B4-BE49-F238E27FC236}">
                      <a16:creationId xmlns:a16="http://schemas.microsoft.com/office/drawing/2014/main" id="{CA8047E9-E9F2-4BDE-83CB-53D977BB88E7}"/>
                    </a:ext>
                  </a:extLst>
                </p:cNvPr>
                <p:cNvSpPr/>
                <p:nvPr/>
              </p:nvSpPr>
              <p:spPr>
                <a:xfrm>
                  <a:off x="4577619" y="1578654"/>
                  <a:ext cx="1515004" cy="77152"/>
                </a:xfrm>
                <a:prstGeom prst="rect">
                  <a:avLst/>
                </a:prstGeom>
                <a:solidFill>
                  <a:srgbClr val="505045"/>
                </a:solidFill>
                <a:ln cap="sq">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505045"/>
                    </a:solidFill>
                  </a:endParaRPr>
                </a:p>
              </p:txBody>
            </p:sp>
            <p:sp>
              <p:nvSpPr>
                <p:cNvPr id="100" name="箭號: ＞形 99">
                  <a:extLst>
                    <a:ext uri="{FF2B5EF4-FFF2-40B4-BE49-F238E27FC236}">
                      <a16:creationId xmlns:a16="http://schemas.microsoft.com/office/drawing/2014/main" id="{CA1391DE-2B5C-45F8-95BE-288417C43BAD}"/>
                    </a:ext>
                  </a:extLst>
                </p:cNvPr>
                <p:cNvSpPr/>
                <p:nvPr/>
              </p:nvSpPr>
              <p:spPr>
                <a:xfrm>
                  <a:off x="4395121" y="1503156"/>
                  <a:ext cx="312600" cy="225268"/>
                </a:xfrm>
                <a:prstGeom prst="chevron">
                  <a:avLst/>
                </a:prstGeom>
                <a:solidFill>
                  <a:srgbClr val="5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505045"/>
                    </a:solidFill>
                  </a:endParaRPr>
                </a:p>
              </p:txBody>
            </p:sp>
            <p:sp>
              <p:nvSpPr>
                <p:cNvPr id="102" name="箭號: ＞形 101">
                  <a:extLst>
                    <a:ext uri="{FF2B5EF4-FFF2-40B4-BE49-F238E27FC236}">
                      <a16:creationId xmlns:a16="http://schemas.microsoft.com/office/drawing/2014/main" id="{2150E53C-62BD-47CD-9539-81A3A4C91849}"/>
                    </a:ext>
                  </a:extLst>
                </p:cNvPr>
                <p:cNvSpPr/>
                <p:nvPr/>
              </p:nvSpPr>
              <p:spPr>
                <a:xfrm>
                  <a:off x="4681235" y="1503156"/>
                  <a:ext cx="312600" cy="225268"/>
                </a:xfrm>
                <a:prstGeom prst="chevron">
                  <a:avLst/>
                </a:prstGeom>
                <a:solidFill>
                  <a:srgbClr val="5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505045"/>
                    </a:solidFill>
                  </a:endParaRPr>
                </a:p>
              </p:txBody>
            </p:sp>
            <p:sp>
              <p:nvSpPr>
                <p:cNvPr id="103" name="橢圓 102">
                  <a:extLst>
                    <a:ext uri="{FF2B5EF4-FFF2-40B4-BE49-F238E27FC236}">
                      <a16:creationId xmlns:a16="http://schemas.microsoft.com/office/drawing/2014/main" id="{7F7F043B-3825-44EB-B60C-5AFE587A1CC0}"/>
                    </a:ext>
                  </a:extLst>
                </p:cNvPr>
                <p:cNvSpPr/>
                <p:nvPr/>
              </p:nvSpPr>
              <p:spPr>
                <a:xfrm>
                  <a:off x="6024653" y="1544607"/>
                  <a:ext cx="144000" cy="144000"/>
                </a:xfrm>
                <a:prstGeom prst="ellipse">
                  <a:avLst/>
                </a:prstGeom>
                <a:solidFill>
                  <a:srgbClr val="505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cxnSp>
          <p:nvCxnSpPr>
            <p:cNvPr id="112" name="直線接點 111">
              <a:extLst>
                <a:ext uri="{FF2B5EF4-FFF2-40B4-BE49-F238E27FC236}">
                  <a16:creationId xmlns:a16="http://schemas.microsoft.com/office/drawing/2014/main" id="{06149197-179E-4296-AAD9-A4AB5A47B028}"/>
                </a:ext>
              </a:extLst>
            </p:cNvPr>
            <p:cNvCxnSpPr>
              <a:cxnSpLocks/>
              <a:stCxn id="52" idx="3"/>
              <a:endCxn id="68" idx="0"/>
            </p:cNvCxnSpPr>
            <p:nvPr/>
          </p:nvCxnSpPr>
          <p:spPr>
            <a:xfrm flipH="1">
              <a:off x="5235706" y="2975486"/>
              <a:ext cx="583542" cy="849736"/>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14" name="直線接點 113">
              <a:extLst>
                <a:ext uri="{FF2B5EF4-FFF2-40B4-BE49-F238E27FC236}">
                  <a16:creationId xmlns:a16="http://schemas.microsoft.com/office/drawing/2014/main" id="{9673483C-EFBE-417A-A037-6659559A6C86}"/>
                </a:ext>
              </a:extLst>
            </p:cNvPr>
            <p:cNvCxnSpPr>
              <a:cxnSpLocks/>
              <a:stCxn id="53" idx="4"/>
              <a:endCxn id="70" idx="0"/>
            </p:cNvCxnSpPr>
            <p:nvPr/>
          </p:nvCxnSpPr>
          <p:spPr>
            <a:xfrm>
              <a:off x="6811562" y="3227433"/>
              <a:ext cx="42986" cy="57754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16" name="直線接點 115">
              <a:extLst>
                <a:ext uri="{FF2B5EF4-FFF2-40B4-BE49-F238E27FC236}">
                  <a16:creationId xmlns:a16="http://schemas.microsoft.com/office/drawing/2014/main" id="{B8EF37E7-3C08-4DDE-8091-3CE458A9DB5D}"/>
                </a:ext>
              </a:extLst>
            </p:cNvPr>
            <p:cNvCxnSpPr>
              <a:cxnSpLocks/>
              <a:stCxn id="54" idx="5"/>
              <a:endCxn id="72" idx="0"/>
            </p:cNvCxnSpPr>
            <p:nvPr/>
          </p:nvCxnSpPr>
          <p:spPr>
            <a:xfrm>
              <a:off x="7512766" y="2895691"/>
              <a:ext cx="1000130" cy="942960"/>
            </a:xfrm>
            <a:prstGeom prst="line">
              <a:avLst/>
            </a:prstGeom>
            <a:ln/>
          </p:spPr>
          <p:style>
            <a:lnRef idx="3">
              <a:schemeClr val="accent2"/>
            </a:lnRef>
            <a:fillRef idx="0">
              <a:schemeClr val="accent2"/>
            </a:fillRef>
            <a:effectRef idx="2">
              <a:schemeClr val="accent2"/>
            </a:effectRef>
            <a:fontRef idx="minor">
              <a:schemeClr val="tx1"/>
            </a:fontRef>
          </p:style>
        </p:cxnSp>
      </p:grpSp>
      <p:cxnSp>
        <p:nvCxnSpPr>
          <p:cNvPr id="9" name="接點: 肘形 8">
            <a:extLst>
              <a:ext uri="{FF2B5EF4-FFF2-40B4-BE49-F238E27FC236}">
                <a16:creationId xmlns:a16="http://schemas.microsoft.com/office/drawing/2014/main" id="{43D0D196-FA11-49BA-B323-FAA73BA97ECC}"/>
              </a:ext>
            </a:extLst>
          </p:cNvPr>
          <p:cNvCxnSpPr>
            <a:cxnSpLocks/>
            <a:stCxn id="51" idx="2"/>
            <a:endCxn id="57" idx="0"/>
          </p:cNvCxnSpPr>
          <p:nvPr/>
        </p:nvCxnSpPr>
        <p:spPr>
          <a:xfrm rot="10800000" flipV="1">
            <a:off x="5766249" y="1459135"/>
            <a:ext cx="1505877" cy="1422637"/>
          </a:xfrm>
          <a:prstGeom prst="bentConnector2">
            <a:avLst/>
          </a:prstGeom>
        </p:spPr>
        <p:style>
          <a:lnRef idx="3">
            <a:schemeClr val="accent2"/>
          </a:lnRef>
          <a:fillRef idx="0">
            <a:schemeClr val="accent2"/>
          </a:fillRef>
          <a:effectRef idx="2">
            <a:schemeClr val="accent2"/>
          </a:effectRef>
          <a:fontRef idx="minor">
            <a:schemeClr val="tx1"/>
          </a:fontRef>
        </p:style>
      </p:cxnSp>
      <p:cxnSp>
        <p:nvCxnSpPr>
          <p:cNvPr id="55" name="接點: 肘形 54">
            <a:extLst>
              <a:ext uri="{FF2B5EF4-FFF2-40B4-BE49-F238E27FC236}">
                <a16:creationId xmlns:a16="http://schemas.microsoft.com/office/drawing/2014/main" id="{B83CF298-91F0-4C5E-A8B8-E3C324397637}"/>
              </a:ext>
            </a:extLst>
          </p:cNvPr>
          <p:cNvCxnSpPr>
            <a:cxnSpLocks/>
            <a:stCxn id="56" idx="6"/>
            <a:endCxn id="74" idx="0"/>
          </p:cNvCxnSpPr>
          <p:nvPr/>
        </p:nvCxnSpPr>
        <p:spPr>
          <a:xfrm>
            <a:off x="9517030" y="1330790"/>
            <a:ext cx="1895403" cy="1561905"/>
          </a:xfrm>
          <a:prstGeom prst="bentConnector2">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14894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03</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81044" y="851758"/>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35044" y="689758"/>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D157D989-0251-4BE6-AD12-DCA9DC1BD644}"/>
              </a:ext>
            </a:extLst>
          </p:cNvPr>
          <p:cNvSpPr txBox="1"/>
          <p:nvPr/>
        </p:nvSpPr>
        <p:spPr>
          <a:xfrm>
            <a:off x="665958" y="645571"/>
            <a:ext cx="7505871" cy="584775"/>
          </a:xfrm>
          <a:prstGeom prst="rect">
            <a:avLst/>
          </a:prstGeom>
          <a:noFill/>
        </p:spPr>
        <p:txBody>
          <a:bodyPr wrap="square" rtlCol="0">
            <a:spAutoFit/>
          </a:bodyPr>
          <a:lstStyle/>
          <a:p>
            <a:r>
              <a:rPr lang="zh-TW" altLang="en-US" sz="3200" dirty="0">
                <a:latin typeface="微軟正黑體" panose="020B0604030504040204" pitchFamily="34" charset="-120"/>
                <a:ea typeface="微軟正黑體" panose="020B0604030504040204" pitchFamily="34" charset="-120"/>
              </a:rPr>
              <a:t>三、智能服務計畫：</a:t>
            </a:r>
          </a:p>
        </p:txBody>
      </p:sp>
      <p:sp>
        <p:nvSpPr>
          <p:cNvPr id="7" name="立方體 6">
            <a:extLst>
              <a:ext uri="{FF2B5EF4-FFF2-40B4-BE49-F238E27FC236}">
                <a16:creationId xmlns:a16="http://schemas.microsoft.com/office/drawing/2014/main" id="{54F258BD-1965-4B03-BBEB-69DA3968F357}"/>
              </a:ext>
            </a:extLst>
          </p:cNvPr>
          <p:cNvSpPr/>
          <p:nvPr/>
        </p:nvSpPr>
        <p:spPr>
          <a:xfrm>
            <a:off x="371044" y="1553497"/>
            <a:ext cx="2218169" cy="1064711"/>
          </a:xfrm>
          <a:prstGeom prst="cube">
            <a:avLst/>
          </a:prstGeom>
          <a:solidFill>
            <a:schemeClr val="bg1">
              <a:lumMod val="95000"/>
            </a:schemeClr>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0" name="立方體 19">
            <a:extLst>
              <a:ext uri="{FF2B5EF4-FFF2-40B4-BE49-F238E27FC236}">
                <a16:creationId xmlns:a16="http://schemas.microsoft.com/office/drawing/2014/main" id="{CC968D55-51FC-4A3E-8067-3782488F138F}"/>
              </a:ext>
            </a:extLst>
          </p:cNvPr>
          <p:cNvSpPr/>
          <p:nvPr/>
        </p:nvSpPr>
        <p:spPr>
          <a:xfrm>
            <a:off x="325213" y="2764523"/>
            <a:ext cx="6144413" cy="1064711"/>
          </a:xfrm>
          <a:prstGeom prst="cube">
            <a:avLst/>
          </a:prstGeom>
          <a:solidFill>
            <a:schemeClr val="bg1">
              <a:lumMod val="95000"/>
            </a:schemeClr>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1" name="立方體 20">
            <a:extLst>
              <a:ext uri="{FF2B5EF4-FFF2-40B4-BE49-F238E27FC236}">
                <a16:creationId xmlns:a16="http://schemas.microsoft.com/office/drawing/2014/main" id="{6AE94783-32AB-4451-B2FC-EF5E530CF673}"/>
              </a:ext>
            </a:extLst>
          </p:cNvPr>
          <p:cNvSpPr/>
          <p:nvPr/>
        </p:nvSpPr>
        <p:spPr>
          <a:xfrm>
            <a:off x="380876" y="4198055"/>
            <a:ext cx="3876491" cy="1064711"/>
          </a:xfrm>
          <a:prstGeom prst="cube">
            <a:avLst/>
          </a:prstGeom>
          <a:solidFill>
            <a:schemeClr val="bg1">
              <a:lumMod val="95000"/>
            </a:schemeClr>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grpSp>
        <p:nvGrpSpPr>
          <p:cNvPr id="11" name="群組 10">
            <a:extLst>
              <a:ext uri="{FF2B5EF4-FFF2-40B4-BE49-F238E27FC236}">
                <a16:creationId xmlns:a16="http://schemas.microsoft.com/office/drawing/2014/main" id="{06C7CD62-9509-432F-B6A7-A26171D89DAC}"/>
              </a:ext>
            </a:extLst>
          </p:cNvPr>
          <p:cNvGrpSpPr/>
          <p:nvPr/>
        </p:nvGrpSpPr>
        <p:grpSpPr>
          <a:xfrm>
            <a:off x="335044" y="1553497"/>
            <a:ext cx="11778298" cy="3710501"/>
            <a:chOff x="1046034" y="1240204"/>
            <a:chExt cx="11778298" cy="3710501"/>
          </a:xfrm>
        </p:grpSpPr>
        <p:sp>
          <p:nvSpPr>
            <p:cNvPr id="13" name="矩形 12">
              <a:extLst>
                <a:ext uri="{FF2B5EF4-FFF2-40B4-BE49-F238E27FC236}">
                  <a16:creationId xmlns:a16="http://schemas.microsoft.com/office/drawing/2014/main" id="{EC2156DC-D96A-4505-A01C-7B2722AF97AB}"/>
                </a:ext>
              </a:extLst>
            </p:cNvPr>
            <p:cNvSpPr/>
            <p:nvPr/>
          </p:nvSpPr>
          <p:spPr>
            <a:xfrm>
              <a:off x="3305127" y="1240204"/>
              <a:ext cx="6009090" cy="797040"/>
            </a:xfrm>
            <a:prstGeom prst="rect">
              <a:avLst/>
            </a:prstGeom>
            <a:ln>
              <a:solidFill>
                <a:srgbClr val="E2501D"/>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ct val="130000"/>
                </a:lnSpc>
              </a:pPr>
              <a:r>
                <a:rPr lang="zh-TW" altLang="en-US" sz="2000" dirty="0">
                  <a:latin typeface="微軟正黑體" panose="020B0604030504040204" pitchFamily="34" charset="-120"/>
                  <a:ea typeface="微軟正黑體" panose="020B0604030504040204" pitchFamily="34" charset="-120"/>
                </a:rPr>
                <a:t>混合傳統與數位</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雲端科技，以銳利的洞察力以及敏捷的行動力，因應各項改變快速調整管理策略。</a:t>
              </a:r>
            </a:p>
            <a:p>
              <a:endParaRPr lang="zh-TW" altLang="en-US" dirty="0"/>
            </a:p>
          </p:txBody>
        </p:sp>
        <p:sp>
          <p:nvSpPr>
            <p:cNvPr id="15" name="矩形 14">
              <a:extLst>
                <a:ext uri="{FF2B5EF4-FFF2-40B4-BE49-F238E27FC236}">
                  <a16:creationId xmlns:a16="http://schemas.microsoft.com/office/drawing/2014/main" id="{7B6521A6-01C1-4256-983B-F729F6D5700B}"/>
                </a:ext>
              </a:extLst>
            </p:cNvPr>
            <p:cNvSpPr/>
            <p:nvPr/>
          </p:nvSpPr>
          <p:spPr>
            <a:xfrm>
              <a:off x="1069645" y="1515964"/>
              <a:ext cx="1958689" cy="792000"/>
            </a:xfrm>
            <a:prstGeom prst="rect">
              <a:avLst/>
            </a:prstGeom>
            <a:solidFill>
              <a:srgbClr val="E2501D"/>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52526" tIns="38908" rIns="252526" bIns="38908" numCol="1" spcCol="1270" anchor="ctr" anchorCtr="0">
              <a:noAutofit/>
            </a:bodyPr>
            <a:lstStyle/>
            <a:p>
              <a:pPr marL="0" lvl="0" indent="0" algn="l" defTabSz="1200150">
                <a:lnSpc>
                  <a:spcPct val="90000"/>
                </a:lnSpc>
                <a:spcBef>
                  <a:spcPct val="0"/>
                </a:spcBef>
                <a:spcAft>
                  <a:spcPct val="35000"/>
                </a:spcAft>
                <a:buNone/>
              </a:pPr>
              <a:r>
                <a:rPr lang="zh-TW" altLang="zh-TW" sz="2800" kern="1200" dirty="0">
                  <a:latin typeface="微軟正黑體" panose="020B0604030504040204" pitchFamily="34" charset="-120"/>
                  <a:ea typeface="微軟正黑體" panose="020B0604030504040204" pitchFamily="34" charset="-120"/>
                </a:rPr>
                <a:t>雙軌管理</a:t>
              </a:r>
              <a:endParaRPr lang="zh-TW" altLang="en-US" sz="2800" kern="1200" dirty="0"/>
            </a:p>
          </p:txBody>
        </p:sp>
        <p:sp>
          <p:nvSpPr>
            <p:cNvPr id="16" name="矩形 15">
              <a:extLst>
                <a:ext uri="{FF2B5EF4-FFF2-40B4-BE49-F238E27FC236}">
                  <a16:creationId xmlns:a16="http://schemas.microsoft.com/office/drawing/2014/main" id="{C44CA439-D0CA-41FA-A02D-3BEEB5EC1BBA}"/>
                </a:ext>
              </a:extLst>
            </p:cNvPr>
            <p:cNvSpPr/>
            <p:nvPr/>
          </p:nvSpPr>
          <p:spPr>
            <a:xfrm>
              <a:off x="7190447" y="2428912"/>
              <a:ext cx="5633885" cy="830997"/>
            </a:xfrm>
            <a:prstGeom prst="rect">
              <a:avLst/>
            </a:prstGeom>
          </p:spPr>
          <p:style>
            <a:lnRef idx="2">
              <a:schemeClr val="accent3">
                <a:hueOff val="1355300"/>
                <a:satOff val="50000"/>
                <a:lumOff val="-7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ct val="130000"/>
                </a:lnSpc>
              </a:pPr>
              <a:r>
                <a:rPr lang="zh-TW" altLang="en-US" dirty="0">
                  <a:latin typeface="微軟正黑體" panose="020B0604030504040204" pitchFamily="34" charset="-120"/>
                  <a:ea typeface="微軟正黑體" panose="020B0604030504040204" pitchFamily="34" charset="-120"/>
                </a:rPr>
                <a:t>透過技術、人員、流程，並結合內在文化</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例如企業文化、校園文化、單位內部文化等</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，優化組織協作能力。</a:t>
              </a:r>
            </a:p>
            <a:p>
              <a:endParaRPr lang="zh-TW" altLang="en-US" dirty="0"/>
            </a:p>
          </p:txBody>
        </p:sp>
        <p:sp>
          <p:nvSpPr>
            <p:cNvPr id="17" name="矩形 16">
              <a:extLst>
                <a:ext uri="{FF2B5EF4-FFF2-40B4-BE49-F238E27FC236}">
                  <a16:creationId xmlns:a16="http://schemas.microsoft.com/office/drawing/2014/main" id="{6318D336-7443-4D5F-8734-BAA969BFDFA8}"/>
                </a:ext>
              </a:extLst>
            </p:cNvPr>
            <p:cNvSpPr/>
            <p:nvPr/>
          </p:nvSpPr>
          <p:spPr>
            <a:xfrm>
              <a:off x="1046034" y="2711059"/>
              <a:ext cx="5865424" cy="797040"/>
            </a:xfrm>
            <a:prstGeom prst="rect">
              <a:avLst/>
            </a:prstGeom>
            <a:solidFill>
              <a:srgbClr val="DA734F"/>
            </a:solidFill>
          </p:spPr>
          <p:style>
            <a:lnRef idx="2">
              <a:schemeClr val="lt1">
                <a:hueOff val="0"/>
                <a:satOff val="0"/>
                <a:lumOff val="0"/>
                <a:alphaOff val="0"/>
              </a:schemeClr>
            </a:lnRef>
            <a:fillRef idx="1">
              <a:scrgbClr r="0" g="0" b="0"/>
            </a:fillRef>
            <a:effectRef idx="0">
              <a:schemeClr val="accent3">
                <a:hueOff val="1355300"/>
                <a:satOff val="50000"/>
                <a:lumOff val="-7353"/>
                <a:alphaOff val="0"/>
              </a:schemeClr>
            </a:effectRef>
            <a:fontRef idx="minor">
              <a:schemeClr val="lt1"/>
            </a:fontRef>
          </p:style>
          <p:txBody>
            <a:bodyPr spcFirstLastPara="0" vert="horz" wrap="square" lIns="252526" tIns="38908" rIns="252526" bIns="38908" numCol="1" spcCol="1270" anchor="ctr" anchorCtr="0">
              <a:noAutofit/>
            </a:bodyPr>
            <a:lstStyle/>
            <a:p>
              <a:pPr marL="0" lvl="0" indent="0" algn="l" defTabSz="800100">
                <a:lnSpc>
                  <a:spcPct val="90000"/>
                </a:lnSpc>
                <a:spcBef>
                  <a:spcPct val="0"/>
                </a:spcBef>
                <a:spcAft>
                  <a:spcPct val="35000"/>
                </a:spcAft>
                <a:buNone/>
              </a:pPr>
              <a:r>
                <a:rPr lang="zh-TW" altLang="en-US" sz="2800" dirty="0">
                  <a:latin typeface="微軟正黑體" panose="020B0604030504040204" pitchFamily="34" charset="-120"/>
                  <a:ea typeface="微軟正黑體" panose="020B0604030504040204" pitchFamily="34" charset="-120"/>
                </a:rPr>
                <a:t>整合</a:t>
              </a:r>
              <a:r>
                <a:rPr lang="zh-TW" altLang="en-US" sz="2800" kern="1200" dirty="0">
                  <a:latin typeface="微軟正黑體" panose="020B0604030504040204" pitchFamily="34" charset="-120"/>
                  <a:ea typeface="微軟正黑體" panose="020B0604030504040204" pitchFamily="34" charset="-120"/>
                </a:rPr>
                <a:t>技術、人員、流程、內</a:t>
              </a:r>
              <a:r>
                <a:rPr lang="zh-TW" altLang="en-US" sz="2800" dirty="0">
                  <a:latin typeface="微軟正黑體" panose="020B0604030504040204" pitchFamily="34" charset="-120"/>
                  <a:ea typeface="微軟正黑體" panose="020B0604030504040204" pitchFamily="34" charset="-120"/>
                </a:rPr>
                <a:t>部</a:t>
              </a:r>
              <a:r>
                <a:rPr lang="zh-TW" altLang="en-US" sz="2800" kern="1200" dirty="0">
                  <a:latin typeface="微軟正黑體" panose="020B0604030504040204" pitchFamily="34" charset="-120"/>
                  <a:ea typeface="微軟正黑體" panose="020B0604030504040204" pitchFamily="34" charset="-120"/>
                </a:rPr>
                <a:t>文化</a:t>
              </a:r>
              <a:endParaRPr lang="zh-TW" altLang="en-US" sz="2800" kern="1200" dirty="0"/>
            </a:p>
          </p:txBody>
        </p:sp>
        <p:sp>
          <p:nvSpPr>
            <p:cNvPr id="18" name="矩形 17">
              <a:extLst>
                <a:ext uri="{FF2B5EF4-FFF2-40B4-BE49-F238E27FC236}">
                  <a16:creationId xmlns:a16="http://schemas.microsoft.com/office/drawing/2014/main" id="{39DBBEB5-7C87-45A8-8057-EF07254D7662}"/>
                </a:ext>
              </a:extLst>
            </p:cNvPr>
            <p:cNvSpPr/>
            <p:nvPr/>
          </p:nvSpPr>
          <p:spPr>
            <a:xfrm>
              <a:off x="4976526" y="3883953"/>
              <a:ext cx="5134104" cy="786388"/>
            </a:xfrm>
            <a:prstGeom prst="rect">
              <a:avLst/>
            </a:pr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ct val="130000"/>
                </a:lnSpc>
              </a:pPr>
              <a:r>
                <a:rPr lang="zh-TW" altLang="en-US" sz="2000" dirty="0">
                  <a:latin typeface="微軟正黑體" panose="020B0604030504040204" pitchFamily="34" charset="-120"/>
                  <a:ea typeface="微軟正黑體" panose="020B0604030504040204" pitchFamily="34" charset="-120"/>
                </a:rPr>
                <a:t>讀者身份、應用程式、資料等資通個資資料的保護措施。</a:t>
              </a:r>
            </a:p>
          </p:txBody>
        </p:sp>
        <p:sp>
          <p:nvSpPr>
            <p:cNvPr id="19" name="矩形 18">
              <a:extLst>
                <a:ext uri="{FF2B5EF4-FFF2-40B4-BE49-F238E27FC236}">
                  <a16:creationId xmlns:a16="http://schemas.microsoft.com/office/drawing/2014/main" id="{78D73989-A950-4EF6-9E8B-9080954F6247}"/>
                </a:ext>
              </a:extLst>
            </p:cNvPr>
            <p:cNvSpPr/>
            <p:nvPr/>
          </p:nvSpPr>
          <p:spPr>
            <a:xfrm>
              <a:off x="1064034" y="4153665"/>
              <a:ext cx="3626791" cy="797040"/>
            </a:xfrm>
            <a:prstGeom prst="rect">
              <a:avLst/>
            </a:prstGeom>
            <a:solidFill>
              <a:srgbClr val="B84A27"/>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252526" tIns="38908" rIns="252526" bIns="38908" numCol="1" spcCol="1270" anchor="ctr" anchorCtr="0">
              <a:noAutofit/>
            </a:bodyPr>
            <a:lstStyle/>
            <a:p>
              <a:pPr marL="0" lvl="0" indent="0" algn="l" defTabSz="1200150">
                <a:lnSpc>
                  <a:spcPct val="90000"/>
                </a:lnSpc>
                <a:spcBef>
                  <a:spcPct val="0"/>
                </a:spcBef>
                <a:spcAft>
                  <a:spcPct val="35000"/>
                </a:spcAft>
                <a:buNone/>
              </a:pPr>
              <a:r>
                <a:rPr lang="zh-TW" altLang="zh-TW" sz="2700" kern="1200" dirty="0">
                  <a:latin typeface="微軟正黑體" panose="020B0604030504040204" pitchFamily="34" charset="-120"/>
                  <a:ea typeface="微軟正黑體" panose="020B0604030504040204" pitchFamily="34" charset="-120"/>
                </a:rPr>
                <a:t>重視安全與風險管理</a:t>
              </a:r>
              <a:endParaRPr lang="zh-TW" altLang="en-US" sz="2700" kern="1200" dirty="0"/>
            </a:p>
          </p:txBody>
        </p:sp>
      </p:grpSp>
    </p:spTree>
    <p:extLst>
      <p:ext uri="{BB962C8B-B14F-4D97-AF65-F5344CB8AC3E}">
        <p14:creationId xmlns:p14="http://schemas.microsoft.com/office/powerpoint/2010/main" val="297021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04</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81044" y="851758"/>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35044" y="689758"/>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D157D989-0251-4BE6-AD12-DCA9DC1BD644}"/>
              </a:ext>
            </a:extLst>
          </p:cNvPr>
          <p:cNvSpPr txBox="1"/>
          <p:nvPr/>
        </p:nvSpPr>
        <p:spPr>
          <a:xfrm>
            <a:off x="665958" y="645571"/>
            <a:ext cx="7505871" cy="584775"/>
          </a:xfrm>
          <a:prstGeom prst="rect">
            <a:avLst/>
          </a:prstGeom>
          <a:noFill/>
        </p:spPr>
        <p:txBody>
          <a:bodyPr wrap="square" rtlCol="0">
            <a:spAutoFit/>
          </a:bodyPr>
          <a:lstStyle/>
          <a:p>
            <a:r>
              <a:rPr lang="zh-TW" altLang="en-US" sz="3200" dirty="0">
                <a:latin typeface="微軟正黑體" panose="020B0604030504040204" pitchFamily="34" charset="-120"/>
                <a:ea typeface="微軟正黑體" panose="020B0604030504040204" pitchFamily="34" charset="-120"/>
              </a:rPr>
              <a:t>四、轉型智能服務的重點工作：</a:t>
            </a:r>
            <a:endParaRPr lang="en-US" altLang="zh-TW" sz="3200" dirty="0">
              <a:latin typeface="微軟正黑體" panose="020B0604030504040204" pitchFamily="34" charset="-120"/>
              <a:ea typeface="微軟正黑體" panose="020B0604030504040204" pitchFamily="34" charset="-120"/>
            </a:endParaRPr>
          </a:p>
        </p:txBody>
      </p:sp>
      <p:grpSp>
        <p:nvGrpSpPr>
          <p:cNvPr id="47" name="群組 46">
            <a:extLst>
              <a:ext uri="{FF2B5EF4-FFF2-40B4-BE49-F238E27FC236}">
                <a16:creationId xmlns:a16="http://schemas.microsoft.com/office/drawing/2014/main" id="{7C946B88-942E-4A5E-8FFC-CCC34042193F}"/>
              </a:ext>
            </a:extLst>
          </p:cNvPr>
          <p:cNvGrpSpPr/>
          <p:nvPr/>
        </p:nvGrpSpPr>
        <p:grpSpPr>
          <a:xfrm>
            <a:off x="1023408" y="1366208"/>
            <a:ext cx="9785183" cy="4340535"/>
            <a:chOff x="1023408" y="1366208"/>
            <a:chExt cx="9785183" cy="4340535"/>
          </a:xfrm>
        </p:grpSpPr>
        <p:sp>
          <p:nvSpPr>
            <p:cNvPr id="15" name="手繪多邊形: 圖案 14">
              <a:extLst>
                <a:ext uri="{FF2B5EF4-FFF2-40B4-BE49-F238E27FC236}">
                  <a16:creationId xmlns:a16="http://schemas.microsoft.com/office/drawing/2014/main" id="{0CCD74E3-A002-4556-8BC5-A0DD4456D932}"/>
                </a:ext>
              </a:extLst>
            </p:cNvPr>
            <p:cNvSpPr>
              <a:spLocks noChangeAspect="1"/>
            </p:cNvSpPr>
            <p:nvPr/>
          </p:nvSpPr>
          <p:spPr>
            <a:xfrm>
              <a:off x="1023408" y="1530744"/>
              <a:ext cx="2520000" cy="2520000"/>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E2501D"/>
            </a:solidFill>
            <a:ln w="38100"/>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endParaRPr lang="en-US" altLang="zh-TW" sz="2400" b="1" kern="1200" dirty="0">
                <a:solidFill>
                  <a:srgbClr val="FFFFFF"/>
                </a:solidFill>
                <a:latin typeface="微軟正黑體" panose="020B0604030504040204" pitchFamily="34" charset="-120"/>
                <a:ea typeface="微軟正黑體" panose="020B0604030504040204" pitchFamily="34" charset="-120"/>
              </a:endParaRPr>
            </a:p>
            <a:p>
              <a:pPr marL="0" lvl="0" indent="0" algn="ctr" defTabSz="800100">
                <a:lnSpc>
                  <a:spcPct val="90000"/>
                </a:lnSpc>
                <a:spcBef>
                  <a:spcPct val="0"/>
                </a:spcBef>
                <a:spcAft>
                  <a:spcPct val="35000"/>
                </a:spcAft>
                <a:buNone/>
              </a:pPr>
              <a:r>
                <a:rPr lang="zh-TW" altLang="en-US" sz="2400" b="1" kern="1200" dirty="0">
                  <a:solidFill>
                    <a:srgbClr val="FFFFFF"/>
                  </a:solidFill>
                  <a:latin typeface="微軟正黑體" panose="020B0604030504040204" pitchFamily="34" charset="-120"/>
                  <a:ea typeface="微軟正黑體" panose="020B0604030504040204" pitchFamily="34" charset="-120"/>
                </a:rPr>
                <a:t>建立內部共識</a:t>
              </a:r>
            </a:p>
            <a:p>
              <a:pPr marL="0" lvl="0" indent="0" algn="ctr" defTabSz="800100">
                <a:lnSpc>
                  <a:spcPct val="90000"/>
                </a:lnSpc>
                <a:spcBef>
                  <a:spcPct val="0"/>
                </a:spcBef>
                <a:spcAft>
                  <a:spcPct val="35000"/>
                </a:spcAft>
                <a:buNone/>
              </a:pPr>
              <a:endParaRPr lang="zh-TW" altLang="en-US" sz="2400" kern="1200" dirty="0"/>
            </a:p>
          </p:txBody>
        </p:sp>
        <p:sp>
          <p:nvSpPr>
            <p:cNvPr id="16" name="手繪多邊形: 圖案 15">
              <a:extLst>
                <a:ext uri="{FF2B5EF4-FFF2-40B4-BE49-F238E27FC236}">
                  <a16:creationId xmlns:a16="http://schemas.microsoft.com/office/drawing/2014/main" id="{3E7FF6D1-FCF1-4E95-8763-E0928DEEBFE9}"/>
                </a:ext>
              </a:extLst>
            </p:cNvPr>
            <p:cNvSpPr>
              <a:spLocks/>
            </p:cNvSpPr>
            <p:nvPr/>
          </p:nvSpPr>
          <p:spPr>
            <a:xfrm>
              <a:off x="2904474" y="3091140"/>
              <a:ext cx="2520000" cy="2520000"/>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DA734F"/>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sz="2400" b="1" kern="1200" dirty="0">
                  <a:solidFill>
                    <a:srgbClr val="FFFFFF"/>
                  </a:solidFill>
                  <a:latin typeface="微軟正黑體" panose="020B0604030504040204" pitchFamily="34" charset="-120"/>
                  <a:ea typeface="微軟正黑體" panose="020B0604030504040204" pitchFamily="34" charset="-120"/>
                  <a:cs typeface="+mn-cs"/>
                </a:rPr>
                <a:t>整合資源</a:t>
              </a:r>
              <a:endParaRPr lang="en-US" altLang="zh-TW" sz="2400" b="1" kern="1200" dirty="0">
                <a:solidFill>
                  <a:srgbClr val="FFFFFF"/>
                </a:solidFill>
                <a:latin typeface="微軟正黑體" panose="020B0604030504040204" pitchFamily="34" charset="-120"/>
                <a:ea typeface="微軟正黑體" panose="020B0604030504040204" pitchFamily="34" charset="-120"/>
                <a:cs typeface="+mn-cs"/>
              </a:endParaRPr>
            </a:p>
            <a:p>
              <a:pPr marL="0" lvl="0" indent="0" algn="ctr" defTabSz="800100">
                <a:lnSpc>
                  <a:spcPct val="90000"/>
                </a:lnSpc>
                <a:spcBef>
                  <a:spcPct val="0"/>
                </a:spcBef>
                <a:spcAft>
                  <a:spcPct val="35000"/>
                </a:spcAft>
                <a:buNone/>
              </a:pPr>
              <a:r>
                <a:rPr lang="zh-TW" altLang="en-US" sz="2400" b="1" kern="1200" dirty="0">
                  <a:solidFill>
                    <a:srgbClr val="FFFFFF"/>
                  </a:solidFill>
                  <a:latin typeface="微軟正黑體" panose="020B0604030504040204" pitchFamily="34" charset="-120"/>
                  <a:ea typeface="微軟正黑體" panose="020B0604030504040204" pitchFamily="34" charset="-120"/>
                  <a:cs typeface="+mn-cs"/>
                </a:rPr>
                <a:t>提升專業知識</a:t>
              </a:r>
            </a:p>
          </p:txBody>
        </p:sp>
        <p:sp>
          <p:nvSpPr>
            <p:cNvPr id="18" name="手繪多邊形: 圖案 17">
              <a:extLst>
                <a:ext uri="{FF2B5EF4-FFF2-40B4-BE49-F238E27FC236}">
                  <a16:creationId xmlns:a16="http://schemas.microsoft.com/office/drawing/2014/main" id="{4F82C120-907C-4381-BFC3-20FA8CA6DBE6}"/>
                </a:ext>
              </a:extLst>
            </p:cNvPr>
            <p:cNvSpPr>
              <a:spLocks noChangeAspect="1"/>
            </p:cNvSpPr>
            <p:nvPr/>
          </p:nvSpPr>
          <p:spPr>
            <a:xfrm>
              <a:off x="6638332" y="3186743"/>
              <a:ext cx="2520000" cy="2520000"/>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505045"/>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algn="ctr" defTabSz="800100">
                <a:lnSpc>
                  <a:spcPct val="90000"/>
                </a:lnSpc>
                <a:spcBef>
                  <a:spcPct val="0"/>
                </a:spcBef>
                <a:spcAft>
                  <a:spcPct val="35000"/>
                </a:spcAft>
              </a:pPr>
              <a:endParaRPr lang="en-US" altLang="zh-TW" sz="2200" b="1" dirty="0">
                <a:solidFill>
                  <a:srgbClr val="FFFFFF"/>
                </a:solidFill>
                <a:latin typeface="微軟正黑體" panose="020B0604030504040204" pitchFamily="34" charset="-120"/>
                <a:ea typeface="微軟正黑體" panose="020B0604030504040204" pitchFamily="34" charset="-120"/>
              </a:endParaRPr>
            </a:p>
            <a:p>
              <a:pPr algn="ctr" defTabSz="800100">
                <a:lnSpc>
                  <a:spcPct val="90000"/>
                </a:lnSpc>
                <a:spcBef>
                  <a:spcPct val="0"/>
                </a:spcBef>
                <a:spcAft>
                  <a:spcPct val="35000"/>
                </a:spcAft>
              </a:pPr>
              <a:r>
                <a:rPr lang="zh-TW" altLang="en-US" b="1" dirty="0">
                  <a:solidFill>
                    <a:srgbClr val="FFFFFF"/>
                  </a:solidFill>
                  <a:latin typeface="微軟正黑體" panose="020B0604030504040204" pitchFamily="34" charset="-120"/>
                  <a:ea typeface="微軟正黑體" panose="020B0604030504040204" pitchFamily="34" charset="-120"/>
                </a:rPr>
                <a:t>創新讀者服務方式</a:t>
              </a:r>
            </a:p>
            <a:p>
              <a:pPr marL="0" lvl="0" indent="0" algn="ctr" defTabSz="800100">
                <a:lnSpc>
                  <a:spcPct val="90000"/>
                </a:lnSpc>
                <a:spcBef>
                  <a:spcPct val="0"/>
                </a:spcBef>
                <a:spcAft>
                  <a:spcPct val="35000"/>
                </a:spcAft>
                <a:buNone/>
              </a:pPr>
              <a:endParaRPr lang="en-US" altLang="zh-TW" sz="2400" b="1" dirty="0">
                <a:solidFill>
                  <a:srgbClr val="FFFFFF"/>
                </a:solidFill>
                <a:latin typeface="微軟正黑體" panose="020B0604030504040204" pitchFamily="34" charset="-120"/>
                <a:ea typeface="微軟正黑體" panose="020B0604030504040204" pitchFamily="34" charset="-120"/>
              </a:endParaRPr>
            </a:p>
          </p:txBody>
        </p:sp>
        <p:sp>
          <p:nvSpPr>
            <p:cNvPr id="45" name="手繪多邊形: 圖案 44">
              <a:extLst>
                <a:ext uri="{FF2B5EF4-FFF2-40B4-BE49-F238E27FC236}">
                  <a16:creationId xmlns:a16="http://schemas.microsoft.com/office/drawing/2014/main" id="{A866DE2A-CC53-4551-BF5A-E4F0F6CCA4C6}"/>
                </a:ext>
              </a:extLst>
            </p:cNvPr>
            <p:cNvSpPr>
              <a:spLocks noChangeAspect="1"/>
            </p:cNvSpPr>
            <p:nvPr/>
          </p:nvSpPr>
          <p:spPr>
            <a:xfrm>
              <a:off x="4785540" y="1530743"/>
              <a:ext cx="2520000" cy="2520000"/>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B84A27"/>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endParaRPr lang="en-US" altLang="zh-TW" sz="2400" b="1" kern="1200" dirty="0">
                <a:solidFill>
                  <a:srgbClr val="FFFFFF"/>
                </a:solidFill>
                <a:latin typeface="微軟正黑體" panose="020B0604030504040204" pitchFamily="34" charset="-120"/>
                <a:ea typeface="微軟正黑體" panose="020B0604030504040204" pitchFamily="34" charset="-120"/>
                <a:cs typeface="+mn-cs"/>
              </a:endParaRPr>
            </a:p>
            <a:p>
              <a:pPr marL="0" lvl="0" indent="0" algn="ctr" defTabSz="800100">
                <a:lnSpc>
                  <a:spcPct val="90000"/>
                </a:lnSpc>
                <a:spcBef>
                  <a:spcPct val="0"/>
                </a:spcBef>
                <a:spcAft>
                  <a:spcPct val="35000"/>
                </a:spcAft>
                <a:buNone/>
              </a:pPr>
              <a:r>
                <a:rPr lang="zh-TW" altLang="en-US" sz="2400" b="1" kern="1200" dirty="0">
                  <a:solidFill>
                    <a:srgbClr val="FFFFFF"/>
                  </a:solidFill>
                  <a:latin typeface="微軟正黑體" panose="020B0604030504040204" pitchFamily="34" charset="-120"/>
                  <a:ea typeface="微軟正黑體" panose="020B0604030504040204" pitchFamily="34" charset="-120"/>
                  <a:cs typeface="+mn-cs"/>
                </a:rPr>
                <a:t>創新營運流程</a:t>
              </a:r>
              <a:r>
                <a:rPr lang="en-US" altLang="zh-TW" sz="2400" b="1" kern="1200" dirty="0">
                  <a:solidFill>
                    <a:srgbClr val="FFFFFF"/>
                  </a:solidFill>
                  <a:latin typeface="微軟正黑體" panose="020B0604030504040204" pitchFamily="34" charset="-120"/>
                  <a:ea typeface="微軟正黑體" panose="020B0604030504040204" pitchFamily="34" charset="-120"/>
                  <a:cs typeface="+mn-cs"/>
                </a:rPr>
                <a:t>/</a:t>
              </a:r>
              <a:r>
                <a:rPr lang="zh-TW" altLang="en-US" sz="2400" b="1" kern="1200" dirty="0">
                  <a:solidFill>
                    <a:srgbClr val="FFFFFF"/>
                  </a:solidFill>
                  <a:latin typeface="微軟正黑體" panose="020B0604030504040204" pitchFamily="34" charset="-120"/>
                  <a:ea typeface="微軟正黑體" panose="020B0604030504040204" pitchFamily="34" charset="-120"/>
                  <a:cs typeface="+mn-cs"/>
                </a:rPr>
                <a:t>模式</a:t>
              </a:r>
            </a:p>
          </p:txBody>
        </p:sp>
        <p:sp>
          <p:nvSpPr>
            <p:cNvPr id="46" name="手繪多邊形: 圖案 45">
              <a:extLst>
                <a:ext uri="{FF2B5EF4-FFF2-40B4-BE49-F238E27FC236}">
                  <a16:creationId xmlns:a16="http://schemas.microsoft.com/office/drawing/2014/main" id="{672F1FF9-28A7-46FD-9C3F-C73B59117513}"/>
                </a:ext>
              </a:extLst>
            </p:cNvPr>
            <p:cNvSpPr>
              <a:spLocks noChangeAspect="1"/>
            </p:cNvSpPr>
            <p:nvPr/>
          </p:nvSpPr>
          <p:spPr>
            <a:xfrm>
              <a:off x="8288591" y="1366208"/>
              <a:ext cx="2520000" cy="2520000"/>
            </a:xfrm>
            <a:custGeom>
              <a:avLst/>
              <a:gdLst>
                <a:gd name="connsiteX0" fmla="*/ 0 w 474460"/>
                <a:gd name="connsiteY0" fmla="*/ 237230 h 474460"/>
                <a:gd name="connsiteX1" fmla="*/ 237230 w 474460"/>
                <a:gd name="connsiteY1" fmla="*/ 0 h 474460"/>
                <a:gd name="connsiteX2" fmla="*/ 474460 w 474460"/>
                <a:gd name="connsiteY2" fmla="*/ 237230 h 474460"/>
                <a:gd name="connsiteX3" fmla="*/ 237230 w 474460"/>
                <a:gd name="connsiteY3" fmla="*/ 474460 h 474460"/>
                <a:gd name="connsiteX4" fmla="*/ 0 w 474460"/>
                <a:gd name="connsiteY4" fmla="*/ 237230 h 47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60" h="474460">
                  <a:moveTo>
                    <a:pt x="0" y="237230"/>
                  </a:moveTo>
                  <a:cubicBezTo>
                    <a:pt x="0" y="106211"/>
                    <a:pt x="106211" y="0"/>
                    <a:pt x="237230" y="0"/>
                  </a:cubicBezTo>
                  <a:cubicBezTo>
                    <a:pt x="368249" y="0"/>
                    <a:pt x="474460" y="106211"/>
                    <a:pt x="474460" y="237230"/>
                  </a:cubicBezTo>
                  <a:cubicBezTo>
                    <a:pt x="474460" y="368249"/>
                    <a:pt x="368249" y="474460"/>
                    <a:pt x="237230" y="474460"/>
                  </a:cubicBezTo>
                  <a:cubicBezTo>
                    <a:pt x="106211" y="474460"/>
                    <a:pt x="0" y="368249"/>
                    <a:pt x="0" y="237230"/>
                  </a:cubicBezTo>
                  <a:close/>
                </a:path>
              </a:pathLst>
            </a:custGeom>
            <a:solidFill>
              <a:srgbClr val="FD8525"/>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95594" tIns="92343" rIns="95594" bIns="92343" numCol="1" spcCol="1270" anchor="ctr" anchorCtr="0">
              <a:noAutofit/>
            </a:bodyPr>
            <a:lstStyle/>
            <a:p>
              <a:pPr marL="0" lvl="0" indent="0" algn="ctr" defTabSz="800100">
                <a:lnSpc>
                  <a:spcPct val="90000"/>
                </a:lnSpc>
                <a:spcBef>
                  <a:spcPct val="0"/>
                </a:spcBef>
                <a:spcAft>
                  <a:spcPct val="35000"/>
                </a:spcAft>
                <a:buNone/>
              </a:pPr>
              <a:r>
                <a:rPr lang="zh-TW" altLang="en-US" sz="2400" b="1" kern="1200" dirty="0">
                  <a:solidFill>
                    <a:srgbClr val="FFFFFF"/>
                  </a:solidFill>
                  <a:latin typeface="微軟正黑體" panose="020B0604030504040204" pitchFamily="34" charset="-120"/>
                  <a:ea typeface="微軟正黑體" panose="020B0604030504040204" pitchFamily="34" charset="-120"/>
                  <a:cs typeface="+mn-cs"/>
                </a:rPr>
                <a:t>智慧學習</a:t>
              </a:r>
            </a:p>
          </p:txBody>
        </p:sp>
      </p:grpSp>
    </p:spTree>
    <p:extLst>
      <p:ext uri="{BB962C8B-B14F-4D97-AF65-F5344CB8AC3E}">
        <p14:creationId xmlns:p14="http://schemas.microsoft.com/office/powerpoint/2010/main" val="951561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05</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81044" y="851758"/>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35044" y="689758"/>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D157D989-0251-4BE6-AD12-DCA9DC1BD644}"/>
              </a:ext>
            </a:extLst>
          </p:cNvPr>
          <p:cNvSpPr txBox="1"/>
          <p:nvPr/>
        </p:nvSpPr>
        <p:spPr>
          <a:xfrm>
            <a:off x="486805" y="646085"/>
            <a:ext cx="7505871" cy="584775"/>
          </a:xfrm>
          <a:prstGeom prst="rect">
            <a:avLst/>
          </a:prstGeom>
          <a:noFill/>
        </p:spPr>
        <p:txBody>
          <a:bodyPr wrap="square" rtlCol="0">
            <a:spAutoFit/>
          </a:bodyPr>
          <a:lstStyle/>
          <a:p>
            <a:r>
              <a:rPr lang="zh-TW" altLang="en-US" sz="3200" dirty="0">
                <a:latin typeface="微軟正黑體" panose="020B0604030504040204" pitchFamily="34" charset="-120"/>
                <a:ea typeface="微軟正黑體" panose="020B0604030504040204" pitchFamily="34" charset="-120"/>
              </a:rPr>
              <a:t>四、轉型智能服務的重點工作：</a:t>
            </a:r>
          </a:p>
        </p:txBody>
      </p:sp>
      <p:sp>
        <p:nvSpPr>
          <p:cNvPr id="7" name="矩形 6">
            <a:extLst>
              <a:ext uri="{FF2B5EF4-FFF2-40B4-BE49-F238E27FC236}">
                <a16:creationId xmlns:a16="http://schemas.microsoft.com/office/drawing/2014/main" id="{D118501E-01B5-4E3F-A20E-B66C676DB6DA}"/>
              </a:ext>
            </a:extLst>
          </p:cNvPr>
          <p:cNvSpPr/>
          <p:nvPr/>
        </p:nvSpPr>
        <p:spPr>
          <a:xfrm>
            <a:off x="850598" y="3835257"/>
            <a:ext cx="10227074" cy="959109"/>
          </a:xfrm>
          <a:prstGeom prst="rect">
            <a:avLst/>
          </a:prstGeom>
        </p:spPr>
        <p:txBody>
          <a:bodyPr wrap="square">
            <a:spAutoFit/>
          </a:bodyPr>
          <a:lstStyle/>
          <a:p>
            <a:pPr marL="342900" indent="-342900">
              <a:lnSpc>
                <a:spcPct val="150000"/>
              </a:lnSpc>
              <a:buClr>
                <a:srgbClr val="E2501D"/>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以讀者為中心，以服務為本位：開拓智能服務的市場。</a:t>
            </a:r>
          </a:p>
          <a:p>
            <a:pPr marL="342900" indent="-342900">
              <a:lnSpc>
                <a:spcPct val="150000"/>
              </a:lnSpc>
              <a:buClr>
                <a:srgbClr val="E2501D"/>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學習新技術，保持開放的態度，快速適應層出不窮的改變。</a:t>
            </a:r>
          </a:p>
        </p:txBody>
      </p:sp>
      <p:grpSp>
        <p:nvGrpSpPr>
          <p:cNvPr id="21" name="群組 20">
            <a:extLst>
              <a:ext uri="{FF2B5EF4-FFF2-40B4-BE49-F238E27FC236}">
                <a16:creationId xmlns:a16="http://schemas.microsoft.com/office/drawing/2014/main" id="{1999A7FC-0EFC-43BB-80F2-828FBE89FCE4}"/>
              </a:ext>
            </a:extLst>
          </p:cNvPr>
          <p:cNvGrpSpPr>
            <a:grpSpLocks noChangeAspect="1"/>
          </p:cNvGrpSpPr>
          <p:nvPr/>
        </p:nvGrpSpPr>
        <p:grpSpPr>
          <a:xfrm>
            <a:off x="1114328" y="1530008"/>
            <a:ext cx="9963344" cy="1684765"/>
            <a:chOff x="-8694029" y="2955776"/>
            <a:chExt cx="17372546" cy="2937641"/>
          </a:xfrm>
        </p:grpSpPr>
        <p:sp>
          <p:nvSpPr>
            <p:cNvPr id="22" name="手繪多邊形: 圖案 21">
              <a:extLst>
                <a:ext uri="{FF2B5EF4-FFF2-40B4-BE49-F238E27FC236}">
                  <a16:creationId xmlns:a16="http://schemas.microsoft.com/office/drawing/2014/main" id="{6213ABFF-FE14-4246-AE56-029997F794B3}"/>
                </a:ext>
              </a:extLst>
            </p:cNvPr>
            <p:cNvSpPr>
              <a:spLocks/>
            </p:cNvSpPr>
            <p:nvPr/>
          </p:nvSpPr>
          <p:spPr>
            <a:xfrm>
              <a:off x="-8694029" y="301341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E2501D"/>
            </a:solidFill>
            <a:ln w="38100"/>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42436" tIns="329279" rIns="342436" bIns="329279" numCol="1" spcCol="1270" anchor="ctr" anchorCtr="0">
              <a:noAutofit/>
            </a:bodyPr>
            <a:lstStyle/>
            <a:p>
              <a:pPr lvl="0" algn="ctr" defTabSz="800100">
                <a:lnSpc>
                  <a:spcPct val="90000"/>
                </a:lnSpc>
                <a:spcBef>
                  <a:spcPct val="0"/>
                </a:spcBef>
                <a:spcAft>
                  <a:spcPct val="35000"/>
                </a:spcAft>
                <a:buNone/>
              </a:pPr>
              <a:endParaRPr lang="en-US" altLang="zh-TW" sz="1600" b="1" kern="1200" dirty="0">
                <a:solidFill>
                  <a:srgbClr val="FFFFFF"/>
                </a:solidFill>
                <a:latin typeface="微軟正黑體" panose="020B0604030504040204" pitchFamily="34" charset="-120"/>
                <a:ea typeface="微軟正黑體" panose="020B0604030504040204" pitchFamily="34" charset="-120"/>
              </a:endParaRPr>
            </a:p>
            <a:p>
              <a:pPr marL="0" lvl="0" indent="0" algn="ctr" defTabSz="800100">
                <a:lnSpc>
                  <a:spcPct val="90000"/>
                </a:lnSpc>
                <a:spcBef>
                  <a:spcPct val="0"/>
                </a:spcBef>
                <a:spcAft>
                  <a:spcPct val="35000"/>
                </a:spcAft>
                <a:buNone/>
              </a:pPr>
              <a:r>
                <a:rPr lang="zh-TW" altLang="en-US" sz="1600" b="1" kern="1200" dirty="0">
                  <a:solidFill>
                    <a:srgbClr val="FFFFFF"/>
                  </a:solidFill>
                  <a:latin typeface="微軟正黑體" panose="020B0604030504040204" pitchFamily="34" charset="-120"/>
                  <a:ea typeface="微軟正黑體" panose="020B0604030504040204" pitchFamily="34" charset="-120"/>
                </a:rPr>
                <a:t>建立內部共識</a:t>
              </a:r>
            </a:p>
            <a:p>
              <a:pPr marL="0" lvl="0" indent="0" algn="ctr" defTabSz="800100">
                <a:lnSpc>
                  <a:spcPct val="90000"/>
                </a:lnSpc>
                <a:spcBef>
                  <a:spcPct val="0"/>
                </a:spcBef>
                <a:spcAft>
                  <a:spcPct val="35000"/>
                </a:spcAft>
                <a:buNone/>
              </a:pPr>
              <a:endParaRPr lang="zh-TW" altLang="en-US" sz="2100" kern="1200" dirty="0"/>
            </a:p>
          </p:txBody>
        </p:sp>
        <p:sp>
          <p:nvSpPr>
            <p:cNvPr id="23" name="手繪多邊形: 圖案 22">
              <a:extLst>
                <a:ext uri="{FF2B5EF4-FFF2-40B4-BE49-F238E27FC236}">
                  <a16:creationId xmlns:a16="http://schemas.microsoft.com/office/drawing/2014/main" id="{8B2ACD53-0C43-46FD-BFFB-666C6570982E}"/>
                </a:ext>
              </a:extLst>
            </p:cNvPr>
            <p:cNvSpPr>
              <a:spLocks/>
            </p:cNvSpPr>
            <p:nvPr/>
          </p:nvSpPr>
          <p:spPr>
            <a:xfrm>
              <a:off x="-5070893" y="295577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D0CECE"/>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sz="1600" b="1" kern="1200" dirty="0">
                  <a:solidFill>
                    <a:srgbClr val="FFFFFF"/>
                  </a:solidFill>
                  <a:latin typeface="微軟正黑體" panose="020B0604030504040204" pitchFamily="34" charset="-120"/>
                  <a:ea typeface="微軟正黑體" panose="020B0604030504040204" pitchFamily="34" charset="-120"/>
                  <a:cs typeface="+mn-cs"/>
                </a:rPr>
                <a:t>整合資源提升專業知識</a:t>
              </a:r>
            </a:p>
          </p:txBody>
        </p:sp>
        <p:sp>
          <p:nvSpPr>
            <p:cNvPr id="24" name="手繪多邊形: 圖案 23">
              <a:extLst>
                <a:ext uri="{FF2B5EF4-FFF2-40B4-BE49-F238E27FC236}">
                  <a16:creationId xmlns:a16="http://schemas.microsoft.com/office/drawing/2014/main" id="{F563C30C-9D88-4ED4-97AD-356423C75114}"/>
                </a:ext>
              </a:extLst>
            </p:cNvPr>
            <p:cNvSpPr>
              <a:spLocks/>
            </p:cNvSpPr>
            <p:nvPr/>
          </p:nvSpPr>
          <p:spPr>
            <a:xfrm>
              <a:off x="2175378" y="295577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chemeClr val="bg2">
                <a:lumMod val="90000"/>
              </a:schemeClr>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b="1" kern="1200" dirty="0">
                  <a:solidFill>
                    <a:srgbClr val="FFFFFF"/>
                  </a:solidFill>
                  <a:latin typeface="微軟正黑體" panose="020B0604030504040204" pitchFamily="34" charset="-120"/>
                  <a:ea typeface="微軟正黑體" panose="020B0604030504040204" pitchFamily="34" charset="-120"/>
                  <a:cs typeface="+mn-cs"/>
                </a:rPr>
                <a:t>創新讀者服務方式</a:t>
              </a:r>
            </a:p>
          </p:txBody>
        </p:sp>
        <p:sp>
          <p:nvSpPr>
            <p:cNvPr id="25" name="手繪多邊形: 圖案 24">
              <a:extLst>
                <a:ext uri="{FF2B5EF4-FFF2-40B4-BE49-F238E27FC236}">
                  <a16:creationId xmlns:a16="http://schemas.microsoft.com/office/drawing/2014/main" id="{4CFE4B79-71E0-4FAD-85EB-DCFF6C18A43E}"/>
                </a:ext>
              </a:extLst>
            </p:cNvPr>
            <p:cNvSpPr>
              <a:spLocks/>
            </p:cNvSpPr>
            <p:nvPr/>
          </p:nvSpPr>
          <p:spPr>
            <a:xfrm>
              <a:off x="-1447757" y="2955779"/>
              <a:ext cx="2879999" cy="2879998"/>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D0CECE"/>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sz="1600" b="1" kern="1200" dirty="0">
                  <a:solidFill>
                    <a:srgbClr val="FFFFFF"/>
                  </a:solidFill>
                  <a:latin typeface="微軟正黑體" panose="020B0604030504040204" pitchFamily="34" charset="-120"/>
                  <a:ea typeface="微軟正黑體" panose="020B0604030504040204" pitchFamily="34" charset="-120"/>
                  <a:cs typeface="+mn-cs"/>
                </a:rPr>
                <a:t>創新營運流程</a:t>
              </a:r>
              <a:r>
                <a:rPr lang="en-US" altLang="zh-TW" sz="1600" b="1" kern="1200" dirty="0">
                  <a:solidFill>
                    <a:srgbClr val="FFFFFF"/>
                  </a:solidFill>
                  <a:latin typeface="微軟正黑體" panose="020B0604030504040204" pitchFamily="34" charset="-120"/>
                  <a:ea typeface="微軟正黑體" panose="020B0604030504040204" pitchFamily="34" charset="-120"/>
                  <a:cs typeface="+mn-cs"/>
                </a:rPr>
                <a:t>/</a:t>
              </a:r>
              <a:r>
                <a:rPr lang="zh-TW" altLang="en-US" sz="1600" b="1" kern="1200" dirty="0">
                  <a:solidFill>
                    <a:srgbClr val="FFFFFF"/>
                  </a:solidFill>
                  <a:latin typeface="微軟正黑體" panose="020B0604030504040204" pitchFamily="34" charset="-120"/>
                  <a:ea typeface="微軟正黑體" panose="020B0604030504040204" pitchFamily="34" charset="-120"/>
                  <a:cs typeface="+mn-cs"/>
                </a:rPr>
                <a:t>模式</a:t>
              </a:r>
            </a:p>
          </p:txBody>
        </p:sp>
        <p:sp>
          <p:nvSpPr>
            <p:cNvPr id="26" name="手繪多邊形: 圖案 25">
              <a:extLst>
                <a:ext uri="{FF2B5EF4-FFF2-40B4-BE49-F238E27FC236}">
                  <a16:creationId xmlns:a16="http://schemas.microsoft.com/office/drawing/2014/main" id="{FFF3E9DC-F36B-480F-9E6E-8C6F595A48C8}"/>
                </a:ext>
              </a:extLst>
            </p:cNvPr>
            <p:cNvSpPr>
              <a:spLocks noChangeAspect="1"/>
            </p:cNvSpPr>
            <p:nvPr/>
          </p:nvSpPr>
          <p:spPr>
            <a:xfrm>
              <a:off x="5798516" y="3013416"/>
              <a:ext cx="2880001" cy="2880001"/>
            </a:xfrm>
            <a:custGeom>
              <a:avLst/>
              <a:gdLst>
                <a:gd name="connsiteX0" fmla="*/ 0 w 474460"/>
                <a:gd name="connsiteY0" fmla="*/ 237230 h 474460"/>
                <a:gd name="connsiteX1" fmla="*/ 237230 w 474460"/>
                <a:gd name="connsiteY1" fmla="*/ 0 h 474460"/>
                <a:gd name="connsiteX2" fmla="*/ 474460 w 474460"/>
                <a:gd name="connsiteY2" fmla="*/ 237230 h 474460"/>
                <a:gd name="connsiteX3" fmla="*/ 237230 w 474460"/>
                <a:gd name="connsiteY3" fmla="*/ 474460 h 474460"/>
                <a:gd name="connsiteX4" fmla="*/ 0 w 474460"/>
                <a:gd name="connsiteY4" fmla="*/ 237230 h 47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60" h="474460">
                  <a:moveTo>
                    <a:pt x="0" y="237230"/>
                  </a:moveTo>
                  <a:cubicBezTo>
                    <a:pt x="0" y="106211"/>
                    <a:pt x="106211" y="0"/>
                    <a:pt x="237230" y="0"/>
                  </a:cubicBezTo>
                  <a:cubicBezTo>
                    <a:pt x="368249" y="0"/>
                    <a:pt x="474460" y="106211"/>
                    <a:pt x="474460" y="237230"/>
                  </a:cubicBezTo>
                  <a:cubicBezTo>
                    <a:pt x="474460" y="368249"/>
                    <a:pt x="368249" y="474460"/>
                    <a:pt x="237230" y="474460"/>
                  </a:cubicBezTo>
                  <a:cubicBezTo>
                    <a:pt x="106211" y="474460"/>
                    <a:pt x="0" y="368249"/>
                    <a:pt x="0" y="237230"/>
                  </a:cubicBezTo>
                  <a:close/>
                </a:path>
              </a:pathLst>
            </a:custGeom>
            <a:solidFill>
              <a:srgbClr val="D0CECE"/>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95594" tIns="92343" rIns="95594" bIns="92343" numCol="1" spcCol="1270" anchor="ctr" anchorCtr="0">
              <a:noAutofit/>
            </a:bodyPr>
            <a:lstStyle/>
            <a:p>
              <a:pPr marL="0" lvl="0" indent="0" algn="ctr" defTabSz="800100">
                <a:lnSpc>
                  <a:spcPct val="90000"/>
                </a:lnSpc>
                <a:spcBef>
                  <a:spcPct val="0"/>
                </a:spcBef>
                <a:spcAft>
                  <a:spcPct val="35000"/>
                </a:spcAft>
                <a:buNone/>
              </a:pPr>
              <a:r>
                <a:rPr lang="zh-TW" altLang="en-US" sz="2800" b="1" kern="1200" dirty="0">
                  <a:solidFill>
                    <a:srgbClr val="FFFFFF"/>
                  </a:solidFill>
                  <a:latin typeface="微軟正黑體" panose="020B0604030504040204" pitchFamily="34" charset="-120"/>
                  <a:ea typeface="微軟正黑體" panose="020B0604030504040204" pitchFamily="34" charset="-120"/>
                  <a:cs typeface="+mn-cs"/>
                </a:rPr>
                <a:t>智慧學習</a:t>
              </a:r>
            </a:p>
          </p:txBody>
        </p:sp>
      </p:grpSp>
    </p:spTree>
    <p:extLst>
      <p:ext uri="{BB962C8B-B14F-4D97-AF65-F5344CB8AC3E}">
        <p14:creationId xmlns:p14="http://schemas.microsoft.com/office/powerpoint/2010/main" val="1951177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06</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344626" y="410676"/>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80626" y="242083"/>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21B1E99-8886-4711-9108-B84952D19944}"/>
              </a:ext>
            </a:extLst>
          </p:cNvPr>
          <p:cNvSpPr/>
          <p:nvPr/>
        </p:nvSpPr>
        <p:spPr>
          <a:xfrm>
            <a:off x="523745" y="161954"/>
            <a:ext cx="6428885" cy="504369"/>
          </a:xfrm>
          <a:prstGeom prst="rect">
            <a:avLst/>
          </a:prstGeom>
        </p:spPr>
        <p:txBody>
          <a:bodyPr wrap="square">
            <a:spAutoFit/>
          </a:bodyPr>
          <a:lstStyle/>
          <a:p>
            <a:pPr>
              <a:lnSpc>
                <a:spcPct val="150000"/>
              </a:lnSpc>
              <a:buClr>
                <a:srgbClr val="505045"/>
              </a:buClr>
            </a:pPr>
            <a:r>
              <a:rPr lang="zh-TW" altLang="en-US" sz="2000" b="1" dirty="0">
                <a:latin typeface="微軟正黑體" panose="020B0604030504040204" pitchFamily="34" charset="-120"/>
                <a:ea typeface="微軟正黑體" panose="020B0604030504040204" pitchFamily="34" charset="-120"/>
              </a:rPr>
              <a:t>建立內部共識</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讓館員及師生讀者認識 </a:t>
            </a:r>
            <a:r>
              <a:rPr lang="en-US" altLang="zh-TW" sz="2000" b="1" dirty="0" err="1"/>
              <a:t>ChatGPT</a:t>
            </a:r>
            <a:r>
              <a:rPr lang="zh-TW" altLang="en-US" sz="2000" b="1" dirty="0">
                <a:latin typeface="微軟正黑體" panose="020B0604030504040204" pitchFamily="34" charset="-120"/>
                <a:ea typeface="微軟正黑體" panose="020B0604030504040204" pitchFamily="34" charset="-120"/>
              </a:rPr>
              <a:t>  </a:t>
            </a:r>
            <a:endParaRPr lang="zh-TW" altLang="en-US" sz="2000" b="1" dirty="0"/>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3" name="矩形 2">
            <a:extLst>
              <a:ext uri="{FF2B5EF4-FFF2-40B4-BE49-F238E27FC236}">
                <a16:creationId xmlns:a16="http://schemas.microsoft.com/office/drawing/2014/main" id="{FB29B918-85DF-4C16-B64E-D21A86303A41}"/>
              </a:ext>
            </a:extLst>
          </p:cNvPr>
          <p:cNvSpPr/>
          <p:nvPr/>
        </p:nvSpPr>
        <p:spPr>
          <a:xfrm>
            <a:off x="188460" y="812951"/>
            <a:ext cx="6540234" cy="881917"/>
          </a:xfrm>
          <a:prstGeom prst="rect">
            <a:avLst/>
          </a:prstGeom>
        </p:spPr>
        <p:txBody>
          <a:bodyPr wrap="square">
            <a:spAutoFit/>
          </a:bodyPr>
          <a:lstStyle/>
          <a:p>
            <a:pPr marL="342900" indent="-342900">
              <a:lnSpc>
                <a:spcPct val="150000"/>
              </a:lnSpc>
              <a:buClr>
                <a:srgbClr val="E2501D"/>
              </a:buClr>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以讀者為中心，以服務為本位：開拓智能服務的市場。</a:t>
            </a:r>
          </a:p>
          <a:p>
            <a:pPr marL="342900" indent="-342900">
              <a:lnSpc>
                <a:spcPct val="150000"/>
              </a:lnSpc>
              <a:buClr>
                <a:srgbClr val="E2501D"/>
              </a:buClr>
              <a:buFont typeface="Wingdings" panose="05000000000000000000" pitchFamily="2" charset="2"/>
              <a:buChar char="l"/>
            </a:pPr>
            <a:r>
              <a:rPr lang="zh-TW" altLang="en-US" dirty="0">
                <a:latin typeface="微軟正黑體" panose="020B0604030504040204" pitchFamily="34" charset="-120"/>
                <a:ea typeface="微軟正黑體" panose="020B0604030504040204" pitchFamily="34" charset="-120"/>
              </a:rPr>
              <a:t>學習新技術，保持開放的態度，快速適應層出不窮的改變。</a:t>
            </a:r>
          </a:p>
        </p:txBody>
      </p:sp>
      <p:pic>
        <p:nvPicPr>
          <p:cNvPr id="16" name="圖片 15">
            <a:extLst>
              <a:ext uri="{FF2B5EF4-FFF2-40B4-BE49-F238E27FC236}">
                <a16:creationId xmlns:a16="http://schemas.microsoft.com/office/drawing/2014/main" id="{7DB92D08-6BE6-430A-8292-054A95CE6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524" y="-2773"/>
            <a:ext cx="4743475" cy="6708370"/>
          </a:xfrm>
          <a:prstGeom prst="rect">
            <a:avLst/>
          </a:prstGeom>
        </p:spPr>
      </p:pic>
      <p:sp>
        <p:nvSpPr>
          <p:cNvPr id="17" name="矩形 16">
            <a:extLst>
              <a:ext uri="{FF2B5EF4-FFF2-40B4-BE49-F238E27FC236}">
                <a16:creationId xmlns:a16="http://schemas.microsoft.com/office/drawing/2014/main" id="{0AEB5229-F0CD-44F5-8BD1-18D95018CE4F}"/>
              </a:ext>
            </a:extLst>
          </p:cNvPr>
          <p:cNvSpPr/>
          <p:nvPr/>
        </p:nvSpPr>
        <p:spPr>
          <a:xfrm>
            <a:off x="167951" y="1920843"/>
            <a:ext cx="7280571" cy="4616648"/>
          </a:xfrm>
          <a:prstGeom prst="rect">
            <a:avLst/>
          </a:prstGeom>
        </p:spPr>
        <p:txBody>
          <a:bodyPr wrap="square">
            <a:spAutoFit/>
          </a:bodyPr>
          <a:lstStyle/>
          <a:p>
            <a:pPr algn="ctr"/>
            <a:r>
              <a:rPr lang="zh-TW" altLang="en-US" sz="2400" b="1" dirty="0">
                <a:latin typeface="微軟正黑體" panose="020B0604030504040204" pitchFamily="34" charset="-120"/>
                <a:ea typeface="微軟正黑體" panose="020B0604030504040204" pitchFamily="34" charset="-120"/>
              </a:rPr>
              <a:t>專題演講 </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 </a:t>
            </a:r>
            <a:r>
              <a:rPr lang="en-US" altLang="zh-TW" sz="2400" b="1" dirty="0" err="1">
                <a:latin typeface="微軟正黑體" panose="020B0604030504040204" pitchFamily="34" charset="-120"/>
                <a:ea typeface="微軟正黑體" panose="020B0604030504040204" pitchFamily="34" charset="-120"/>
              </a:rPr>
              <a:t>ChatGPT</a:t>
            </a:r>
            <a:r>
              <a:rPr lang="zh-TW" altLang="en-US" sz="2400" b="1" dirty="0">
                <a:latin typeface="微軟正黑體" panose="020B0604030504040204" pitchFamily="34" charset="-120"/>
                <a:ea typeface="微軟正黑體" panose="020B0604030504040204" pitchFamily="34" charset="-120"/>
              </a:rPr>
              <a:t> </a:t>
            </a:r>
            <a:r>
              <a:rPr lang="en-US" altLang="zh-TW" sz="2400" b="1" dirty="0">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教育領域生師觀點 </a:t>
            </a:r>
            <a:endParaRPr lang="en-US" altLang="zh-TW" sz="2400" b="1"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en-US" altLang="zh-TW" dirty="0" err="1">
                <a:latin typeface="微軟正黑體" panose="020B0604030504040204" pitchFamily="34" charset="-120"/>
                <a:ea typeface="微軟正黑體" panose="020B0604030504040204" pitchFamily="34" charset="-120"/>
              </a:rPr>
              <a:t>ChatGPT</a:t>
            </a:r>
            <a:r>
              <a:rPr lang="en-US" altLang="zh-TW" dirty="0">
                <a:latin typeface="微軟正黑體" panose="020B0604030504040204" pitchFamily="34" charset="-120"/>
                <a:ea typeface="微軟正黑體" panose="020B0604030504040204" pitchFamily="34" charset="-120"/>
              </a:rPr>
              <a:t> in/for education: Student and teacher perspectives)</a:t>
            </a:r>
          </a:p>
          <a:p>
            <a:endParaRPr lang="en-US" altLang="zh-TW" sz="1400" dirty="0">
              <a:latin typeface="微軟正黑體" panose="020B0604030504040204" pitchFamily="34" charset="-120"/>
              <a:ea typeface="微軟正黑體" panose="020B0604030504040204" pitchFamily="34" charset="-120"/>
            </a:endParaRPr>
          </a:p>
          <a:p>
            <a:pPr algn="ctr"/>
            <a:r>
              <a:rPr lang="zh-TW" altLang="en-US" sz="1400" dirty="0">
                <a:latin typeface="微軟正黑體" panose="020B0604030504040204" pitchFamily="34" charset="-120"/>
                <a:ea typeface="微軟正黑體" panose="020B0604030504040204" pitchFamily="34" charset="-120"/>
              </a:rPr>
              <a:t>  時間</a:t>
            </a:r>
            <a:r>
              <a:rPr lang="en-US" altLang="zh-TW" sz="1400" dirty="0">
                <a:latin typeface="微軟正黑體" panose="020B0604030504040204" pitchFamily="34" charset="-120"/>
                <a:ea typeface="微軟正黑體" panose="020B0604030504040204" pitchFamily="34" charset="-120"/>
              </a:rPr>
              <a:t>: 112.03.15 13:00-15:00   </a:t>
            </a:r>
            <a:r>
              <a:rPr lang="zh-TW" altLang="en-US" sz="1400" dirty="0">
                <a:latin typeface="微軟正黑體" panose="020B0604030504040204" pitchFamily="34" charset="-120"/>
                <a:ea typeface="微軟正黑體" panose="020B0604030504040204" pitchFamily="34" charset="-120"/>
              </a:rPr>
              <a:t>地點</a:t>
            </a:r>
            <a:r>
              <a:rPr lang="en-US" altLang="zh-TW" sz="1400" dirty="0">
                <a:latin typeface="微軟正黑體" panose="020B0604030504040204" pitchFamily="34" charset="-120"/>
                <a:ea typeface="微軟正黑體" panose="020B0604030504040204" pitchFamily="34" charset="-120"/>
              </a:rPr>
              <a:t>: </a:t>
            </a:r>
            <a:r>
              <a:rPr lang="zh-TW" altLang="en-US" sz="1400" dirty="0">
                <a:latin typeface="微軟正黑體" panose="020B0604030504040204" pitchFamily="34" charset="-120"/>
                <a:ea typeface="微軟正黑體" panose="020B0604030504040204" pitchFamily="34" charset="-120"/>
              </a:rPr>
              <a:t>圖書館一樓多元創意教室       </a:t>
            </a:r>
          </a:p>
          <a:p>
            <a:endParaRPr lang="zh-TW" altLang="en-US" sz="1400" dirty="0">
              <a:latin typeface="微軟正黑體" panose="020B0604030504040204" pitchFamily="34" charset="-120"/>
              <a:ea typeface="微軟正黑體" panose="020B0604030504040204" pitchFamily="34" charset="-120"/>
            </a:endParaRPr>
          </a:p>
          <a:p>
            <a:r>
              <a:rPr lang="zh-TW" altLang="en-US" sz="1400" dirty="0">
                <a:latin typeface="微軟正黑體" panose="020B0604030504040204" pitchFamily="34" charset="-120"/>
                <a:ea typeface="微軟正黑體" panose="020B0604030504040204" pitchFamily="34" charset="-120"/>
              </a:rPr>
              <a:t>「</a:t>
            </a:r>
            <a:r>
              <a:rPr lang="en-US" altLang="zh-TW" sz="1400" dirty="0" err="1">
                <a:latin typeface="微軟正黑體" panose="020B0604030504040204" pitchFamily="34" charset="-120"/>
                <a:ea typeface="微軟正黑體" panose="020B0604030504040204" pitchFamily="34" charset="-120"/>
              </a:rPr>
              <a:t>ChatGPT</a:t>
            </a:r>
            <a:r>
              <a:rPr lang="zh-TW" altLang="en-US" sz="1400" dirty="0">
                <a:latin typeface="微軟正黑體" panose="020B0604030504040204" pitchFamily="34" charset="-120"/>
                <a:ea typeface="微軟正黑體" panose="020B0604030504040204" pitchFamily="34" charset="-120"/>
              </a:rPr>
              <a:t>」（全名：</a:t>
            </a:r>
            <a:r>
              <a:rPr lang="en-US" altLang="zh-TW" sz="1400" dirty="0">
                <a:latin typeface="微軟正黑體" panose="020B0604030504040204" pitchFamily="34" charset="-120"/>
                <a:ea typeface="微軟正黑體" panose="020B0604030504040204" pitchFamily="34" charset="-120"/>
              </a:rPr>
              <a:t>Chat Generative Pre-trained Transformer</a:t>
            </a:r>
            <a:r>
              <a:rPr lang="zh-TW" altLang="en-US" sz="1400" dirty="0">
                <a:latin typeface="微軟正黑體" panose="020B0604030504040204" pitchFamily="34" charset="-120"/>
                <a:ea typeface="微軟正黑體" panose="020B0604030504040204" pitchFamily="34" charset="-120"/>
              </a:rPr>
              <a:t>）係</a:t>
            </a:r>
            <a:r>
              <a:rPr lang="en-US" altLang="zh-TW" sz="1400" dirty="0">
                <a:latin typeface="微軟正黑體" panose="020B0604030504040204" pitchFamily="34" charset="-120"/>
                <a:ea typeface="微軟正黑體" panose="020B0604030504040204" pitchFamily="34" charset="-120"/>
              </a:rPr>
              <a:t>2022</a:t>
            </a:r>
            <a:r>
              <a:rPr lang="zh-TW" altLang="en-US" sz="1400" dirty="0">
                <a:latin typeface="微軟正黑體" panose="020B0604030504040204" pitchFamily="34" charset="-120"/>
                <a:ea typeface="微軟正黑體" panose="020B0604030504040204" pitchFamily="34" charset="-120"/>
              </a:rPr>
              <a:t>年</a:t>
            </a:r>
            <a:r>
              <a:rPr lang="en-US" altLang="zh-TW" sz="1400" dirty="0">
                <a:latin typeface="微軟正黑體" panose="020B0604030504040204" pitchFamily="34" charset="-120"/>
                <a:ea typeface="微軟正黑體" panose="020B0604030504040204" pitchFamily="34" charset="-120"/>
              </a:rPr>
              <a:t>11</a:t>
            </a:r>
            <a:r>
              <a:rPr lang="zh-TW" altLang="en-US" sz="1400" dirty="0">
                <a:latin typeface="微軟正黑體" panose="020B0604030504040204" pitchFamily="34" charset="-120"/>
                <a:ea typeface="微軟正黑體" panose="020B0604030504040204" pitchFamily="34" charset="-120"/>
              </a:rPr>
              <a:t>月由美國科技公司</a:t>
            </a:r>
            <a:r>
              <a:rPr lang="en-US" altLang="zh-TW" sz="1400" dirty="0" err="1">
                <a:latin typeface="微軟正黑體" panose="020B0604030504040204" pitchFamily="34" charset="-120"/>
                <a:ea typeface="微軟正黑體" panose="020B0604030504040204" pitchFamily="34" charset="-120"/>
              </a:rPr>
              <a:t>OpenAI</a:t>
            </a:r>
            <a:r>
              <a:rPr lang="zh-TW" altLang="en-US" sz="1400" dirty="0">
                <a:latin typeface="微軟正黑體" panose="020B0604030504040204" pitchFamily="34" charset="-120"/>
                <a:ea typeface="微軟正黑體" panose="020B0604030504040204" pitchFamily="34" charset="-120"/>
              </a:rPr>
              <a:t>推出的人工智慧聊天機器人程式，當使用者以文字輸入提問或敘述，</a:t>
            </a:r>
            <a:r>
              <a:rPr lang="en-US" altLang="zh-TW" sz="1400" dirty="0" err="1">
                <a:latin typeface="微軟正黑體" panose="020B0604030504040204" pitchFamily="34" charset="-120"/>
                <a:ea typeface="微軟正黑體" panose="020B0604030504040204" pitchFamily="34" charset="-120"/>
              </a:rPr>
              <a:t>ChatGPT</a:t>
            </a:r>
            <a:r>
              <a:rPr lang="zh-TW" altLang="en-US" sz="1400" dirty="0">
                <a:latin typeface="微軟正黑體" panose="020B0604030504040204" pitchFamily="34" charset="-120"/>
                <a:ea typeface="微軟正黑體" panose="020B0604030504040204" pitchFamily="34" charset="-120"/>
              </a:rPr>
              <a:t>會分析文字的含意，再輸出結果給使用者。除了基本對談與資料搜尋，</a:t>
            </a:r>
            <a:r>
              <a:rPr lang="en-US" altLang="zh-TW" sz="1400" dirty="0" err="1">
                <a:latin typeface="微軟正黑體" panose="020B0604030504040204" pitchFamily="34" charset="-120"/>
                <a:ea typeface="微軟正黑體" panose="020B0604030504040204" pitchFamily="34" charset="-120"/>
              </a:rPr>
              <a:t>ChatGPT</a:t>
            </a:r>
            <a:r>
              <a:rPr lang="zh-TW" altLang="en-US" sz="1400" dirty="0">
                <a:latin typeface="微軟正黑體" panose="020B0604030504040204" pitchFamily="34" charset="-120"/>
                <a:ea typeface="微軟正黑體" panose="020B0604030504040204" pitchFamily="34" charset="-120"/>
              </a:rPr>
              <a:t>也具備問答解惑、產生程式碼和除錯，甚至能撰寫論文、小說劇本等，強大功能掀起全球</a:t>
            </a:r>
            <a:r>
              <a:rPr lang="en-US" altLang="zh-TW" sz="1400" dirty="0">
                <a:latin typeface="微軟正黑體" panose="020B0604030504040204" pitchFamily="34" charset="-120"/>
                <a:ea typeface="微軟正黑體" panose="020B0604030504040204" pitchFamily="34" charset="-120"/>
              </a:rPr>
              <a:t>AI</a:t>
            </a:r>
            <a:r>
              <a:rPr lang="zh-TW" altLang="en-US" sz="1400" dirty="0">
                <a:latin typeface="微軟正黑體" panose="020B0604030504040204" pitchFamily="34" charset="-120"/>
                <a:ea typeface="微軟正黑體" panose="020B0604030504040204" pitchFamily="34" charset="-120"/>
              </a:rPr>
              <a:t>熱潮。此次演講由國立政治大學教育系邱美秀教授與其博士生羽角俊之先生從教育領域觀點來分享</a:t>
            </a:r>
            <a:r>
              <a:rPr lang="en-US" altLang="zh-TW" sz="1400" dirty="0" err="1">
                <a:latin typeface="微軟正黑體" panose="020B0604030504040204" pitchFamily="34" charset="-120"/>
                <a:ea typeface="微軟正黑體" panose="020B0604030504040204" pitchFamily="34" charset="-120"/>
              </a:rPr>
              <a:t>ChatGPT</a:t>
            </a:r>
            <a:r>
              <a:rPr lang="zh-TW" altLang="en-US" sz="1400" dirty="0">
                <a:latin typeface="微軟正黑體" panose="020B0604030504040204" pitchFamily="34" charset="-120"/>
                <a:ea typeface="微軟正黑體" panose="020B0604030504040204" pitchFamily="34" charset="-120"/>
              </a:rPr>
              <a:t>將對我們學習產生的影響與改變。</a:t>
            </a:r>
          </a:p>
          <a:p>
            <a:endParaRPr lang="zh-TW" altLang="en-US" sz="1400" dirty="0">
              <a:latin typeface="微軟正黑體" panose="020B0604030504040204" pitchFamily="34" charset="-120"/>
              <a:ea typeface="微軟正黑體" panose="020B0604030504040204" pitchFamily="34" charset="-120"/>
            </a:endParaRPr>
          </a:p>
          <a:p>
            <a:r>
              <a:rPr lang="zh-TW" altLang="en-US" sz="1400" dirty="0">
                <a:latin typeface="微軟正黑體" panose="020B0604030504040204" pitchFamily="34" charset="-120"/>
                <a:ea typeface="微軟正黑體" panose="020B0604030504040204" pitchFamily="34" charset="-120"/>
              </a:rPr>
              <a:t>講題</a:t>
            </a:r>
            <a:r>
              <a:rPr lang="en-US" altLang="zh-TW" sz="1400" dirty="0">
                <a:latin typeface="微軟正黑體" panose="020B0604030504040204" pitchFamily="34" charset="-120"/>
                <a:ea typeface="微軟正黑體" panose="020B0604030504040204" pitchFamily="34" charset="-120"/>
              </a:rPr>
              <a:t>1: </a:t>
            </a:r>
            <a:r>
              <a:rPr lang="zh-TW" altLang="en-US" sz="1400" b="1" dirty="0">
                <a:latin typeface="微軟正黑體" panose="020B0604030504040204" pitchFamily="34" charset="-120"/>
                <a:ea typeface="微軟正黑體" panose="020B0604030504040204" pitchFamily="34" charset="-120"/>
              </a:rPr>
              <a:t>教育革新：</a:t>
            </a:r>
            <a:r>
              <a:rPr lang="en-US" altLang="zh-TW" sz="1400" b="1" dirty="0" err="1">
                <a:latin typeface="微軟正黑體" panose="020B0604030504040204" pitchFamily="34" charset="-120"/>
                <a:ea typeface="微軟正黑體" panose="020B0604030504040204" pitchFamily="34" charset="-120"/>
              </a:rPr>
              <a:t>ChatGPT</a:t>
            </a:r>
            <a:r>
              <a:rPr lang="en-US" altLang="zh-TW" sz="1400" b="1"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如何改變我們的學習方式 </a:t>
            </a:r>
            <a:endParaRPr lang="en-US" altLang="zh-TW" sz="1400" b="1" dirty="0">
              <a:latin typeface="微軟正黑體" panose="020B0604030504040204" pitchFamily="34" charset="-120"/>
              <a:ea typeface="微軟正黑體" panose="020B0604030504040204" pitchFamily="34" charset="-120"/>
            </a:endParaRPr>
          </a:p>
          <a:p>
            <a:r>
              <a:rPr lang="en-US" altLang="zh-TW" sz="1400" dirty="0">
                <a:latin typeface="微軟正黑體" panose="020B0604030504040204" pitchFamily="34" charset="-120"/>
                <a:ea typeface="微軟正黑體" panose="020B0604030504040204" pitchFamily="34" charset="-120"/>
              </a:rPr>
              <a:t>(</a:t>
            </a:r>
            <a:r>
              <a:rPr lang="en-US" altLang="zh-TW" sz="1400" dirty="0" err="1">
                <a:latin typeface="微軟正黑體" panose="020B0604030504040204" pitchFamily="34" charset="-120"/>
                <a:ea typeface="微軟正黑體" panose="020B0604030504040204" pitchFamily="34" charset="-120"/>
              </a:rPr>
              <a:t>Revolutionising</a:t>
            </a:r>
            <a:r>
              <a:rPr lang="en-US" altLang="zh-TW" sz="1400" dirty="0">
                <a:latin typeface="微軟正黑體" panose="020B0604030504040204" pitchFamily="34" charset="-120"/>
                <a:ea typeface="微軟正黑體" panose="020B0604030504040204" pitchFamily="34" charset="-120"/>
              </a:rPr>
              <a:t> Education: How </a:t>
            </a:r>
            <a:r>
              <a:rPr lang="en-US" altLang="zh-TW" sz="1400" dirty="0" err="1">
                <a:latin typeface="微軟正黑體" panose="020B0604030504040204" pitchFamily="34" charset="-120"/>
                <a:ea typeface="微軟正黑體" panose="020B0604030504040204" pitchFamily="34" charset="-120"/>
              </a:rPr>
              <a:t>ChatGPT</a:t>
            </a:r>
            <a:r>
              <a:rPr lang="en-US" altLang="zh-TW" sz="1400" dirty="0">
                <a:latin typeface="微軟正黑體" panose="020B0604030504040204" pitchFamily="34" charset="-120"/>
                <a:ea typeface="微軟正黑體" panose="020B0604030504040204" pitchFamily="34" charset="-120"/>
              </a:rPr>
              <a:t> is Transforming the Way We Learn) </a:t>
            </a:r>
          </a:p>
          <a:p>
            <a:r>
              <a:rPr lang="zh-TW" altLang="en-US" sz="1400" dirty="0">
                <a:latin typeface="微軟正黑體" panose="020B0604030504040204" pitchFamily="34" charset="-120"/>
                <a:ea typeface="微軟正黑體" panose="020B0604030504040204" pitchFamily="34" charset="-120"/>
              </a:rPr>
              <a:t>講者</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羽角俊之 博士生</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國立政治大學教育系、銘傳大學國際學院講師</a:t>
            </a:r>
            <a:endParaRPr lang="en-US" altLang="zh-TW" sz="1400" dirty="0">
              <a:latin typeface="微軟正黑體" panose="020B0604030504040204" pitchFamily="34" charset="-120"/>
              <a:ea typeface="微軟正黑體" panose="020B0604030504040204" pitchFamily="34" charset="-120"/>
            </a:endParaRPr>
          </a:p>
          <a:p>
            <a:endParaRPr lang="zh-TW" altLang="en-US" sz="1400" dirty="0">
              <a:latin typeface="微軟正黑體" panose="020B0604030504040204" pitchFamily="34" charset="-120"/>
              <a:ea typeface="微軟正黑體" panose="020B0604030504040204" pitchFamily="34" charset="-120"/>
            </a:endParaRPr>
          </a:p>
          <a:p>
            <a:r>
              <a:rPr lang="zh-TW" altLang="en-US" sz="1400" dirty="0">
                <a:latin typeface="微軟正黑體" panose="020B0604030504040204" pitchFamily="34" charset="-120"/>
                <a:ea typeface="微軟正黑體" panose="020B0604030504040204" pitchFamily="34" charset="-120"/>
              </a:rPr>
              <a:t>講題</a:t>
            </a:r>
            <a:r>
              <a:rPr lang="en-US" altLang="zh-TW" sz="1400" dirty="0">
                <a:latin typeface="微軟正黑體" panose="020B0604030504040204" pitchFamily="34" charset="-120"/>
                <a:ea typeface="微軟正黑體" panose="020B0604030504040204" pitchFamily="34" charset="-120"/>
              </a:rPr>
              <a:t>2: </a:t>
            </a:r>
            <a:r>
              <a:rPr lang="en-US" altLang="zh-TW" sz="1400" b="1" dirty="0" err="1">
                <a:latin typeface="微軟正黑體" panose="020B0604030504040204" pitchFamily="34" charset="-120"/>
                <a:ea typeface="微軟正黑體" panose="020B0604030504040204" pitchFamily="34" charset="-120"/>
              </a:rPr>
              <a:t>ChatGPT</a:t>
            </a:r>
            <a:r>
              <a:rPr lang="en-US" altLang="zh-TW" sz="1400" b="1"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對教育的影響和可能的解決方案：評量、學習、教學和整體改革 </a:t>
            </a:r>
            <a:endParaRPr lang="en-US" altLang="zh-TW" sz="1400" b="1" dirty="0">
              <a:latin typeface="微軟正黑體" panose="020B0604030504040204" pitchFamily="34" charset="-120"/>
              <a:ea typeface="微軟正黑體" panose="020B0604030504040204" pitchFamily="34" charset="-120"/>
            </a:endParaRPr>
          </a:p>
          <a:p>
            <a:r>
              <a:rPr lang="en-US" altLang="zh-TW" sz="1400" dirty="0">
                <a:latin typeface="微軟正黑體" panose="020B0604030504040204" pitchFamily="34" charset="-120"/>
                <a:ea typeface="微軟正黑體" panose="020B0604030504040204" pitchFamily="34" charset="-120"/>
              </a:rPr>
              <a:t>(Impact of </a:t>
            </a:r>
            <a:r>
              <a:rPr lang="en-US" altLang="zh-TW" sz="1400" dirty="0" err="1">
                <a:latin typeface="微軟正黑體" panose="020B0604030504040204" pitchFamily="34" charset="-120"/>
                <a:ea typeface="微軟正黑體" panose="020B0604030504040204" pitchFamily="34" charset="-120"/>
              </a:rPr>
              <a:t>ChatGPT</a:t>
            </a:r>
            <a:r>
              <a:rPr lang="en-US" altLang="zh-TW" sz="1400" dirty="0">
                <a:latin typeface="微軟正黑體" panose="020B0604030504040204" pitchFamily="34" charset="-120"/>
                <a:ea typeface="微軟正黑體" panose="020B0604030504040204" pitchFamily="34" charset="-120"/>
              </a:rPr>
              <a:t> on education and likely solutions: Assessment, learning, instruction, and an overall reform)</a:t>
            </a:r>
          </a:p>
          <a:p>
            <a:r>
              <a:rPr lang="zh-TW" altLang="en-US" sz="1400" dirty="0">
                <a:latin typeface="微軟正黑體" panose="020B0604030504040204" pitchFamily="34" charset="-120"/>
                <a:ea typeface="微軟正黑體" panose="020B0604030504040204" pitchFamily="34" charset="-120"/>
              </a:rPr>
              <a:t>講者</a:t>
            </a:r>
            <a:r>
              <a:rPr lang="en-US" altLang="zh-TW" sz="1400" dirty="0">
                <a:latin typeface="微軟正黑體" panose="020B0604030504040204" pitchFamily="34" charset="-120"/>
                <a:ea typeface="微軟正黑體" panose="020B0604030504040204" pitchFamily="34" charset="-120"/>
              </a:rPr>
              <a:t>: </a:t>
            </a:r>
            <a:r>
              <a:rPr lang="zh-TW" altLang="en-US" sz="1400" dirty="0">
                <a:latin typeface="微軟正黑體" panose="020B0604030504040204" pitchFamily="34" charset="-120"/>
                <a:ea typeface="微軟正黑體" panose="020B0604030504040204" pitchFamily="34" charset="-120"/>
              </a:rPr>
              <a:t>邱美秀教授</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國立政治大學教育系</a:t>
            </a:r>
          </a:p>
        </p:txBody>
      </p:sp>
      <p:pic>
        <p:nvPicPr>
          <p:cNvPr id="19" name="圖片 18">
            <a:extLst>
              <a:ext uri="{FF2B5EF4-FFF2-40B4-BE49-F238E27FC236}">
                <a16:creationId xmlns:a16="http://schemas.microsoft.com/office/drawing/2014/main" id="{D64ACE35-B36A-431C-972E-1439EF83F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4699" y="136718"/>
            <a:ext cx="579105" cy="579105"/>
          </a:xfrm>
          <a:prstGeom prst="rect">
            <a:avLst/>
          </a:prstGeom>
        </p:spPr>
      </p:pic>
      <p:pic>
        <p:nvPicPr>
          <p:cNvPr id="21" name="圖片 20">
            <a:extLst>
              <a:ext uri="{FF2B5EF4-FFF2-40B4-BE49-F238E27FC236}">
                <a16:creationId xmlns:a16="http://schemas.microsoft.com/office/drawing/2014/main" id="{F042C4BC-6C6F-4A79-8E1F-016E04040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9527" y="149639"/>
            <a:ext cx="560444" cy="560444"/>
          </a:xfrm>
          <a:prstGeom prst="rect">
            <a:avLst/>
          </a:prstGeom>
        </p:spPr>
      </p:pic>
    </p:spTree>
    <p:extLst>
      <p:ext uri="{BB962C8B-B14F-4D97-AF65-F5344CB8AC3E}">
        <p14:creationId xmlns:p14="http://schemas.microsoft.com/office/powerpoint/2010/main" val="387053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07</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281044" y="851758"/>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35044" y="689758"/>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D157D989-0251-4BE6-AD12-DCA9DC1BD644}"/>
              </a:ext>
            </a:extLst>
          </p:cNvPr>
          <p:cNvSpPr txBox="1"/>
          <p:nvPr/>
        </p:nvSpPr>
        <p:spPr>
          <a:xfrm>
            <a:off x="530399" y="631370"/>
            <a:ext cx="7505871" cy="584775"/>
          </a:xfrm>
          <a:prstGeom prst="rect">
            <a:avLst/>
          </a:prstGeom>
          <a:noFill/>
        </p:spPr>
        <p:txBody>
          <a:bodyPr wrap="square" rtlCol="0">
            <a:spAutoFit/>
          </a:bodyPr>
          <a:lstStyle/>
          <a:p>
            <a:r>
              <a:rPr lang="zh-TW" altLang="en-US" sz="3200" dirty="0">
                <a:latin typeface="微軟正黑體" panose="020B0604030504040204" pitchFamily="34" charset="-120"/>
                <a:ea typeface="微軟正黑體" panose="020B0604030504040204" pitchFamily="34" charset="-120"/>
              </a:rPr>
              <a:t>四、轉型智能服務的重點工作：</a:t>
            </a:r>
          </a:p>
        </p:txBody>
      </p:sp>
      <p:sp>
        <p:nvSpPr>
          <p:cNvPr id="15" name="矩形 14">
            <a:extLst>
              <a:ext uri="{FF2B5EF4-FFF2-40B4-BE49-F238E27FC236}">
                <a16:creationId xmlns:a16="http://schemas.microsoft.com/office/drawing/2014/main" id="{421B1E99-8886-4711-9108-B84952D19944}"/>
              </a:ext>
            </a:extLst>
          </p:cNvPr>
          <p:cNvSpPr/>
          <p:nvPr/>
        </p:nvSpPr>
        <p:spPr>
          <a:xfrm>
            <a:off x="483387" y="2976500"/>
            <a:ext cx="9450322" cy="3729098"/>
          </a:xfrm>
          <a:prstGeom prst="rect">
            <a:avLst/>
          </a:prstGeom>
        </p:spPr>
        <p:txBody>
          <a:bodyPr wrap="square">
            <a:spAutoFit/>
          </a:bodyPr>
          <a:lstStyle/>
          <a:p>
            <a:pPr marL="171450" indent="-171450">
              <a:lnSpc>
                <a:spcPct val="150000"/>
              </a:lnSpc>
              <a:buClr>
                <a:srgbClr val="DA734F"/>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投資以數位科技、雲端技術為基礎的服務品項。</a:t>
            </a:r>
          </a:p>
          <a:p>
            <a:pPr marL="171450" indent="-171450">
              <a:lnSpc>
                <a:spcPct val="150000"/>
              </a:lnSpc>
              <a:buClr>
                <a:srgbClr val="DA734F"/>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投入資源進行人員訓練</a:t>
            </a:r>
          </a:p>
          <a:p>
            <a:pPr marL="628650" lvl="1" indent="-171450">
              <a:lnSpc>
                <a:spcPct val="150000"/>
              </a:lnSpc>
              <a:buClr>
                <a:srgbClr val="DA734F"/>
              </a:buClr>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內部訓練（本館教育訓練、校內他單位訓練－例如資訊處）</a:t>
            </a:r>
          </a:p>
          <a:p>
            <a:pPr marL="628650" lvl="1" indent="-171450">
              <a:lnSpc>
                <a:spcPct val="150000"/>
              </a:lnSpc>
              <a:buClr>
                <a:srgbClr val="DA734F"/>
              </a:buClr>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外部訓練（廠商提供、他校、其他圖書館、政府提供等）</a:t>
            </a:r>
          </a:p>
          <a:p>
            <a:pPr marL="171450" indent="-171450">
              <a:lnSpc>
                <a:spcPct val="150000"/>
              </a:lnSpc>
              <a:buClr>
                <a:srgbClr val="DA734F"/>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投資資安設備</a:t>
            </a:r>
          </a:p>
          <a:p>
            <a:pPr marL="171450" indent="-171450">
              <a:lnSpc>
                <a:spcPct val="150000"/>
              </a:lnSpc>
              <a:buClr>
                <a:srgbClr val="DA734F"/>
              </a:buClr>
              <a:buFont typeface="Wingdings" panose="05000000000000000000" pitchFamily="2" charset="2"/>
              <a:buChar char="l"/>
            </a:pPr>
            <a:r>
              <a:rPr lang="zh-TW" altLang="en-US" sz="2000" dirty="0">
                <a:latin typeface="微軟正黑體" panose="020B0604030504040204" pitchFamily="34" charset="-120"/>
                <a:ea typeface="微軟正黑體" panose="020B0604030504040204" pitchFamily="34" charset="-120"/>
              </a:rPr>
              <a:t>結合館外其他單位的科技量能，共創雙贏局面。</a:t>
            </a:r>
          </a:p>
          <a:p>
            <a:pPr marL="347663" lvl="1" indent="-171450">
              <a:lnSpc>
                <a:spcPct val="150000"/>
              </a:lnSpc>
              <a:buClr>
                <a:srgbClr val="DA734F"/>
              </a:buClr>
              <a:buFont typeface="Wingdings" panose="05000000000000000000" pitchFamily="2" charset="2"/>
              <a:buChar char="Ø"/>
            </a:pPr>
            <a:r>
              <a:rPr lang="zh-TW" altLang="en-US" sz="2000" dirty="0">
                <a:latin typeface="微軟正黑體" panose="020B0604030504040204" pitchFamily="34" charset="-120"/>
                <a:ea typeface="微軟正黑體" panose="020B0604030504040204" pitchFamily="34" charset="-120"/>
              </a:rPr>
              <a:t>無人服務實驗基地（雲端咖啡、機器手臂沖泡咖啡、送餐、線上點餐）</a:t>
            </a:r>
            <a:endParaRPr lang="en-US" altLang="zh-TW" sz="2000" dirty="0">
              <a:latin typeface="微軟正黑體" panose="020B0604030504040204" pitchFamily="34" charset="-120"/>
              <a:ea typeface="微軟正黑體" panose="020B0604030504040204" pitchFamily="34" charset="-120"/>
            </a:endParaRPr>
          </a:p>
          <a:p>
            <a:pPr marL="354013" lvl="1" indent="-177800">
              <a:lnSpc>
                <a:spcPct val="150000"/>
              </a:lnSpc>
              <a:buClr>
                <a:srgbClr val="DA734F"/>
              </a:buClr>
              <a:buFont typeface="Wingdings" panose="05000000000000000000" pitchFamily="2" charset="2"/>
              <a:buChar char="Ø"/>
            </a:pPr>
            <a:r>
              <a:rPr lang="zh-TW" altLang="en-US" sz="2000" dirty="0">
                <a:latin typeface="微軟正黑體" panose="020B0604030504040204" pitchFamily="34" charset="-120"/>
                <a:ea typeface="微軟正黑體" panose="020B0604030504040204" pitchFamily="34" charset="-120"/>
              </a:rPr>
              <a:t>無人服務防疫設施 </a:t>
            </a:r>
            <a:r>
              <a:rPr lang="en-US" altLang="zh-TW" sz="2000" dirty="0">
                <a:latin typeface="微軟正黑體" panose="020B0604030504040204" pitchFamily="34" charset="-120"/>
                <a:ea typeface="微軟正黑體" panose="020B0604030504040204" pitchFamily="34" charset="-120"/>
              </a:rPr>
              <a:t>(</a:t>
            </a:r>
            <a:r>
              <a:rPr lang="zh-TW" altLang="en-US" sz="2000" dirty="0">
                <a:solidFill>
                  <a:srgbClr val="613620"/>
                </a:solidFill>
                <a:latin typeface="微軟正黑體" panose="020B0604030504040204" pitchFamily="34" charset="-120"/>
                <a:ea typeface="微軟正黑體" panose="020B0604030504040204" pitchFamily="34" charset="-120"/>
                <a:cs typeface="Arial" panose="020B0604020202020204" pitchFamily="34" charset="0"/>
              </a:rPr>
              <a:t>熱像儀體溫量測和高溫警報機制，口罩偵測系統</a:t>
            </a:r>
            <a:r>
              <a:rPr lang="en-US" altLang="zh-TW" sz="2000" dirty="0">
                <a:solidFill>
                  <a:srgbClr val="613620"/>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2000" dirty="0">
              <a:latin typeface="微軟正黑體" panose="020B0604030504040204" pitchFamily="34" charset="-120"/>
              <a:ea typeface="微軟正黑體" panose="020B0604030504040204" pitchFamily="34" charset="-120"/>
            </a:endParaRPr>
          </a:p>
        </p:txBody>
      </p:sp>
      <p:grpSp>
        <p:nvGrpSpPr>
          <p:cNvPr id="22" name="群組 21">
            <a:extLst>
              <a:ext uri="{FF2B5EF4-FFF2-40B4-BE49-F238E27FC236}">
                <a16:creationId xmlns:a16="http://schemas.microsoft.com/office/drawing/2014/main" id="{A45FB517-3AC0-4FAD-87EE-575769B9B33D}"/>
              </a:ext>
            </a:extLst>
          </p:cNvPr>
          <p:cNvGrpSpPr>
            <a:grpSpLocks noChangeAspect="1"/>
          </p:cNvGrpSpPr>
          <p:nvPr/>
        </p:nvGrpSpPr>
        <p:grpSpPr>
          <a:xfrm>
            <a:off x="837348" y="1264937"/>
            <a:ext cx="9963345" cy="1684765"/>
            <a:chOff x="-8592301" y="2955776"/>
            <a:chExt cx="17372547" cy="2937641"/>
          </a:xfrm>
        </p:grpSpPr>
        <p:sp>
          <p:nvSpPr>
            <p:cNvPr id="23" name="手繪多邊形: 圖案 22">
              <a:extLst>
                <a:ext uri="{FF2B5EF4-FFF2-40B4-BE49-F238E27FC236}">
                  <a16:creationId xmlns:a16="http://schemas.microsoft.com/office/drawing/2014/main" id="{27B0A60D-A301-4F00-BABC-B0A64F4C7BAD}"/>
                </a:ext>
              </a:extLst>
            </p:cNvPr>
            <p:cNvSpPr>
              <a:spLocks/>
            </p:cNvSpPr>
            <p:nvPr/>
          </p:nvSpPr>
          <p:spPr>
            <a:xfrm>
              <a:off x="-8592301" y="301341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E2501D"/>
            </a:solidFill>
            <a:ln w="38100"/>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42436" tIns="329279" rIns="342436" bIns="329279" numCol="1" spcCol="1270" anchor="ctr" anchorCtr="0">
              <a:noAutofit/>
            </a:bodyPr>
            <a:lstStyle/>
            <a:p>
              <a:pPr lvl="0" algn="ctr" defTabSz="800100">
                <a:lnSpc>
                  <a:spcPct val="90000"/>
                </a:lnSpc>
                <a:spcBef>
                  <a:spcPct val="0"/>
                </a:spcBef>
                <a:spcAft>
                  <a:spcPct val="35000"/>
                </a:spcAft>
                <a:buNone/>
              </a:pPr>
              <a:endParaRPr lang="en-US" altLang="zh-TW" sz="1600" b="1" kern="1200" dirty="0">
                <a:solidFill>
                  <a:srgbClr val="FFFFFF"/>
                </a:solidFill>
                <a:latin typeface="微軟正黑體" panose="020B0604030504040204" pitchFamily="34" charset="-120"/>
                <a:ea typeface="微軟正黑體" panose="020B0604030504040204" pitchFamily="34" charset="-120"/>
              </a:endParaRPr>
            </a:p>
            <a:p>
              <a:pPr marL="0" lvl="0" indent="0" algn="ctr" defTabSz="800100">
                <a:lnSpc>
                  <a:spcPct val="90000"/>
                </a:lnSpc>
                <a:spcBef>
                  <a:spcPct val="0"/>
                </a:spcBef>
                <a:spcAft>
                  <a:spcPct val="35000"/>
                </a:spcAft>
                <a:buNone/>
              </a:pPr>
              <a:r>
                <a:rPr lang="zh-TW" altLang="en-US" sz="1600" b="1" kern="1200" dirty="0">
                  <a:solidFill>
                    <a:srgbClr val="FFFFFF"/>
                  </a:solidFill>
                  <a:latin typeface="微軟正黑體" panose="020B0604030504040204" pitchFamily="34" charset="-120"/>
                  <a:ea typeface="微軟正黑體" panose="020B0604030504040204" pitchFamily="34" charset="-120"/>
                </a:rPr>
                <a:t>建立內部共識</a:t>
              </a:r>
            </a:p>
            <a:p>
              <a:pPr marL="0" lvl="0" indent="0" algn="ctr" defTabSz="800100">
                <a:lnSpc>
                  <a:spcPct val="90000"/>
                </a:lnSpc>
                <a:spcBef>
                  <a:spcPct val="0"/>
                </a:spcBef>
                <a:spcAft>
                  <a:spcPct val="35000"/>
                </a:spcAft>
                <a:buNone/>
              </a:pPr>
              <a:endParaRPr lang="zh-TW" altLang="en-US" sz="2100" kern="1200" dirty="0"/>
            </a:p>
          </p:txBody>
        </p:sp>
        <p:sp>
          <p:nvSpPr>
            <p:cNvPr id="24" name="手繪多邊形: 圖案 23">
              <a:extLst>
                <a:ext uri="{FF2B5EF4-FFF2-40B4-BE49-F238E27FC236}">
                  <a16:creationId xmlns:a16="http://schemas.microsoft.com/office/drawing/2014/main" id="{584C4FA3-363C-43F1-9CE2-D5E87A270108}"/>
                </a:ext>
              </a:extLst>
            </p:cNvPr>
            <p:cNvSpPr>
              <a:spLocks/>
            </p:cNvSpPr>
            <p:nvPr/>
          </p:nvSpPr>
          <p:spPr>
            <a:xfrm>
              <a:off x="-4969163" y="295577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DA734F"/>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sz="1600" b="1" kern="1200" dirty="0">
                  <a:solidFill>
                    <a:srgbClr val="FFFFFF"/>
                  </a:solidFill>
                  <a:latin typeface="微軟正黑體" panose="020B0604030504040204" pitchFamily="34" charset="-120"/>
                  <a:ea typeface="微軟正黑體" panose="020B0604030504040204" pitchFamily="34" charset="-120"/>
                  <a:cs typeface="+mn-cs"/>
                </a:rPr>
                <a:t>整合資源提升專業知識</a:t>
              </a:r>
            </a:p>
          </p:txBody>
        </p:sp>
        <p:sp>
          <p:nvSpPr>
            <p:cNvPr id="25" name="手繪多邊形: 圖案 24">
              <a:extLst>
                <a:ext uri="{FF2B5EF4-FFF2-40B4-BE49-F238E27FC236}">
                  <a16:creationId xmlns:a16="http://schemas.microsoft.com/office/drawing/2014/main" id="{DACFE6B9-4972-4F9A-9D7D-F4EDD292710D}"/>
                </a:ext>
              </a:extLst>
            </p:cNvPr>
            <p:cNvSpPr>
              <a:spLocks/>
            </p:cNvSpPr>
            <p:nvPr/>
          </p:nvSpPr>
          <p:spPr>
            <a:xfrm>
              <a:off x="2277109" y="2955776"/>
              <a:ext cx="2880001" cy="2880001"/>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chemeClr val="bg2">
                <a:lumMod val="90000"/>
              </a:schemeClr>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b="1" kern="1200" dirty="0">
                  <a:solidFill>
                    <a:srgbClr val="FFFFFF"/>
                  </a:solidFill>
                  <a:latin typeface="微軟正黑體" panose="020B0604030504040204" pitchFamily="34" charset="-120"/>
                  <a:ea typeface="微軟正黑體" panose="020B0604030504040204" pitchFamily="34" charset="-120"/>
                  <a:cs typeface="+mn-cs"/>
                </a:rPr>
                <a:t>創新讀者服務方式</a:t>
              </a:r>
            </a:p>
          </p:txBody>
        </p:sp>
        <p:sp>
          <p:nvSpPr>
            <p:cNvPr id="26" name="手繪多邊形: 圖案 25">
              <a:extLst>
                <a:ext uri="{FF2B5EF4-FFF2-40B4-BE49-F238E27FC236}">
                  <a16:creationId xmlns:a16="http://schemas.microsoft.com/office/drawing/2014/main" id="{141708A7-5295-4C30-BFFD-724EAA473B90}"/>
                </a:ext>
              </a:extLst>
            </p:cNvPr>
            <p:cNvSpPr>
              <a:spLocks/>
            </p:cNvSpPr>
            <p:nvPr/>
          </p:nvSpPr>
          <p:spPr>
            <a:xfrm>
              <a:off x="-1346025" y="2955779"/>
              <a:ext cx="2879999" cy="2879998"/>
            </a:xfrm>
            <a:custGeom>
              <a:avLst/>
              <a:gdLst>
                <a:gd name="connsiteX0" fmla="*/ 0 w 2160002"/>
                <a:gd name="connsiteY0" fmla="*/ 1046179 h 2092358"/>
                <a:gd name="connsiteX1" fmla="*/ 1080001 w 2160002"/>
                <a:gd name="connsiteY1" fmla="*/ 0 h 2092358"/>
                <a:gd name="connsiteX2" fmla="*/ 2160002 w 2160002"/>
                <a:gd name="connsiteY2" fmla="*/ 1046179 h 2092358"/>
                <a:gd name="connsiteX3" fmla="*/ 1080001 w 2160002"/>
                <a:gd name="connsiteY3" fmla="*/ 2092358 h 2092358"/>
                <a:gd name="connsiteX4" fmla="*/ 0 w 2160002"/>
                <a:gd name="connsiteY4" fmla="*/ 1046179 h 2092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2" h="2092358">
                  <a:moveTo>
                    <a:pt x="0" y="1046179"/>
                  </a:moveTo>
                  <a:cubicBezTo>
                    <a:pt x="0" y="468390"/>
                    <a:pt x="483533" y="0"/>
                    <a:pt x="1080001" y="0"/>
                  </a:cubicBezTo>
                  <a:cubicBezTo>
                    <a:pt x="1676469" y="0"/>
                    <a:pt x="2160002" y="468390"/>
                    <a:pt x="2160002" y="1046179"/>
                  </a:cubicBezTo>
                  <a:cubicBezTo>
                    <a:pt x="2160002" y="1623968"/>
                    <a:pt x="1676469" y="2092358"/>
                    <a:pt x="1080001" y="2092358"/>
                  </a:cubicBezTo>
                  <a:cubicBezTo>
                    <a:pt x="483533" y="2092358"/>
                    <a:pt x="0" y="1623968"/>
                    <a:pt x="0" y="1046179"/>
                  </a:cubicBezTo>
                  <a:close/>
                </a:path>
              </a:pathLst>
            </a:custGeom>
            <a:solidFill>
              <a:srgbClr val="D0CECE"/>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342436" tIns="329279" rIns="342436" bIns="329279" numCol="1" spcCol="1270" anchor="ctr" anchorCtr="0">
              <a:noAutofit/>
            </a:bodyPr>
            <a:lstStyle/>
            <a:p>
              <a:pPr marL="0" lvl="0" indent="0" algn="ctr" defTabSz="800100">
                <a:lnSpc>
                  <a:spcPct val="90000"/>
                </a:lnSpc>
                <a:spcBef>
                  <a:spcPct val="0"/>
                </a:spcBef>
                <a:spcAft>
                  <a:spcPct val="35000"/>
                </a:spcAft>
                <a:buNone/>
              </a:pPr>
              <a:r>
                <a:rPr lang="zh-TW" altLang="en-US" sz="1600" b="1" kern="1200" dirty="0">
                  <a:solidFill>
                    <a:srgbClr val="FFFFFF"/>
                  </a:solidFill>
                  <a:latin typeface="微軟正黑體" panose="020B0604030504040204" pitchFamily="34" charset="-120"/>
                  <a:ea typeface="微軟正黑體" panose="020B0604030504040204" pitchFamily="34" charset="-120"/>
                  <a:cs typeface="+mn-cs"/>
                </a:rPr>
                <a:t>創新營運流程</a:t>
              </a:r>
              <a:r>
                <a:rPr lang="en-US" altLang="zh-TW" sz="1600" b="1" kern="1200" dirty="0">
                  <a:solidFill>
                    <a:srgbClr val="FFFFFF"/>
                  </a:solidFill>
                  <a:latin typeface="微軟正黑體" panose="020B0604030504040204" pitchFamily="34" charset="-120"/>
                  <a:ea typeface="微軟正黑體" panose="020B0604030504040204" pitchFamily="34" charset="-120"/>
                  <a:cs typeface="+mn-cs"/>
                </a:rPr>
                <a:t>/</a:t>
              </a:r>
              <a:r>
                <a:rPr lang="zh-TW" altLang="en-US" sz="1600" b="1" kern="1200" dirty="0">
                  <a:solidFill>
                    <a:srgbClr val="FFFFFF"/>
                  </a:solidFill>
                  <a:latin typeface="微軟正黑體" panose="020B0604030504040204" pitchFamily="34" charset="-120"/>
                  <a:ea typeface="微軟正黑體" panose="020B0604030504040204" pitchFamily="34" charset="-120"/>
                  <a:cs typeface="+mn-cs"/>
                </a:rPr>
                <a:t>模式</a:t>
              </a:r>
            </a:p>
          </p:txBody>
        </p:sp>
        <p:sp>
          <p:nvSpPr>
            <p:cNvPr id="27" name="手繪多邊形: 圖案 26">
              <a:extLst>
                <a:ext uri="{FF2B5EF4-FFF2-40B4-BE49-F238E27FC236}">
                  <a16:creationId xmlns:a16="http://schemas.microsoft.com/office/drawing/2014/main" id="{14029C1E-7F9A-412D-8B7A-E48A8FDD73DC}"/>
                </a:ext>
              </a:extLst>
            </p:cNvPr>
            <p:cNvSpPr>
              <a:spLocks noChangeAspect="1"/>
            </p:cNvSpPr>
            <p:nvPr/>
          </p:nvSpPr>
          <p:spPr>
            <a:xfrm>
              <a:off x="5900245" y="3013416"/>
              <a:ext cx="2880001" cy="2880001"/>
            </a:xfrm>
            <a:custGeom>
              <a:avLst/>
              <a:gdLst>
                <a:gd name="connsiteX0" fmla="*/ 0 w 474460"/>
                <a:gd name="connsiteY0" fmla="*/ 237230 h 474460"/>
                <a:gd name="connsiteX1" fmla="*/ 237230 w 474460"/>
                <a:gd name="connsiteY1" fmla="*/ 0 h 474460"/>
                <a:gd name="connsiteX2" fmla="*/ 474460 w 474460"/>
                <a:gd name="connsiteY2" fmla="*/ 237230 h 474460"/>
                <a:gd name="connsiteX3" fmla="*/ 237230 w 474460"/>
                <a:gd name="connsiteY3" fmla="*/ 474460 h 474460"/>
                <a:gd name="connsiteX4" fmla="*/ 0 w 474460"/>
                <a:gd name="connsiteY4" fmla="*/ 237230 h 47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60" h="474460">
                  <a:moveTo>
                    <a:pt x="0" y="237230"/>
                  </a:moveTo>
                  <a:cubicBezTo>
                    <a:pt x="0" y="106211"/>
                    <a:pt x="106211" y="0"/>
                    <a:pt x="237230" y="0"/>
                  </a:cubicBezTo>
                  <a:cubicBezTo>
                    <a:pt x="368249" y="0"/>
                    <a:pt x="474460" y="106211"/>
                    <a:pt x="474460" y="237230"/>
                  </a:cubicBezTo>
                  <a:cubicBezTo>
                    <a:pt x="474460" y="368249"/>
                    <a:pt x="368249" y="474460"/>
                    <a:pt x="237230" y="474460"/>
                  </a:cubicBezTo>
                  <a:cubicBezTo>
                    <a:pt x="106211" y="474460"/>
                    <a:pt x="0" y="368249"/>
                    <a:pt x="0" y="237230"/>
                  </a:cubicBezTo>
                  <a:close/>
                </a:path>
              </a:pathLst>
            </a:custGeom>
            <a:solidFill>
              <a:srgbClr val="D0CECE"/>
            </a:solidFill>
            <a:ln w="381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tx1"/>
            </a:fontRef>
          </p:style>
          <p:txBody>
            <a:bodyPr spcFirstLastPara="0" vert="horz" wrap="square" lIns="95594" tIns="92343" rIns="95594" bIns="92343" numCol="1" spcCol="1270" anchor="ctr" anchorCtr="0">
              <a:noAutofit/>
            </a:bodyPr>
            <a:lstStyle/>
            <a:p>
              <a:pPr marL="0" lvl="0" indent="0" algn="ctr" defTabSz="800100">
                <a:lnSpc>
                  <a:spcPct val="90000"/>
                </a:lnSpc>
                <a:spcBef>
                  <a:spcPct val="0"/>
                </a:spcBef>
                <a:spcAft>
                  <a:spcPct val="35000"/>
                </a:spcAft>
                <a:buNone/>
              </a:pPr>
              <a:r>
                <a:rPr lang="zh-TW" altLang="en-US" sz="2800" b="1" kern="1200" dirty="0">
                  <a:solidFill>
                    <a:srgbClr val="FFFFFF"/>
                  </a:solidFill>
                  <a:latin typeface="微軟正黑體" panose="020B0604030504040204" pitchFamily="34" charset="-120"/>
                  <a:ea typeface="微軟正黑體" panose="020B0604030504040204" pitchFamily="34" charset="-120"/>
                  <a:cs typeface="+mn-cs"/>
                </a:rPr>
                <a:t>智慧學習</a:t>
              </a:r>
            </a:p>
          </p:txBody>
        </p:sp>
      </p:grpSp>
    </p:spTree>
    <p:extLst>
      <p:ext uri="{BB962C8B-B14F-4D97-AF65-F5344CB8AC3E}">
        <p14:creationId xmlns:p14="http://schemas.microsoft.com/office/powerpoint/2010/main" val="1225270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993B5917-BC7C-474C-9AD3-86586A168A5D}"/>
              </a:ext>
            </a:extLst>
          </p:cNvPr>
          <p:cNvGrpSpPr/>
          <p:nvPr/>
        </p:nvGrpSpPr>
        <p:grpSpPr>
          <a:xfrm>
            <a:off x="9205335" y="5117073"/>
            <a:ext cx="2886947" cy="1591637"/>
            <a:chOff x="-7157930" y="1500243"/>
            <a:chExt cx="7180731" cy="3703883"/>
          </a:xfrm>
        </p:grpSpPr>
        <p:pic>
          <p:nvPicPr>
            <p:cNvPr id="45" name="圖片 44">
              <a:extLst>
                <a:ext uri="{FF2B5EF4-FFF2-40B4-BE49-F238E27FC236}">
                  <a16:creationId xmlns:a16="http://schemas.microsoft.com/office/drawing/2014/main" id="{32011E2A-253B-4BC9-95A1-68A66165EB7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4693" t="8679" r="9946" b="29871"/>
            <a:stretch/>
          </p:blipFill>
          <p:spPr>
            <a:xfrm>
              <a:off x="-7157930" y="1553324"/>
              <a:ext cx="7180731" cy="3650802"/>
            </a:xfrm>
            <a:prstGeom prst="rect">
              <a:avLst/>
            </a:prstGeom>
          </p:spPr>
        </p:pic>
        <p:pic>
          <p:nvPicPr>
            <p:cNvPr id="52" name="圖片 51">
              <a:extLst>
                <a:ext uri="{FF2B5EF4-FFF2-40B4-BE49-F238E27FC236}">
                  <a16:creationId xmlns:a16="http://schemas.microsoft.com/office/drawing/2014/main" id="{1305BFF1-723E-4A30-81E2-83641C69BC0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213" b="56103" l="6386" r="89976">
                          <a14:foregroundMark x1="44786" y1="23120" x2="44786" y2="23120"/>
                          <a14:foregroundMark x1="58367" y1="10186" x2="58367" y2="10186"/>
                          <a14:foregroundMark x1="22312" y1="51334" x2="22312" y2="51334"/>
                          <a14:foregroundMark x1="19887" y1="52061" x2="19887" y2="52061"/>
                          <a14:foregroundMark x1="16653" y1="53921" x2="16653" y2="53921"/>
                          <a14:foregroundMark x1="14713" y1="55457" x2="14713" y2="55457"/>
                          <a14:foregroundMark x1="16653" y1="54729" x2="16653" y2="54729"/>
                          <a14:foregroundMark x1="17219" y1="54729" x2="17219" y2="54729"/>
                          <a14:foregroundMark x1="20453" y1="54325" x2="20210" y2="53921"/>
                          <a14:foregroundMark x1="24818" y1="44220" x2="24818" y2="44220"/>
                          <a14:foregroundMark x1="27728" y1="48424" x2="27728" y2="48424"/>
                          <a14:foregroundMark x1="24980" y1="49798" x2="24980" y2="49798"/>
                          <a14:foregroundMark x1="27486" y1="50687" x2="27890" y2="50687"/>
                          <a14:backgroundMark x1="19240" y1="46726" x2="19240" y2="46726"/>
                          <a14:backgroundMark x1="15845" y1="51657" x2="15845" y2="51657"/>
                          <a14:backgroundMark x1="66694" y1="40420" x2="66694" y2="40420"/>
                          <a14:backgroundMark x1="65804" y1="39612" x2="65804" y2="39612"/>
                          <a14:backgroundMark x1="54163" y1="45190" x2="54163" y2="45190"/>
                          <a14:backgroundMark x1="44705" y1="49798" x2="44705" y2="49798"/>
                          <a14:backgroundMark x1="53517" y1="31770" x2="53517" y2="31770"/>
                          <a14:backgroundMark x1="51011" y1="31528" x2="51011" y2="31528"/>
                          <a14:backgroundMark x1="33468" y1="45513" x2="33468" y2="45513"/>
                          <a14:backgroundMark x1="28294" y1="44058" x2="28294" y2="44058"/>
                          <a14:backgroundMark x1="28133" y1="39208" x2="28133" y2="39208"/>
                          <a14:backgroundMark x1="28698" y1="47696" x2="28698" y2="47696"/>
                          <a14:backgroundMark x1="28860" y1="43816" x2="28860" y2="43816"/>
                          <a14:backgroundMark x1="29264" y1="44624" x2="29264" y2="44624"/>
                        </a14:backgroundRemoval>
                      </a14:imgEffect>
                    </a14:imgLayer>
                  </a14:imgProps>
                </a:ext>
                <a:ext uri="{28A0092B-C50C-407E-A947-70E740481C1C}">
                  <a14:useLocalDpi xmlns:a14="http://schemas.microsoft.com/office/drawing/2010/main" val="0"/>
                </a:ext>
              </a:extLst>
            </a:blip>
            <a:srcRect l="33034" r="13289" b="55280"/>
            <a:stretch/>
          </p:blipFill>
          <p:spPr>
            <a:xfrm>
              <a:off x="-6358521" y="1500243"/>
              <a:ext cx="2547346" cy="2000011"/>
            </a:xfrm>
            <a:prstGeom prst="rect">
              <a:avLst/>
            </a:prstGeom>
          </p:spPr>
        </p:pic>
      </p:grpSp>
      <p:sp>
        <p:nvSpPr>
          <p:cNvPr id="2" name="矩形 1">
            <a:extLst>
              <a:ext uri="{FF2B5EF4-FFF2-40B4-BE49-F238E27FC236}">
                <a16:creationId xmlns:a16="http://schemas.microsoft.com/office/drawing/2014/main" id="{1D10B8D1-9BDF-48CB-A3EA-79902CBC4562}"/>
              </a:ext>
            </a:extLst>
          </p:cNvPr>
          <p:cNvSpPr/>
          <p:nvPr/>
        </p:nvSpPr>
        <p:spPr>
          <a:xfrm>
            <a:off x="1" y="6705599"/>
            <a:ext cx="12192000" cy="179783"/>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5EEB68A3-5883-46F1-BA91-94CF2DE8E6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16824" y="6309599"/>
            <a:ext cx="1775175" cy="396000"/>
          </a:xfrm>
          <a:prstGeom prst="rect">
            <a:avLst/>
          </a:prstGeom>
        </p:spPr>
      </p:pic>
      <p:sp>
        <p:nvSpPr>
          <p:cNvPr id="5" name="矩形 4">
            <a:extLst>
              <a:ext uri="{FF2B5EF4-FFF2-40B4-BE49-F238E27FC236}">
                <a16:creationId xmlns:a16="http://schemas.microsoft.com/office/drawing/2014/main" id="{AE73AE8D-314D-4C4E-8C4A-958F58D22C29}"/>
              </a:ext>
            </a:extLst>
          </p:cNvPr>
          <p:cNvSpPr/>
          <p:nvPr/>
        </p:nvSpPr>
        <p:spPr>
          <a:xfrm>
            <a:off x="10056822" y="6705598"/>
            <a:ext cx="360000" cy="17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TW" sz="1000" b="1" kern="1000" dirty="0">
                <a:solidFill>
                  <a:srgbClr val="E2501D"/>
                </a:solidFill>
                <a:latin typeface="微軟正黑體" panose="020B0604030504040204" pitchFamily="34" charset="-120"/>
                <a:ea typeface="微軟正黑體" panose="020B0604030504040204" pitchFamily="34" charset="-120"/>
              </a:rPr>
              <a:t>08</a:t>
            </a:r>
            <a:endParaRPr lang="zh-TW" altLang="en-US" sz="1000" b="1" kern="1000" dirty="0">
              <a:solidFill>
                <a:srgbClr val="E2501D"/>
              </a:solidFill>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53147082-7227-4347-AE63-792604A54787}"/>
              </a:ext>
            </a:extLst>
          </p:cNvPr>
          <p:cNvSpPr/>
          <p:nvPr/>
        </p:nvSpPr>
        <p:spPr>
          <a:xfrm>
            <a:off x="300708" y="330647"/>
            <a:ext cx="144000" cy="144000"/>
          </a:xfrm>
          <a:prstGeom prst="ellipse">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C705BB4-DC67-4CE8-942D-2647A3D6650F}"/>
              </a:ext>
            </a:extLst>
          </p:cNvPr>
          <p:cNvSpPr/>
          <p:nvPr/>
        </p:nvSpPr>
        <p:spPr>
          <a:xfrm>
            <a:off x="353044" y="189951"/>
            <a:ext cx="36000" cy="468000"/>
          </a:xfrm>
          <a:prstGeom prst="rect">
            <a:avLst/>
          </a:prstGeom>
          <a:solidFill>
            <a:srgbClr val="E25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D157D989-0251-4BE6-AD12-DCA9DC1BD644}"/>
              </a:ext>
            </a:extLst>
          </p:cNvPr>
          <p:cNvSpPr txBox="1"/>
          <p:nvPr/>
        </p:nvSpPr>
        <p:spPr>
          <a:xfrm>
            <a:off x="520560" y="195601"/>
            <a:ext cx="8409385" cy="523220"/>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中正大學圖書館目前已提供的</a:t>
            </a:r>
            <a:r>
              <a:rPr lang="zh-TW" altLang="en-US" sz="2800" dirty="0">
                <a:solidFill>
                  <a:srgbClr val="E2501D"/>
                </a:solidFill>
                <a:latin typeface="微軟正黑體" panose="020B0604030504040204" pitchFamily="34" charset="-120"/>
                <a:ea typeface="微軟正黑體" panose="020B0604030504040204" pitchFamily="34" charset="-120"/>
              </a:rPr>
              <a:t>智能服務</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 </a:t>
            </a:r>
          </a:p>
        </p:txBody>
      </p:sp>
      <p:sp>
        <p:nvSpPr>
          <p:cNvPr id="37" name="矩形 36">
            <a:extLst>
              <a:ext uri="{FF2B5EF4-FFF2-40B4-BE49-F238E27FC236}">
                <a16:creationId xmlns:a16="http://schemas.microsoft.com/office/drawing/2014/main" id="{02F2D33A-CA39-475B-9226-03D586124066}"/>
              </a:ext>
            </a:extLst>
          </p:cNvPr>
          <p:cNvSpPr/>
          <p:nvPr/>
        </p:nvSpPr>
        <p:spPr>
          <a:xfrm>
            <a:off x="2140837" y="2056057"/>
            <a:ext cx="1980029" cy="523220"/>
          </a:xfrm>
          <a:prstGeom prst="rect">
            <a:avLst/>
          </a:prstGeom>
        </p:spPr>
        <p:txBody>
          <a:bodyPr wrap="none">
            <a:spAutoFit/>
          </a:bodyPr>
          <a:lstStyle/>
          <a:p>
            <a:r>
              <a:rPr lang="zh-TW" altLang="en-US" sz="2800" dirty="0">
                <a:solidFill>
                  <a:schemeClr val="bg1"/>
                </a:solidFill>
                <a:latin typeface="微軟正黑體" panose="020B0604030504040204" pitchFamily="34" charset="-120"/>
                <a:ea typeface="微軟正黑體" panose="020B0604030504040204" pitchFamily="34" charset="-120"/>
              </a:rPr>
              <a:t>科技的進步</a:t>
            </a:r>
          </a:p>
        </p:txBody>
      </p:sp>
      <p:sp>
        <p:nvSpPr>
          <p:cNvPr id="38" name="矩形 37">
            <a:extLst>
              <a:ext uri="{FF2B5EF4-FFF2-40B4-BE49-F238E27FC236}">
                <a16:creationId xmlns:a16="http://schemas.microsoft.com/office/drawing/2014/main" id="{761751EA-D371-459E-91BA-B4063D9DF4B7}"/>
              </a:ext>
            </a:extLst>
          </p:cNvPr>
          <p:cNvSpPr/>
          <p:nvPr/>
        </p:nvSpPr>
        <p:spPr>
          <a:xfrm>
            <a:off x="2140837" y="3070030"/>
            <a:ext cx="2339102" cy="523220"/>
          </a:xfrm>
          <a:prstGeom prst="rect">
            <a:avLst/>
          </a:prstGeom>
        </p:spPr>
        <p:txBody>
          <a:bodyPr wrap="none">
            <a:spAutoFit/>
          </a:bodyPr>
          <a:lstStyle/>
          <a:p>
            <a:r>
              <a:rPr lang="zh-TW" altLang="zh-TW" sz="2800" dirty="0">
                <a:solidFill>
                  <a:schemeClr val="bg1"/>
                </a:solidFill>
                <a:latin typeface="微軟正黑體" panose="020B0604030504040204" pitchFamily="34" charset="-120"/>
                <a:ea typeface="微軟正黑體" panose="020B0604030504040204" pitchFamily="34" charset="-120"/>
              </a:rPr>
              <a:t>讀者需求改變</a:t>
            </a:r>
            <a:endParaRPr lang="zh-TW" altLang="en-US" sz="2800" dirty="0">
              <a:solidFill>
                <a:schemeClr val="bg1"/>
              </a:solidFill>
              <a:latin typeface="微軟正黑體" panose="020B0604030504040204" pitchFamily="34" charset="-120"/>
              <a:ea typeface="微軟正黑體" panose="020B0604030504040204" pitchFamily="34" charset="-120"/>
            </a:endParaRPr>
          </a:p>
        </p:txBody>
      </p:sp>
      <p:sp>
        <p:nvSpPr>
          <p:cNvPr id="40" name="矩形 39">
            <a:extLst>
              <a:ext uri="{FF2B5EF4-FFF2-40B4-BE49-F238E27FC236}">
                <a16:creationId xmlns:a16="http://schemas.microsoft.com/office/drawing/2014/main" id="{ED8B3ED5-5337-4DC4-800E-9860E2889C89}"/>
              </a:ext>
            </a:extLst>
          </p:cNvPr>
          <p:cNvSpPr/>
          <p:nvPr/>
        </p:nvSpPr>
        <p:spPr>
          <a:xfrm>
            <a:off x="2140837" y="5147216"/>
            <a:ext cx="2339102" cy="523220"/>
          </a:xfrm>
          <a:prstGeom prst="rect">
            <a:avLst/>
          </a:prstGeom>
        </p:spPr>
        <p:txBody>
          <a:bodyPr wrap="none">
            <a:spAutoFit/>
          </a:bodyPr>
          <a:lstStyle/>
          <a:p>
            <a:r>
              <a:rPr lang="zh-TW" altLang="en-US" sz="2800" dirty="0">
                <a:solidFill>
                  <a:schemeClr val="bg1"/>
                </a:solidFill>
                <a:latin typeface="微軟正黑體" panose="020B0604030504040204" pitchFamily="34" charset="-120"/>
                <a:ea typeface="微軟正黑體" panose="020B0604030504040204" pitchFamily="34" charset="-120"/>
              </a:rPr>
              <a:t>業務模式創新</a:t>
            </a:r>
          </a:p>
        </p:txBody>
      </p:sp>
      <p:grpSp>
        <p:nvGrpSpPr>
          <p:cNvPr id="46" name="组合 17">
            <a:extLst>
              <a:ext uri="{FF2B5EF4-FFF2-40B4-BE49-F238E27FC236}">
                <a16:creationId xmlns:a16="http://schemas.microsoft.com/office/drawing/2014/main" id="{5BB2046B-8BAC-4D66-8E20-4647B95FCA36}"/>
              </a:ext>
            </a:extLst>
          </p:cNvPr>
          <p:cNvGrpSpPr>
            <a:grpSpLocks noChangeAspect="1"/>
          </p:cNvGrpSpPr>
          <p:nvPr/>
        </p:nvGrpSpPr>
        <p:grpSpPr>
          <a:xfrm>
            <a:off x="9191965" y="937558"/>
            <a:ext cx="2880000" cy="2709994"/>
            <a:chOff x="801016" y="1386729"/>
            <a:chExt cx="1262507" cy="1485303"/>
          </a:xfrm>
        </p:grpSpPr>
        <p:sp>
          <p:nvSpPr>
            <p:cNvPr id="47" name="矩形 46">
              <a:extLst>
                <a:ext uri="{FF2B5EF4-FFF2-40B4-BE49-F238E27FC236}">
                  <a16:creationId xmlns:a16="http://schemas.microsoft.com/office/drawing/2014/main" id="{4615ED62-CC82-49FB-880A-5BF7C7F2D7BA}"/>
                </a:ext>
              </a:extLst>
            </p:cNvPr>
            <p:cNvSpPr/>
            <p:nvPr/>
          </p:nvSpPr>
          <p:spPr>
            <a:xfrm>
              <a:off x="801016" y="1386729"/>
              <a:ext cx="1262507" cy="1485303"/>
            </a:xfrm>
            <a:prstGeom prst="rect">
              <a:avLst/>
            </a:prstGeom>
            <a:solidFill>
              <a:schemeClr val="bg1">
                <a:lumMod val="95000"/>
                <a:alpha val="40000"/>
              </a:schemeClr>
            </a:solidFill>
            <a:ln>
              <a:solidFill>
                <a:srgbClr val="2E5660"/>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8" name="任意多边形 6">
              <a:extLst>
                <a:ext uri="{FF2B5EF4-FFF2-40B4-BE49-F238E27FC236}">
                  <a16:creationId xmlns:a16="http://schemas.microsoft.com/office/drawing/2014/main" id="{EE4390C2-F703-4C0A-B847-5623796801B8}"/>
                </a:ext>
              </a:extLst>
            </p:cNvPr>
            <p:cNvSpPr/>
            <p:nvPr/>
          </p:nvSpPr>
          <p:spPr>
            <a:xfrm>
              <a:off x="864141" y="2411588"/>
              <a:ext cx="1136256" cy="401031"/>
            </a:xfrm>
            <a:custGeom>
              <a:avLst/>
              <a:gdLst>
                <a:gd name="connsiteX0" fmla="*/ 0 w 1136256"/>
                <a:gd name="connsiteY0" fmla="*/ 0 h 401031"/>
                <a:gd name="connsiteX1" fmla="*/ 1136256 w 1136256"/>
                <a:gd name="connsiteY1" fmla="*/ 0 h 401031"/>
                <a:gd name="connsiteX2" fmla="*/ 1136256 w 1136256"/>
                <a:gd name="connsiteY2" fmla="*/ 401031 h 401031"/>
                <a:gd name="connsiteX3" fmla="*/ 0 w 1136256"/>
                <a:gd name="connsiteY3" fmla="*/ 401031 h 401031"/>
                <a:gd name="connsiteX4" fmla="*/ 0 w 1136256"/>
                <a:gd name="connsiteY4" fmla="*/ 0 h 40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256" h="401031">
                  <a:moveTo>
                    <a:pt x="0" y="0"/>
                  </a:moveTo>
                  <a:lnTo>
                    <a:pt x="1136256" y="0"/>
                  </a:lnTo>
                  <a:lnTo>
                    <a:pt x="1136256" y="401031"/>
                  </a:lnTo>
                  <a:lnTo>
                    <a:pt x="0" y="401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zh-CN" altLang="en-US" sz="1400" kern="1200"/>
            </a:p>
          </p:txBody>
        </p:sp>
      </p:grpSp>
      <p:sp>
        <p:nvSpPr>
          <p:cNvPr id="49" name="矩形 48">
            <a:extLst>
              <a:ext uri="{FF2B5EF4-FFF2-40B4-BE49-F238E27FC236}">
                <a16:creationId xmlns:a16="http://schemas.microsoft.com/office/drawing/2014/main" id="{60257DDD-909D-4362-8E69-AA62CB2CED94}"/>
              </a:ext>
            </a:extLst>
          </p:cNvPr>
          <p:cNvSpPr>
            <a:spLocks noChangeAspect="1"/>
          </p:cNvSpPr>
          <p:nvPr/>
        </p:nvSpPr>
        <p:spPr>
          <a:xfrm>
            <a:off x="9215450" y="3640958"/>
            <a:ext cx="2865515" cy="1463862"/>
          </a:xfrm>
          <a:prstGeom prst="rect">
            <a:avLst/>
          </a:prstGeom>
        </p:spPr>
        <p:txBody>
          <a:bodyPr wrap="square">
            <a:spAutoFit/>
          </a:bodyPr>
          <a:lstStyle/>
          <a:p>
            <a:pPr lvl="0">
              <a:lnSpc>
                <a:spcPct val="130000"/>
              </a:lnSpc>
              <a:defRPr/>
            </a:pPr>
            <a:r>
              <a:rPr lang="zh-TW" altLang="en-US" sz="1400" dirty="0">
                <a:latin typeface="微軟正黑體" panose="020B0604030504040204" pitchFamily="34" charset="-120"/>
                <a:ea typeface="微軟正黑體" panose="020B0604030504040204" pitchFamily="34" charset="-120"/>
                <a:cs typeface="Arial" panose="020B0604020202020204" pitchFamily="34" charset="0"/>
              </a:rPr>
              <a:t>與資工系合作將雲端點餐、機器手臂無人服務概念實驗研發成果引進圖書館藝文展覽空間，透過圖書館服務強化實驗應用深廣度，為師生開拓科技新視野。</a:t>
            </a:r>
          </a:p>
        </p:txBody>
      </p:sp>
      <p:sp>
        <p:nvSpPr>
          <p:cNvPr id="50" name="文本框 39">
            <a:extLst>
              <a:ext uri="{FF2B5EF4-FFF2-40B4-BE49-F238E27FC236}">
                <a16:creationId xmlns:a16="http://schemas.microsoft.com/office/drawing/2014/main" id="{EB9769DA-9FC3-491A-B0E7-11BBBE1B2EED}"/>
              </a:ext>
            </a:extLst>
          </p:cNvPr>
          <p:cNvSpPr txBox="1">
            <a:spLocks noChangeAspect="1"/>
          </p:cNvSpPr>
          <p:nvPr/>
        </p:nvSpPr>
        <p:spPr>
          <a:xfrm>
            <a:off x="9257552" y="3051922"/>
            <a:ext cx="2748822" cy="584775"/>
          </a:xfrm>
          <a:prstGeom prst="rect">
            <a:avLst/>
          </a:prstGeom>
          <a:noFill/>
        </p:spPr>
        <p:txBody>
          <a:bodyPr wrap="square" rtlCol="0">
            <a:spAutoFit/>
          </a:bodyPr>
          <a:lstStyle/>
          <a:p>
            <a:pPr algn="ctr"/>
            <a:r>
              <a:rPr lang="zh-TW" altLang="en-US" sz="1600" b="1" dirty="0">
                <a:solidFill>
                  <a:srgbClr val="2E5660"/>
                </a:solidFill>
                <a:latin typeface="微軟正黑體" panose="020B0604030504040204" pitchFamily="34" charset="-120"/>
                <a:ea typeface="微軟正黑體" panose="020B0604030504040204" pitchFamily="34" charset="-120"/>
              </a:rPr>
              <a:t>設置間雲端咖啡提供無人化輕食餐飲服務實驗場域</a:t>
            </a:r>
            <a:endParaRPr lang="zh-CN" altLang="en-US" sz="1600" b="1" dirty="0">
              <a:solidFill>
                <a:srgbClr val="2E5660"/>
              </a:solidFill>
              <a:latin typeface="微軟正黑體" panose="020B0604030504040204" pitchFamily="34" charset="-120"/>
              <a:ea typeface="微軟正黑體" panose="020B0604030504040204" pitchFamily="34" charset="-120"/>
            </a:endParaRPr>
          </a:p>
        </p:txBody>
      </p:sp>
      <p:grpSp>
        <p:nvGrpSpPr>
          <p:cNvPr id="58" name="组合 17">
            <a:extLst>
              <a:ext uri="{FF2B5EF4-FFF2-40B4-BE49-F238E27FC236}">
                <a16:creationId xmlns:a16="http://schemas.microsoft.com/office/drawing/2014/main" id="{A48AC56E-F272-45A4-A8AE-14525EB4751B}"/>
              </a:ext>
            </a:extLst>
          </p:cNvPr>
          <p:cNvGrpSpPr>
            <a:grpSpLocks noChangeAspect="1"/>
          </p:cNvGrpSpPr>
          <p:nvPr/>
        </p:nvGrpSpPr>
        <p:grpSpPr>
          <a:xfrm>
            <a:off x="149123" y="924152"/>
            <a:ext cx="2894371" cy="2700000"/>
            <a:chOff x="801016" y="1386729"/>
            <a:chExt cx="1262507" cy="1485303"/>
          </a:xfrm>
        </p:grpSpPr>
        <p:sp>
          <p:nvSpPr>
            <p:cNvPr id="59" name="矩形 58">
              <a:extLst>
                <a:ext uri="{FF2B5EF4-FFF2-40B4-BE49-F238E27FC236}">
                  <a16:creationId xmlns:a16="http://schemas.microsoft.com/office/drawing/2014/main" id="{0BB0A1BA-7AA2-40EB-A163-6021BDF1FFAB}"/>
                </a:ext>
              </a:extLst>
            </p:cNvPr>
            <p:cNvSpPr/>
            <p:nvPr/>
          </p:nvSpPr>
          <p:spPr>
            <a:xfrm>
              <a:off x="801016" y="1386729"/>
              <a:ext cx="1262507" cy="1485303"/>
            </a:xfrm>
            <a:prstGeom prst="rect">
              <a:avLst/>
            </a:prstGeom>
            <a:solidFill>
              <a:schemeClr val="bg1">
                <a:lumMod val="95000"/>
                <a:alpha val="40000"/>
              </a:schemeClr>
            </a:solidFill>
            <a:ln>
              <a:solidFill>
                <a:srgbClr val="2E5660"/>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60" name="任意多边形 6">
              <a:extLst>
                <a:ext uri="{FF2B5EF4-FFF2-40B4-BE49-F238E27FC236}">
                  <a16:creationId xmlns:a16="http://schemas.microsoft.com/office/drawing/2014/main" id="{D3456C07-F02A-4963-963D-4D5ED2BB5533}"/>
                </a:ext>
              </a:extLst>
            </p:cNvPr>
            <p:cNvSpPr/>
            <p:nvPr/>
          </p:nvSpPr>
          <p:spPr>
            <a:xfrm>
              <a:off x="864141" y="2411588"/>
              <a:ext cx="1136256" cy="401031"/>
            </a:xfrm>
            <a:custGeom>
              <a:avLst/>
              <a:gdLst>
                <a:gd name="connsiteX0" fmla="*/ 0 w 1136256"/>
                <a:gd name="connsiteY0" fmla="*/ 0 h 401031"/>
                <a:gd name="connsiteX1" fmla="*/ 1136256 w 1136256"/>
                <a:gd name="connsiteY1" fmla="*/ 0 h 401031"/>
                <a:gd name="connsiteX2" fmla="*/ 1136256 w 1136256"/>
                <a:gd name="connsiteY2" fmla="*/ 401031 h 401031"/>
                <a:gd name="connsiteX3" fmla="*/ 0 w 1136256"/>
                <a:gd name="connsiteY3" fmla="*/ 401031 h 401031"/>
                <a:gd name="connsiteX4" fmla="*/ 0 w 1136256"/>
                <a:gd name="connsiteY4" fmla="*/ 0 h 40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256" h="401031">
                  <a:moveTo>
                    <a:pt x="0" y="0"/>
                  </a:moveTo>
                  <a:lnTo>
                    <a:pt x="1136256" y="0"/>
                  </a:lnTo>
                  <a:lnTo>
                    <a:pt x="1136256" y="401031"/>
                  </a:lnTo>
                  <a:lnTo>
                    <a:pt x="0" y="401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zh-CN" altLang="en-US" sz="1400" kern="1200"/>
            </a:p>
          </p:txBody>
        </p:sp>
      </p:grpSp>
      <p:sp>
        <p:nvSpPr>
          <p:cNvPr id="61" name="文本框 39">
            <a:extLst>
              <a:ext uri="{FF2B5EF4-FFF2-40B4-BE49-F238E27FC236}">
                <a16:creationId xmlns:a16="http://schemas.microsoft.com/office/drawing/2014/main" id="{31FC9FC2-1121-44D1-96A7-5449EBA96295}"/>
              </a:ext>
            </a:extLst>
          </p:cNvPr>
          <p:cNvSpPr txBox="1">
            <a:spLocks noChangeAspect="1"/>
          </p:cNvSpPr>
          <p:nvPr/>
        </p:nvSpPr>
        <p:spPr>
          <a:xfrm>
            <a:off x="118075" y="3080601"/>
            <a:ext cx="2961974" cy="584775"/>
          </a:xfrm>
          <a:prstGeom prst="rect">
            <a:avLst/>
          </a:prstGeom>
          <a:noFill/>
        </p:spPr>
        <p:txBody>
          <a:bodyPr wrap="square" rtlCol="0">
            <a:spAutoFit/>
          </a:bodyPr>
          <a:lstStyle/>
          <a:p>
            <a:pPr algn="ctr"/>
            <a:r>
              <a:rPr lang="zh-TW" altLang="en-US" sz="1600" b="1" dirty="0">
                <a:solidFill>
                  <a:srgbClr val="2E5660"/>
                </a:solidFill>
                <a:latin typeface="微軟正黑體" panose="020B0604030504040204" pitchFamily="34" charset="-120"/>
                <a:ea typeface="微軟正黑體" panose="020B0604030504040204" pitchFamily="34" charset="-120"/>
              </a:rPr>
              <a:t>建置高溫警報機制入口熱像儀體溫量測及口罩偵測系統</a:t>
            </a:r>
            <a:endParaRPr lang="zh-CN" altLang="en-US" sz="1600" b="1" dirty="0">
              <a:solidFill>
                <a:srgbClr val="2E5660"/>
              </a:solidFill>
              <a:latin typeface="微軟正黑體" panose="020B0604030504040204" pitchFamily="34" charset="-120"/>
              <a:ea typeface="微軟正黑體" panose="020B0604030504040204" pitchFamily="34" charset="-120"/>
            </a:endParaRPr>
          </a:p>
        </p:txBody>
      </p:sp>
      <p:pic>
        <p:nvPicPr>
          <p:cNvPr id="64" name="圖片 63">
            <a:extLst>
              <a:ext uri="{FF2B5EF4-FFF2-40B4-BE49-F238E27FC236}">
                <a16:creationId xmlns:a16="http://schemas.microsoft.com/office/drawing/2014/main" id="{C28B4300-6104-4105-A2FD-6E8059D243F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5641" y="1064728"/>
            <a:ext cx="2696119" cy="1960972"/>
          </a:xfrm>
          <a:prstGeom prst="rect">
            <a:avLst/>
          </a:prstGeom>
        </p:spPr>
      </p:pic>
      <p:pic>
        <p:nvPicPr>
          <p:cNvPr id="65" name="圖片 64">
            <a:extLst>
              <a:ext uri="{FF2B5EF4-FFF2-40B4-BE49-F238E27FC236}">
                <a16:creationId xmlns:a16="http://schemas.microsoft.com/office/drawing/2014/main" id="{30C3EDD9-FD71-4C20-AC1D-0D5698A306D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35910" y="5100339"/>
            <a:ext cx="2957052" cy="1544389"/>
          </a:xfrm>
          <a:prstGeom prst="rect">
            <a:avLst/>
          </a:prstGeom>
        </p:spPr>
      </p:pic>
      <p:sp>
        <p:nvSpPr>
          <p:cNvPr id="68" name="矩形 67">
            <a:extLst>
              <a:ext uri="{FF2B5EF4-FFF2-40B4-BE49-F238E27FC236}">
                <a16:creationId xmlns:a16="http://schemas.microsoft.com/office/drawing/2014/main" id="{F9B7E8E8-241D-4B51-812A-5ADEB57F6719}"/>
              </a:ext>
            </a:extLst>
          </p:cNvPr>
          <p:cNvSpPr>
            <a:spLocks noChangeAspect="1"/>
          </p:cNvSpPr>
          <p:nvPr/>
        </p:nvSpPr>
        <p:spPr>
          <a:xfrm>
            <a:off x="68936" y="3642966"/>
            <a:ext cx="3049528" cy="1776255"/>
          </a:xfrm>
          <a:prstGeom prst="rect">
            <a:avLst/>
          </a:prstGeom>
        </p:spPr>
        <p:txBody>
          <a:bodyPr wrap="square">
            <a:spAutoFit/>
          </a:bodyPr>
          <a:lstStyle/>
          <a:p>
            <a:pPr lvl="0">
              <a:lnSpc>
                <a:spcPct val="130000"/>
              </a:lnSpc>
              <a:defRPr/>
            </a:pPr>
            <a:r>
              <a:rPr lang="zh-TW" altLang="en-US" sz="1400" dirty="0">
                <a:latin typeface="微軟正黑體" panose="020B0604030504040204" pitchFamily="34" charset="-120"/>
                <a:ea typeface="微軟正黑體" panose="020B0604030504040204" pitchFamily="34" charset="-120"/>
                <a:cs typeface="Arial" panose="020B0604020202020204" pitchFamily="34" charset="0"/>
              </a:rPr>
              <a:t>建置入口熱像儀之體溫量測和高溫警報機制，並推廣至校內其他單位。透過館員線上座談會與全國各大專校院圖書館交流分享防疫期間採取之無人化防疫管控措施實務經驗。</a:t>
            </a:r>
          </a:p>
          <a:p>
            <a:pPr lvl="0">
              <a:lnSpc>
                <a:spcPct val="150000"/>
              </a:lnSpc>
              <a:defRPr/>
            </a:pPr>
            <a:endParaRPr lang="zh-TW" altLang="en-US" sz="1400" dirty="0">
              <a:solidFill>
                <a:srgbClr val="613620"/>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69" name="组合 17">
            <a:extLst>
              <a:ext uri="{FF2B5EF4-FFF2-40B4-BE49-F238E27FC236}">
                <a16:creationId xmlns:a16="http://schemas.microsoft.com/office/drawing/2014/main" id="{7752A151-D540-4D56-81B2-F41FE34F2F63}"/>
              </a:ext>
            </a:extLst>
          </p:cNvPr>
          <p:cNvGrpSpPr>
            <a:grpSpLocks noChangeAspect="1"/>
          </p:cNvGrpSpPr>
          <p:nvPr/>
        </p:nvGrpSpPr>
        <p:grpSpPr>
          <a:xfrm>
            <a:off x="3168405" y="924152"/>
            <a:ext cx="2894371" cy="2700000"/>
            <a:chOff x="801016" y="1386729"/>
            <a:chExt cx="1262507" cy="1485303"/>
          </a:xfrm>
        </p:grpSpPr>
        <p:sp>
          <p:nvSpPr>
            <p:cNvPr id="70" name="矩形 69">
              <a:extLst>
                <a:ext uri="{FF2B5EF4-FFF2-40B4-BE49-F238E27FC236}">
                  <a16:creationId xmlns:a16="http://schemas.microsoft.com/office/drawing/2014/main" id="{EED77B03-199E-4AD2-8E1D-5D31674418A9}"/>
                </a:ext>
              </a:extLst>
            </p:cNvPr>
            <p:cNvSpPr/>
            <p:nvPr/>
          </p:nvSpPr>
          <p:spPr>
            <a:xfrm>
              <a:off x="801016" y="1386729"/>
              <a:ext cx="1262507" cy="1485303"/>
            </a:xfrm>
            <a:prstGeom prst="rect">
              <a:avLst/>
            </a:prstGeom>
            <a:solidFill>
              <a:schemeClr val="bg1">
                <a:lumMod val="95000"/>
                <a:alpha val="40000"/>
              </a:schemeClr>
            </a:solidFill>
            <a:ln>
              <a:solidFill>
                <a:srgbClr val="2E5660"/>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71" name="任意多边形 6">
              <a:extLst>
                <a:ext uri="{FF2B5EF4-FFF2-40B4-BE49-F238E27FC236}">
                  <a16:creationId xmlns:a16="http://schemas.microsoft.com/office/drawing/2014/main" id="{83FF50E5-2DD4-4860-9AE0-32D658F68210}"/>
                </a:ext>
              </a:extLst>
            </p:cNvPr>
            <p:cNvSpPr/>
            <p:nvPr/>
          </p:nvSpPr>
          <p:spPr>
            <a:xfrm>
              <a:off x="864141" y="2411588"/>
              <a:ext cx="1136256" cy="401031"/>
            </a:xfrm>
            <a:custGeom>
              <a:avLst/>
              <a:gdLst>
                <a:gd name="connsiteX0" fmla="*/ 0 w 1136256"/>
                <a:gd name="connsiteY0" fmla="*/ 0 h 401031"/>
                <a:gd name="connsiteX1" fmla="*/ 1136256 w 1136256"/>
                <a:gd name="connsiteY1" fmla="*/ 0 h 401031"/>
                <a:gd name="connsiteX2" fmla="*/ 1136256 w 1136256"/>
                <a:gd name="connsiteY2" fmla="*/ 401031 h 401031"/>
                <a:gd name="connsiteX3" fmla="*/ 0 w 1136256"/>
                <a:gd name="connsiteY3" fmla="*/ 401031 h 401031"/>
                <a:gd name="connsiteX4" fmla="*/ 0 w 1136256"/>
                <a:gd name="connsiteY4" fmla="*/ 0 h 40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256" h="401031">
                  <a:moveTo>
                    <a:pt x="0" y="0"/>
                  </a:moveTo>
                  <a:lnTo>
                    <a:pt x="1136256" y="0"/>
                  </a:lnTo>
                  <a:lnTo>
                    <a:pt x="1136256" y="401031"/>
                  </a:lnTo>
                  <a:lnTo>
                    <a:pt x="0" y="401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zh-CN" altLang="en-US" sz="1400" kern="1200"/>
            </a:p>
          </p:txBody>
        </p:sp>
      </p:grpSp>
      <p:sp>
        <p:nvSpPr>
          <p:cNvPr id="72" name="文本框 39">
            <a:extLst>
              <a:ext uri="{FF2B5EF4-FFF2-40B4-BE49-F238E27FC236}">
                <a16:creationId xmlns:a16="http://schemas.microsoft.com/office/drawing/2014/main" id="{99C3AADE-1D57-4648-B6B4-657144EB4AC0}"/>
              </a:ext>
            </a:extLst>
          </p:cNvPr>
          <p:cNvSpPr txBox="1">
            <a:spLocks noChangeAspect="1"/>
          </p:cNvSpPr>
          <p:nvPr/>
        </p:nvSpPr>
        <p:spPr>
          <a:xfrm>
            <a:off x="3119245" y="3080601"/>
            <a:ext cx="2961974" cy="584775"/>
          </a:xfrm>
          <a:prstGeom prst="rect">
            <a:avLst/>
          </a:prstGeom>
          <a:noFill/>
        </p:spPr>
        <p:txBody>
          <a:bodyPr wrap="square" rtlCol="0">
            <a:spAutoFit/>
          </a:bodyPr>
          <a:lstStyle/>
          <a:p>
            <a:pPr algn="ctr"/>
            <a:r>
              <a:rPr lang="zh-TW" altLang="zh-TW" sz="1600" b="1" dirty="0">
                <a:solidFill>
                  <a:srgbClr val="2E5660"/>
                </a:solidFill>
                <a:latin typeface="微軟正黑體" panose="020B0604030504040204" pitchFamily="34" charset="-120"/>
                <a:ea typeface="微軟正黑體" panose="020B0604030504040204" pitchFamily="34" charset="-120"/>
              </a:rPr>
              <a:t>建置具人臉辨識、證件掃描及文字辨識之自助入館登記系統</a:t>
            </a:r>
            <a:endParaRPr lang="zh-CN" altLang="en-US" sz="1600" b="1" dirty="0">
              <a:solidFill>
                <a:srgbClr val="2E5660"/>
              </a:solidFill>
              <a:latin typeface="微軟正黑體" panose="020B0604030504040204" pitchFamily="34" charset="-120"/>
              <a:ea typeface="微軟正黑體" panose="020B0604030504040204" pitchFamily="34" charset="-120"/>
            </a:endParaRPr>
          </a:p>
        </p:txBody>
      </p:sp>
      <p:grpSp>
        <p:nvGrpSpPr>
          <p:cNvPr id="79" name="组合 17">
            <a:extLst>
              <a:ext uri="{FF2B5EF4-FFF2-40B4-BE49-F238E27FC236}">
                <a16:creationId xmlns:a16="http://schemas.microsoft.com/office/drawing/2014/main" id="{8E2714AE-36CF-4B69-8750-FA6E9014F0AD}"/>
              </a:ext>
            </a:extLst>
          </p:cNvPr>
          <p:cNvGrpSpPr>
            <a:grpSpLocks noChangeAspect="1"/>
          </p:cNvGrpSpPr>
          <p:nvPr/>
        </p:nvGrpSpPr>
        <p:grpSpPr>
          <a:xfrm>
            <a:off x="6180294" y="937558"/>
            <a:ext cx="2894371" cy="2700000"/>
            <a:chOff x="801016" y="1386729"/>
            <a:chExt cx="1262507" cy="1485303"/>
          </a:xfrm>
        </p:grpSpPr>
        <p:sp>
          <p:nvSpPr>
            <p:cNvPr id="80" name="矩形 79">
              <a:extLst>
                <a:ext uri="{FF2B5EF4-FFF2-40B4-BE49-F238E27FC236}">
                  <a16:creationId xmlns:a16="http://schemas.microsoft.com/office/drawing/2014/main" id="{823C40EE-258C-4ABC-8860-054C38AE6E76}"/>
                </a:ext>
              </a:extLst>
            </p:cNvPr>
            <p:cNvSpPr/>
            <p:nvPr/>
          </p:nvSpPr>
          <p:spPr>
            <a:xfrm>
              <a:off x="801016" y="1386729"/>
              <a:ext cx="1262507" cy="1485303"/>
            </a:xfrm>
            <a:prstGeom prst="rect">
              <a:avLst/>
            </a:prstGeom>
            <a:solidFill>
              <a:schemeClr val="bg1">
                <a:lumMod val="95000"/>
                <a:alpha val="40000"/>
              </a:schemeClr>
            </a:solidFill>
            <a:ln>
              <a:solidFill>
                <a:srgbClr val="2E5660"/>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81" name="任意多边形 6">
              <a:extLst>
                <a:ext uri="{FF2B5EF4-FFF2-40B4-BE49-F238E27FC236}">
                  <a16:creationId xmlns:a16="http://schemas.microsoft.com/office/drawing/2014/main" id="{2A130BF8-FB6D-4A55-96BE-2C7C5675E309}"/>
                </a:ext>
              </a:extLst>
            </p:cNvPr>
            <p:cNvSpPr/>
            <p:nvPr/>
          </p:nvSpPr>
          <p:spPr>
            <a:xfrm>
              <a:off x="864141" y="2411588"/>
              <a:ext cx="1136256" cy="401031"/>
            </a:xfrm>
            <a:custGeom>
              <a:avLst/>
              <a:gdLst>
                <a:gd name="connsiteX0" fmla="*/ 0 w 1136256"/>
                <a:gd name="connsiteY0" fmla="*/ 0 h 401031"/>
                <a:gd name="connsiteX1" fmla="*/ 1136256 w 1136256"/>
                <a:gd name="connsiteY1" fmla="*/ 0 h 401031"/>
                <a:gd name="connsiteX2" fmla="*/ 1136256 w 1136256"/>
                <a:gd name="connsiteY2" fmla="*/ 401031 h 401031"/>
                <a:gd name="connsiteX3" fmla="*/ 0 w 1136256"/>
                <a:gd name="connsiteY3" fmla="*/ 401031 h 401031"/>
                <a:gd name="connsiteX4" fmla="*/ 0 w 1136256"/>
                <a:gd name="connsiteY4" fmla="*/ 0 h 40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256" h="401031">
                  <a:moveTo>
                    <a:pt x="0" y="0"/>
                  </a:moveTo>
                  <a:lnTo>
                    <a:pt x="1136256" y="0"/>
                  </a:lnTo>
                  <a:lnTo>
                    <a:pt x="1136256" y="401031"/>
                  </a:lnTo>
                  <a:lnTo>
                    <a:pt x="0" y="4010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zh-CN" altLang="en-US" sz="1400" kern="1200"/>
            </a:p>
          </p:txBody>
        </p:sp>
      </p:grpSp>
      <p:sp>
        <p:nvSpPr>
          <p:cNvPr id="82" name="文本框 39">
            <a:extLst>
              <a:ext uri="{FF2B5EF4-FFF2-40B4-BE49-F238E27FC236}">
                <a16:creationId xmlns:a16="http://schemas.microsoft.com/office/drawing/2014/main" id="{8F1AEF7E-F08D-4FB0-8A83-35F8CA8F81D1}"/>
              </a:ext>
            </a:extLst>
          </p:cNvPr>
          <p:cNvSpPr txBox="1">
            <a:spLocks noChangeAspect="1"/>
          </p:cNvSpPr>
          <p:nvPr/>
        </p:nvSpPr>
        <p:spPr>
          <a:xfrm>
            <a:off x="6129226" y="3077447"/>
            <a:ext cx="2961974" cy="584775"/>
          </a:xfrm>
          <a:prstGeom prst="rect">
            <a:avLst/>
          </a:prstGeom>
          <a:noFill/>
        </p:spPr>
        <p:txBody>
          <a:bodyPr wrap="square" rtlCol="0">
            <a:spAutoFit/>
          </a:bodyPr>
          <a:lstStyle/>
          <a:p>
            <a:pPr algn="ctr"/>
            <a:r>
              <a:rPr lang="zh-TW" altLang="en-US" sz="1600" b="1" dirty="0">
                <a:solidFill>
                  <a:srgbClr val="2E5660"/>
                </a:solidFill>
                <a:latin typeface="微軟正黑體" panose="020B0604030504040204" pitchFamily="34" charset="-120"/>
                <a:ea typeface="微軟正黑體" panose="020B0604030504040204" pitchFamily="34" charset="-120"/>
              </a:rPr>
              <a:t>建置圖書館首頁之網頁客服機器人，提供常見問題立即答覆</a:t>
            </a:r>
            <a:endParaRPr lang="zh-CN" altLang="en-US" sz="1600" b="1" dirty="0">
              <a:solidFill>
                <a:srgbClr val="2E5660"/>
              </a:solidFill>
              <a:latin typeface="微軟正黑體" panose="020B0604030504040204" pitchFamily="34" charset="-120"/>
              <a:ea typeface="微軟正黑體" panose="020B0604030504040204" pitchFamily="34" charset="-120"/>
            </a:endParaRPr>
          </a:p>
        </p:txBody>
      </p:sp>
      <p:pic>
        <p:nvPicPr>
          <p:cNvPr id="84" name="圖片 83">
            <a:extLst>
              <a:ext uri="{FF2B5EF4-FFF2-40B4-BE49-F238E27FC236}">
                <a16:creationId xmlns:a16="http://schemas.microsoft.com/office/drawing/2014/main" id="{249258BD-DB8F-4615-8112-BEC024129C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76038" y="1063690"/>
            <a:ext cx="2662538" cy="2004090"/>
          </a:xfrm>
          <a:prstGeom prst="rect">
            <a:avLst/>
          </a:prstGeom>
        </p:spPr>
      </p:pic>
      <p:pic>
        <p:nvPicPr>
          <p:cNvPr id="85" name="圖片 84">
            <a:extLst>
              <a:ext uri="{FF2B5EF4-FFF2-40B4-BE49-F238E27FC236}">
                <a16:creationId xmlns:a16="http://schemas.microsoft.com/office/drawing/2014/main" id="{B1C1A669-6748-40C6-B703-E6D7A5EE489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83932" y="4659315"/>
            <a:ext cx="2645441" cy="1984081"/>
          </a:xfrm>
          <a:prstGeom prst="rect">
            <a:avLst/>
          </a:prstGeom>
        </p:spPr>
      </p:pic>
      <p:sp>
        <p:nvSpPr>
          <p:cNvPr id="86" name="矩形 85">
            <a:extLst>
              <a:ext uri="{FF2B5EF4-FFF2-40B4-BE49-F238E27FC236}">
                <a16:creationId xmlns:a16="http://schemas.microsoft.com/office/drawing/2014/main" id="{D59EAFC1-7A88-49E5-A0BA-99C89BE7FE32}"/>
              </a:ext>
            </a:extLst>
          </p:cNvPr>
          <p:cNvSpPr>
            <a:spLocks noChangeAspect="1"/>
          </p:cNvSpPr>
          <p:nvPr/>
        </p:nvSpPr>
        <p:spPr>
          <a:xfrm>
            <a:off x="3153833" y="3654195"/>
            <a:ext cx="2895078" cy="903709"/>
          </a:xfrm>
          <a:prstGeom prst="rect">
            <a:avLst/>
          </a:prstGeom>
        </p:spPr>
        <p:txBody>
          <a:bodyPr wrap="square">
            <a:spAutoFit/>
          </a:bodyPr>
          <a:lstStyle/>
          <a:p>
            <a:pPr lvl="0">
              <a:lnSpc>
                <a:spcPct val="130000"/>
              </a:lnSpc>
              <a:defRPr/>
            </a:pPr>
            <a:r>
              <a:rPr lang="zh-TW" altLang="en-US" sz="1400" dirty="0">
                <a:latin typeface="微軟正黑體" panose="020B0604030504040204" pitchFamily="34" charset="-120"/>
                <a:ea typeface="微軟正黑體" panose="020B0604030504040204" pitchFamily="34" charset="-120"/>
                <a:cs typeface="Arial" panose="020B0604020202020204" pitchFamily="34" charset="0"/>
              </a:rPr>
              <a:t>建置具人臉辨識、證件掃描及文字辨識之校外人士自助入館登記系統，降低門禁管控人力成本支出。</a:t>
            </a:r>
          </a:p>
        </p:txBody>
      </p:sp>
      <p:sp>
        <p:nvSpPr>
          <p:cNvPr id="87" name="矩形 86">
            <a:extLst>
              <a:ext uri="{FF2B5EF4-FFF2-40B4-BE49-F238E27FC236}">
                <a16:creationId xmlns:a16="http://schemas.microsoft.com/office/drawing/2014/main" id="{F627C7F5-CB57-417E-8A9A-94C500069BAB}"/>
              </a:ext>
            </a:extLst>
          </p:cNvPr>
          <p:cNvSpPr>
            <a:spLocks noChangeAspect="1"/>
          </p:cNvSpPr>
          <p:nvPr/>
        </p:nvSpPr>
        <p:spPr>
          <a:xfrm>
            <a:off x="6205469" y="3652041"/>
            <a:ext cx="2865515" cy="1183786"/>
          </a:xfrm>
          <a:prstGeom prst="rect">
            <a:avLst/>
          </a:prstGeom>
        </p:spPr>
        <p:txBody>
          <a:bodyPr wrap="square">
            <a:spAutoFit/>
          </a:bodyPr>
          <a:lstStyle/>
          <a:p>
            <a:pPr lvl="0">
              <a:lnSpc>
                <a:spcPct val="130000"/>
              </a:lnSpc>
              <a:defRPr/>
            </a:pPr>
            <a:r>
              <a:rPr lang="zh-TW" altLang="en-US" sz="1400" dirty="0">
                <a:latin typeface="微軟正黑體" panose="020B0604030504040204" pitchFamily="34" charset="-120"/>
                <a:ea typeface="微軟正黑體" panose="020B0604030504040204" pitchFamily="34" charset="-120"/>
                <a:cs typeface="Arial" panose="020B0604020202020204" pitchFamily="34" charset="0"/>
              </a:rPr>
              <a:t>降低第一線櫃檯館員之工作量。本項服務規劃複製至校內各單位網站，協助各單位提供快速立即之單位網頁搜尋及問答服務。</a:t>
            </a:r>
          </a:p>
        </p:txBody>
      </p:sp>
      <p:pic>
        <p:nvPicPr>
          <p:cNvPr id="53" name="圖片 52">
            <a:extLst>
              <a:ext uri="{FF2B5EF4-FFF2-40B4-BE49-F238E27FC236}">
                <a16:creationId xmlns:a16="http://schemas.microsoft.com/office/drawing/2014/main" id="{26A60CFD-6142-4C17-89BA-18A7A7AB9EE6}"/>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9894" t="4306" b="20694"/>
          <a:stretch/>
        </p:blipFill>
        <p:spPr>
          <a:xfrm>
            <a:off x="9308365" y="1064728"/>
            <a:ext cx="2663914" cy="2003052"/>
          </a:xfrm>
          <a:prstGeom prst="rect">
            <a:avLst/>
          </a:prstGeom>
        </p:spPr>
      </p:pic>
      <p:pic>
        <p:nvPicPr>
          <p:cNvPr id="7" name="圖片 6">
            <a:extLst>
              <a:ext uri="{FF2B5EF4-FFF2-40B4-BE49-F238E27FC236}">
                <a16:creationId xmlns:a16="http://schemas.microsoft.com/office/drawing/2014/main" id="{6F63B2D4-4245-44DB-8015-C3E9B401BCE5}"/>
              </a:ext>
            </a:extLst>
          </p:cNvPr>
          <p:cNvPicPr>
            <a:picLocks noChangeAspect="1"/>
          </p:cNvPicPr>
          <p:nvPr/>
        </p:nvPicPr>
        <p:blipFill rotWithShape="1">
          <a:blip r:embed="rId13"/>
          <a:srcRect l="58227" t="37043" b="30489"/>
          <a:stretch/>
        </p:blipFill>
        <p:spPr>
          <a:xfrm>
            <a:off x="6205469" y="4857841"/>
            <a:ext cx="2886873" cy="1262108"/>
          </a:xfrm>
          <a:prstGeom prst="rect">
            <a:avLst/>
          </a:prstGeom>
          <a:ln>
            <a:solidFill>
              <a:srgbClr val="DA734F"/>
            </a:solidFill>
          </a:ln>
        </p:spPr>
      </p:pic>
      <p:pic>
        <p:nvPicPr>
          <p:cNvPr id="13" name="圖片 12">
            <a:extLst>
              <a:ext uri="{FF2B5EF4-FFF2-40B4-BE49-F238E27FC236}">
                <a16:creationId xmlns:a16="http://schemas.microsoft.com/office/drawing/2014/main" id="{4B08E1FD-B2A2-49E8-9BEA-A218AC51EC77}"/>
              </a:ext>
            </a:extLst>
          </p:cNvPr>
          <p:cNvPicPr>
            <a:picLocks noChangeAspect="1"/>
          </p:cNvPicPr>
          <p:nvPr/>
        </p:nvPicPr>
        <p:blipFill rotWithShape="1">
          <a:blip r:embed="rId14"/>
          <a:srcRect l="58750" t="32540" r="2411" b="24685"/>
          <a:stretch/>
        </p:blipFill>
        <p:spPr>
          <a:xfrm>
            <a:off x="6192941" y="1063690"/>
            <a:ext cx="2780067" cy="1971065"/>
          </a:xfrm>
          <a:prstGeom prst="rect">
            <a:avLst/>
          </a:prstGeom>
        </p:spPr>
      </p:pic>
      <p:pic>
        <p:nvPicPr>
          <p:cNvPr id="9" name="圖片 8">
            <a:extLst>
              <a:ext uri="{FF2B5EF4-FFF2-40B4-BE49-F238E27FC236}">
                <a16:creationId xmlns:a16="http://schemas.microsoft.com/office/drawing/2014/main" id="{6BB9A42E-D3F5-44F0-B549-3B0268264FD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420787" y="1050081"/>
            <a:ext cx="552221" cy="624477"/>
          </a:xfrm>
          <a:prstGeom prst="rect">
            <a:avLst/>
          </a:prstGeom>
        </p:spPr>
      </p:pic>
    </p:spTree>
    <p:extLst>
      <p:ext uri="{BB962C8B-B14F-4D97-AF65-F5344CB8AC3E}">
        <p14:creationId xmlns:p14="http://schemas.microsoft.com/office/powerpoint/2010/main" val="3736181463"/>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1756</TotalTime>
  <Words>2638</Words>
  <Application>Microsoft Office PowerPoint</Application>
  <PresentationFormat>寬螢幕</PresentationFormat>
  <Paragraphs>235</Paragraphs>
  <Slides>24</Slides>
  <Notes>19</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24</vt:i4>
      </vt:variant>
    </vt:vector>
  </HeadingPairs>
  <TitlesOfParts>
    <vt:vector size="37" baseType="lpstr">
      <vt:lpstr>等线</vt:lpstr>
      <vt:lpstr>Microsoft JhengHei UI</vt:lpstr>
      <vt:lpstr>Noto Sans Symbols</vt:lpstr>
      <vt:lpstr>華康中黑體</vt:lpstr>
      <vt:lpstr>微軟正黑體</vt:lpstr>
      <vt:lpstr>微軟正黑體</vt:lpstr>
      <vt:lpstr>新細明體</vt:lpstr>
      <vt:lpstr>Arial</vt:lpstr>
      <vt:lpstr>Calibri</vt:lpstr>
      <vt:lpstr>Calibri Light</vt:lpstr>
      <vt:lpstr>Times New Roman</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gwh</dc:creator>
  <cp:lastModifiedBy>gwh</cp:lastModifiedBy>
  <cp:revision>153</cp:revision>
  <dcterms:created xsi:type="dcterms:W3CDTF">2022-03-07T03:35:03Z</dcterms:created>
  <dcterms:modified xsi:type="dcterms:W3CDTF">2023-03-31T07:26:59Z</dcterms:modified>
</cp:coreProperties>
</file>