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6" r:id="rId8"/>
    <p:sldId id="265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478304-875D-4137-B0BD-B93ECA18C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C86BEEA-583C-4165-91C9-6DA0544C3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1976DE-AC29-4DA0-96C0-D1C6C8DE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5D37F4-D8EF-4A0B-B1DA-1173DDCE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75CA5B-64B4-42FB-87EB-7AFCEFEF9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50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CAE9CF-4051-422E-9FF9-59B3B0D2C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C7A0260-BA8E-4CD2-9E79-469F5B5FF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638713C-361B-4D37-BB9F-D92909B9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BB26C61-E782-4875-BBAE-D5D92E127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9D48CB-758F-4D77-BD88-E567BBBA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90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A9D7171-F294-4E5F-9F82-432406EDF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057FE74-71BD-433B-BDA7-163A52B88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3D78B2-38CA-4693-8201-120F5112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33AB09-A3E6-4427-B9A4-33F271A3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FD0A825-8455-4CE8-8A62-DE61325A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182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DAEBD0-E2BC-4012-9083-DB5BA57B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E28742-5B8D-4B35-B7E1-C925BBCB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F77B9C-57F5-4796-91A8-E8AB70AC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1941A6A-90EF-46AC-9B25-DEB8EFF1A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F7EF0C0-B6BA-4B9C-9A2D-A65FF21F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B3917E62-CE69-4861-952C-3DDCFA45572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DC581CA-ABEB-4343-9D45-CDCBAE5486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297" y="6203290"/>
            <a:ext cx="3670110" cy="5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41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E3A5F2-57A6-4C11-A3AF-07544F31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4360FC8-38AD-431E-899A-5A51B002A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4305FC-A680-4FB5-9A74-EB10D6E0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398988-C64A-43D8-A1C0-6ED04E969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84C07E-2FF9-41EF-9EF2-4AF95EFDD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05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21D1456-F705-45BA-ACEF-8F765E20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7EB4D2-A89A-4EF3-BD12-B5B15F2D3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B695EE-78A5-415F-B9D3-03DB783EC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A43B81A-FE75-4F05-ABD1-F6857234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4DF97A5-7AAF-4F21-B62D-35F5E8424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A225E4-7A55-4BE6-88F6-E13817624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33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0883D-8565-46CB-ACE0-620C4E55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90FC24C-51C2-4258-A113-48498C44F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9D45EB7-EBBC-4547-9539-2D50C49CA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572B017-4BE8-4B17-B848-B38F88933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560D1F7-DC8D-4198-92D6-C8F303AA6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3B19AB0-7574-4483-8664-89424931A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B322816-DD86-4792-9E3E-DEE793680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66CF296-D962-48C7-B952-9AA56079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68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81B804-9CAE-4690-A204-36A6A41C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C00A81-8F2B-405E-B4EF-0F982984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AC47E9D-1486-4B71-83E2-31F2275F0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0A5DD2-484D-498E-9F65-27E735EB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32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15B04EE-96CE-491B-A128-9B69B661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9EA00F-BEEC-47EE-9AD1-3258468E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57FB78A-ABBF-4D2C-980E-5DB8161D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290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EDF357-CBBA-46C9-A39E-E1FF491E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0D1160-C291-4916-BE4E-6FEF230F9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693FF4C-0493-4347-8EF8-08ED4B136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584BA6-6169-486F-B282-3593FD3C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30E5154-AF1D-4021-ABF6-36112A3F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6D16B07-3181-44AB-B033-B9E9CD27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097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F5F3B8-182D-4F23-92F7-F745A13E4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C84BC9F-D7AF-4FDF-A154-7AA0EA35E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FE075E7-B430-42EC-8F7B-F4570DE4C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E28B17-8FF5-4934-874F-E52368D8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3D46F02-3E51-4552-BD9D-C325E5C0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674AA8F-A491-432F-B56E-37E36284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43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E328E2B-4B66-4F2B-9945-C4B6228AE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1D7A51-29AE-4518-A3B4-E1120414D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3C9FAC-E3FE-4011-96AD-8147D1E27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A61B-5DA2-4AA9-82C6-41AF0AE587EE}" type="datetimeFigureOut">
              <a:rPr lang="zh-TW" altLang="en-US" smtClean="0"/>
              <a:t>2023/4/27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074F43-89E7-4E50-A115-8FF1F9A40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38294C-5E54-40FE-BFD0-5855D160F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FCE97-66A9-43CC-A986-231D0C568A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048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35340D-A220-4463-8639-6D708DEA1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6385" y="1122362"/>
            <a:ext cx="6737683" cy="2961499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分組二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經營與管理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結論報告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4826A24-8D71-4A16-A58B-4ACDD883A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3994" y="5885160"/>
            <a:ext cx="9144000" cy="105018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報告人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國立政治大學圖書館 廖文宏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4/28/2023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AD38159-051C-457B-8B78-0D9439CA0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4054" cy="429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4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8B0FC8-B507-43DC-BC5E-E2A13CF6F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63E6F7-BA0E-4667-95AA-CEF8011A0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TAIWAN MAP | 62Icon">
            <a:extLst>
              <a:ext uri="{FF2B5EF4-FFF2-40B4-BE49-F238E27FC236}">
                <a16:creationId xmlns:a16="http://schemas.microsoft.com/office/drawing/2014/main" id="{E6997C77-7DB0-422A-BDFA-5A6FAF1D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38" y="0"/>
            <a:ext cx="6655633" cy="665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內容版面配置區 4">
            <a:extLst>
              <a:ext uri="{FF2B5EF4-FFF2-40B4-BE49-F238E27FC236}">
                <a16:creationId xmlns:a16="http://schemas.microsoft.com/office/drawing/2014/main" id="{56E6E72B-36C3-4147-88B1-C1050D5FB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r="13859"/>
          <a:stretch/>
        </p:blipFill>
        <p:spPr>
          <a:xfrm>
            <a:off x="9995911" y="0"/>
            <a:ext cx="1138117" cy="108607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0F3A2BA5-EB42-4760-BF78-12AD85936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74" y="4362090"/>
            <a:ext cx="1137270" cy="113727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2BCDC80-B6B5-40FE-9069-6563662C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629" y="2839283"/>
            <a:ext cx="1401092" cy="132556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F78C198-9BE0-4844-9A8A-4BE1A67463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89" y="2103853"/>
            <a:ext cx="79152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9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2673F8-4BD9-456C-BD68-F7A4514FF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BFD3CB29-C852-4C70-AB03-B9A3E6BF49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407519"/>
              </p:ext>
            </p:extLst>
          </p:nvPr>
        </p:nvGraphicFramePr>
        <p:xfrm>
          <a:off x="838198" y="1157673"/>
          <a:ext cx="10741704" cy="35446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85179">
                  <a:extLst>
                    <a:ext uri="{9D8B030D-6E8A-4147-A177-3AD203B41FA5}">
                      <a16:colId xmlns:a16="http://schemas.microsoft.com/office/drawing/2014/main" val="420351093"/>
                    </a:ext>
                  </a:extLst>
                </a:gridCol>
                <a:gridCol w="2511502">
                  <a:extLst>
                    <a:ext uri="{9D8B030D-6E8A-4147-A177-3AD203B41FA5}">
                      <a16:colId xmlns:a16="http://schemas.microsoft.com/office/drawing/2014/main" val="1394214146"/>
                    </a:ext>
                  </a:extLst>
                </a:gridCol>
                <a:gridCol w="2148341">
                  <a:extLst>
                    <a:ext uri="{9D8B030D-6E8A-4147-A177-3AD203B41FA5}">
                      <a16:colId xmlns:a16="http://schemas.microsoft.com/office/drawing/2014/main" val="693231101"/>
                    </a:ext>
                  </a:extLst>
                </a:gridCol>
                <a:gridCol w="2148341">
                  <a:extLst>
                    <a:ext uri="{9D8B030D-6E8A-4147-A177-3AD203B41FA5}">
                      <a16:colId xmlns:a16="http://schemas.microsoft.com/office/drawing/2014/main" val="419809978"/>
                    </a:ext>
                  </a:extLst>
                </a:gridCol>
                <a:gridCol w="2148341">
                  <a:extLst>
                    <a:ext uri="{9D8B030D-6E8A-4147-A177-3AD203B41FA5}">
                      <a16:colId xmlns:a16="http://schemas.microsoft.com/office/drawing/2014/main" val="3890235000"/>
                    </a:ext>
                  </a:extLst>
                </a:gridCol>
              </a:tblGrid>
              <a:tr h="1471961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05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學校屬性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專業領域大學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一般綜合大學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科技大學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一般綜合大學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728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學生人數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6,154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11,373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16,767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16,727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88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館員人數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23(18+5)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約</a:t>
                      </a:r>
                      <a:r>
                        <a:rPr lang="en-US" altLang="zh-TW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80</a:t>
                      </a:r>
                      <a:endParaRPr lang="zh-TW" altLang="en-US" sz="28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52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單位名稱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圖書館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圖書館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圖資處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圖書館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349492"/>
                  </a:ext>
                </a:extLst>
              </a:tr>
            </a:tbl>
          </a:graphicData>
        </a:graphic>
      </p:graphicFrame>
      <p:pic>
        <p:nvPicPr>
          <p:cNvPr id="11" name="內容版面配置區 4">
            <a:extLst>
              <a:ext uri="{FF2B5EF4-FFF2-40B4-BE49-F238E27FC236}">
                <a16:creationId xmlns:a16="http://schemas.microsoft.com/office/drawing/2014/main" id="{8E7897F1-FACC-44E0-A912-AAA3DEFB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9" r="13859"/>
          <a:stretch/>
        </p:blipFill>
        <p:spPr>
          <a:xfrm>
            <a:off x="3311682" y="1307923"/>
            <a:ext cx="1100401" cy="105008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86DA33F-6258-404B-AC08-FF8510824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413" y="1371000"/>
            <a:ext cx="982101" cy="929159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1B4667B-E355-43AE-93D8-D0C45771BB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19" y="1400302"/>
            <a:ext cx="886797" cy="886797"/>
          </a:xfrm>
          <a:prstGeom prst="rect">
            <a:avLst/>
          </a:prstGeom>
        </p:spPr>
      </p:pic>
      <p:pic>
        <p:nvPicPr>
          <p:cNvPr id="14" name="Picture 4" descr="國立政治大學National Chengchi University (NCCU) | Taipei">
            <a:extLst>
              <a:ext uri="{FF2B5EF4-FFF2-40B4-BE49-F238E27FC236}">
                <a16:creationId xmlns:a16="http://schemas.microsoft.com/office/drawing/2014/main" id="{03F1293A-F08A-4C70-BF6B-F867EF9D1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121" y="1371000"/>
            <a:ext cx="1048135" cy="104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3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FCCDDA-ECAB-4949-B55C-B0968A75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圖書經費配置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EF9A4A-5A61-4E44-96F4-C291650BE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DB7FCB6-40B3-4CAA-8339-E186EB898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2192000" cy="423183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AF89457-9403-4780-9787-591ECE071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4603" y="530977"/>
            <a:ext cx="6741358" cy="9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47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51960B-116E-4203-9E10-92785D2F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重點摘要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台北醫學大學邱子恒館長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D9659A-A32E-4522-8C38-D069CB81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外部顧客關係管理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開發滿足讀者需求的新型態服務</a:t>
            </a:r>
            <a:endParaRPr lang="en-US" altLang="zh-TW" sz="2800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與圖書館有約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大學部同學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輪椅體驗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無障礙空間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多語閉館廣播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國際學生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掠奪性期刊初檢服務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研究人員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全館導入劃位管理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讀者服務、技術服務、作者服務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內部顧客之賦能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致力提升館員的專業發展</a:t>
            </a:r>
            <a:endParaRPr lang="en-US" altLang="zh-TW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鼓勵報考專業證照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推薦組長參加北醫卓越領導學院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大規模參與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TMLA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年會研討會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指派投稿專業學會海報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與姊妹館進行交換館員計畫等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zh-TW" altLang="en-US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51960B-116E-4203-9E10-92785D2FD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重點摘要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正修科技大學施文玲處長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D9659A-A32E-4522-8C38-D069CB81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Clr>
                <a:srgbClr val="217435"/>
              </a:buClr>
              <a:buSzPts val="2800"/>
            </a:pPr>
            <a:r>
              <a:rPr lang="zh-TW" altLang="en-US" sz="2800" dirty="0">
                <a:solidFill>
                  <a:srgbClr val="21743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 </a:t>
            </a:r>
            <a:r>
              <a:rPr lang="zh-TW" altLang="en-US" sz="2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三大管理理論整合</a:t>
            </a:r>
            <a:r>
              <a:rPr lang="en-US" altLang="zh-TW" sz="2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:</a:t>
            </a:r>
            <a:endParaRPr lang="zh-TW" altLang="en-US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 altLang="zh-TW" dirty="0">
                <a:solidFill>
                  <a:srgbClr val="7F7F7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OKP</a:t>
            </a:r>
            <a:r>
              <a:rPr lang="zh-TW" altLang="en-US" dirty="0">
                <a:solidFill>
                  <a:srgbClr val="7F7F7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管理模式</a:t>
            </a:r>
            <a:r>
              <a:rPr lang="en-US" altLang="zh-TW" dirty="0">
                <a:solidFill>
                  <a:srgbClr val="7F7F7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=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目標管理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+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知識管理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+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績效管理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+PDCA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-457200">
              <a:spcBef>
                <a:spcPts val="1160"/>
              </a:spcBef>
              <a:buClr>
                <a:srgbClr val="217435"/>
              </a:buClr>
              <a:buSzPts val="2800"/>
            </a:pPr>
            <a:r>
              <a:rPr lang="zh-TW" altLang="en-US" sz="2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四大經營策略</a:t>
            </a:r>
            <a:r>
              <a:rPr lang="en-US" altLang="zh-TW" sz="2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:</a:t>
            </a:r>
            <a:endParaRPr lang="zh-TW" altLang="en-US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altLang="en-US" sz="2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運用科技工具、跨單位合作、 推廣策略、多管道行銷</a:t>
            </a:r>
          </a:p>
          <a:p>
            <a:pPr marL="457200" lvl="1" indent="-457200">
              <a:spcBef>
                <a:spcPts val="1160"/>
              </a:spcBef>
              <a:buClr>
                <a:srgbClr val="217435"/>
              </a:buClr>
              <a:buSzPts val="2800"/>
            </a:pPr>
            <a:r>
              <a:rPr lang="zh-TW" altLang="en-US" sz="2800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管理是一門科學，也是一門藝術</a:t>
            </a:r>
          </a:p>
          <a:p>
            <a:pPr marL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altLang="en-US" sz="2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管事是科學，管人是藝術</a:t>
            </a:r>
          </a:p>
          <a:p>
            <a:pPr marL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TW" altLang="en-US" sz="2000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entury Gothic"/>
                <a:sym typeface="Century Gothic"/>
              </a:rPr>
              <a:t>管理的科學與藝術，通常是存乎一心，綜合運用</a:t>
            </a:r>
          </a:p>
          <a:p>
            <a:endParaRPr lang="zh-TW" altLang="en-US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457A66E-E3EC-4ED5-9294-3D2780552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810" y="1624574"/>
            <a:ext cx="45243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2D767B-5BB7-48D5-906A-D75EEF7E9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重點摘要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國立中正大學蔡榮婷館長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7461C6A-2065-4A36-9934-BEE6A3CA5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具體目標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轉型智能服務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工作重點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E789326-37B3-45A7-94CC-B9461D175919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3779603"/>
            <a:ext cx="9963345" cy="1684765"/>
            <a:chOff x="-8694031" y="2955776"/>
            <a:chExt cx="17372548" cy="2937641"/>
          </a:xfrm>
        </p:grpSpPr>
        <p:sp>
          <p:nvSpPr>
            <p:cNvPr id="5" name="手繪多邊形: 圖案 4">
              <a:extLst>
                <a:ext uri="{FF2B5EF4-FFF2-40B4-BE49-F238E27FC236}">
                  <a16:creationId xmlns:a16="http://schemas.microsoft.com/office/drawing/2014/main" id="{C9BC5626-F3B6-4133-A500-8867F9E2DB87}"/>
                </a:ext>
              </a:extLst>
            </p:cNvPr>
            <p:cNvSpPr>
              <a:spLocks/>
            </p:cNvSpPr>
            <p:nvPr/>
          </p:nvSpPr>
          <p:spPr>
            <a:xfrm>
              <a:off x="-8694031" y="3013416"/>
              <a:ext cx="2880001" cy="2880001"/>
            </a:xfrm>
            <a:custGeom>
              <a:avLst/>
              <a:gdLst>
                <a:gd name="connsiteX0" fmla="*/ 0 w 2160002"/>
                <a:gd name="connsiteY0" fmla="*/ 1046179 h 2092358"/>
                <a:gd name="connsiteX1" fmla="*/ 1080001 w 2160002"/>
                <a:gd name="connsiteY1" fmla="*/ 0 h 2092358"/>
                <a:gd name="connsiteX2" fmla="*/ 2160002 w 2160002"/>
                <a:gd name="connsiteY2" fmla="*/ 1046179 h 2092358"/>
                <a:gd name="connsiteX3" fmla="*/ 1080001 w 2160002"/>
                <a:gd name="connsiteY3" fmla="*/ 2092358 h 2092358"/>
                <a:gd name="connsiteX4" fmla="*/ 0 w 2160002"/>
                <a:gd name="connsiteY4" fmla="*/ 1046179 h 20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2" h="2092358">
                  <a:moveTo>
                    <a:pt x="0" y="1046179"/>
                  </a:moveTo>
                  <a:cubicBezTo>
                    <a:pt x="0" y="468390"/>
                    <a:pt x="483533" y="0"/>
                    <a:pt x="1080001" y="0"/>
                  </a:cubicBezTo>
                  <a:cubicBezTo>
                    <a:pt x="1676469" y="0"/>
                    <a:pt x="2160002" y="468390"/>
                    <a:pt x="2160002" y="1046179"/>
                  </a:cubicBezTo>
                  <a:cubicBezTo>
                    <a:pt x="2160002" y="1623968"/>
                    <a:pt x="1676469" y="2092358"/>
                    <a:pt x="1080001" y="2092358"/>
                  </a:cubicBezTo>
                  <a:cubicBezTo>
                    <a:pt x="483533" y="2092358"/>
                    <a:pt x="0" y="1623968"/>
                    <a:pt x="0" y="1046179"/>
                  </a:cubicBezTo>
                  <a:close/>
                </a:path>
              </a:pathLst>
            </a:custGeom>
            <a:solidFill>
              <a:srgbClr val="E2501D"/>
            </a:solidFill>
            <a:ln w="3810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42436" tIns="329279" rIns="342436" bIns="32927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altLang="zh-TW" sz="1600" b="1" kern="1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1600" b="1" kern="12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建立內部共識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TW" altLang="en-US" sz="2100" kern="1200" dirty="0"/>
            </a:p>
          </p:txBody>
        </p:sp>
        <p:sp>
          <p:nvSpPr>
            <p:cNvPr id="6" name="手繪多邊形: 圖案 5">
              <a:extLst>
                <a:ext uri="{FF2B5EF4-FFF2-40B4-BE49-F238E27FC236}">
                  <a16:creationId xmlns:a16="http://schemas.microsoft.com/office/drawing/2014/main" id="{07753AA9-41CD-4CC5-AA23-109D88F1ED9D}"/>
                </a:ext>
              </a:extLst>
            </p:cNvPr>
            <p:cNvSpPr>
              <a:spLocks/>
            </p:cNvSpPr>
            <p:nvPr/>
          </p:nvSpPr>
          <p:spPr>
            <a:xfrm>
              <a:off x="-5337735" y="2955776"/>
              <a:ext cx="2880001" cy="2880001"/>
            </a:xfrm>
            <a:custGeom>
              <a:avLst/>
              <a:gdLst>
                <a:gd name="connsiteX0" fmla="*/ 0 w 2160002"/>
                <a:gd name="connsiteY0" fmla="*/ 1046179 h 2092358"/>
                <a:gd name="connsiteX1" fmla="*/ 1080001 w 2160002"/>
                <a:gd name="connsiteY1" fmla="*/ 0 h 2092358"/>
                <a:gd name="connsiteX2" fmla="*/ 2160002 w 2160002"/>
                <a:gd name="connsiteY2" fmla="*/ 1046179 h 2092358"/>
                <a:gd name="connsiteX3" fmla="*/ 1080001 w 2160002"/>
                <a:gd name="connsiteY3" fmla="*/ 2092358 h 2092358"/>
                <a:gd name="connsiteX4" fmla="*/ 0 w 2160002"/>
                <a:gd name="connsiteY4" fmla="*/ 1046179 h 20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2" h="2092358">
                  <a:moveTo>
                    <a:pt x="0" y="1046179"/>
                  </a:moveTo>
                  <a:cubicBezTo>
                    <a:pt x="0" y="468390"/>
                    <a:pt x="483533" y="0"/>
                    <a:pt x="1080001" y="0"/>
                  </a:cubicBezTo>
                  <a:cubicBezTo>
                    <a:pt x="1676469" y="0"/>
                    <a:pt x="2160002" y="468390"/>
                    <a:pt x="2160002" y="1046179"/>
                  </a:cubicBezTo>
                  <a:cubicBezTo>
                    <a:pt x="2160002" y="1623968"/>
                    <a:pt x="1676469" y="2092358"/>
                    <a:pt x="1080001" y="2092358"/>
                  </a:cubicBezTo>
                  <a:cubicBezTo>
                    <a:pt x="483533" y="2092358"/>
                    <a:pt x="0" y="1623968"/>
                    <a:pt x="0" y="1046179"/>
                  </a:cubicBezTo>
                  <a:close/>
                </a:path>
              </a:pathLst>
            </a:custGeom>
            <a:solidFill>
              <a:srgbClr val="DA734F"/>
            </a:solidFill>
            <a:ln w="381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42436" tIns="329279" rIns="342436" bIns="32927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b="1" kern="12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整合資源提升專業知識</a:t>
              </a:r>
            </a:p>
          </p:txBody>
        </p:sp>
        <p:sp>
          <p:nvSpPr>
            <p:cNvPr id="7" name="手繪多邊形: 圖案 6">
              <a:extLst>
                <a:ext uri="{FF2B5EF4-FFF2-40B4-BE49-F238E27FC236}">
                  <a16:creationId xmlns:a16="http://schemas.microsoft.com/office/drawing/2014/main" id="{F5DDC530-45E6-4DF2-B885-57B48BE72878}"/>
                </a:ext>
              </a:extLst>
            </p:cNvPr>
            <p:cNvSpPr>
              <a:spLocks/>
            </p:cNvSpPr>
            <p:nvPr/>
          </p:nvSpPr>
          <p:spPr>
            <a:xfrm>
              <a:off x="2181547" y="2955776"/>
              <a:ext cx="2880001" cy="2880001"/>
            </a:xfrm>
            <a:custGeom>
              <a:avLst/>
              <a:gdLst>
                <a:gd name="connsiteX0" fmla="*/ 0 w 2160002"/>
                <a:gd name="connsiteY0" fmla="*/ 1046179 h 2092358"/>
                <a:gd name="connsiteX1" fmla="*/ 1080001 w 2160002"/>
                <a:gd name="connsiteY1" fmla="*/ 0 h 2092358"/>
                <a:gd name="connsiteX2" fmla="*/ 2160002 w 2160002"/>
                <a:gd name="connsiteY2" fmla="*/ 1046179 h 2092358"/>
                <a:gd name="connsiteX3" fmla="*/ 1080001 w 2160002"/>
                <a:gd name="connsiteY3" fmla="*/ 2092358 h 2092358"/>
                <a:gd name="connsiteX4" fmla="*/ 0 w 2160002"/>
                <a:gd name="connsiteY4" fmla="*/ 1046179 h 20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2" h="2092358">
                  <a:moveTo>
                    <a:pt x="0" y="1046179"/>
                  </a:moveTo>
                  <a:cubicBezTo>
                    <a:pt x="0" y="468390"/>
                    <a:pt x="483533" y="0"/>
                    <a:pt x="1080001" y="0"/>
                  </a:cubicBezTo>
                  <a:cubicBezTo>
                    <a:pt x="1676469" y="0"/>
                    <a:pt x="2160002" y="468390"/>
                    <a:pt x="2160002" y="1046179"/>
                  </a:cubicBezTo>
                  <a:cubicBezTo>
                    <a:pt x="2160002" y="1623968"/>
                    <a:pt x="1676469" y="2092358"/>
                    <a:pt x="1080001" y="2092358"/>
                  </a:cubicBezTo>
                  <a:cubicBezTo>
                    <a:pt x="483533" y="2092358"/>
                    <a:pt x="0" y="1623968"/>
                    <a:pt x="0" y="1046179"/>
                  </a:cubicBezTo>
                  <a:close/>
                </a:path>
              </a:pathLst>
            </a:custGeom>
            <a:solidFill>
              <a:srgbClr val="505045"/>
            </a:solidFill>
            <a:ln w="381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42436" tIns="329279" rIns="342436" bIns="32927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000" b="1" kern="12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創新讀者服務方式</a:t>
              </a:r>
            </a:p>
          </p:txBody>
        </p:sp>
        <p:sp>
          <p:nvSpPr>
            <p:cNvPr id="8" name="手繪多邊形: 圖案 7">
              <a:extLst>
                <a:ext uri="{FF2B5EF4-FFF2-40B4-BE49-F238E27FC236}">
                  <a16:creationId xmlns:a16="http://schemas.microsoft.com/office/drawing/2014/main" id="{BB91593F-86C5-4608-8381-93A9C34DCE8D}"/>
                </a:ext>
              </a:extLst>
            </p:cNvPr>
            <p:cNvSpPr>
              <a:spLocks/>
            </p:cNvSpPr>
            <p:nvPr/>
          </p:nvSpPr>
          <p:spPr>
            <a:xfrm>
              <a:off x="-1565620" y="2955779"/>
              <a:ext cx="2879999" cy="2879997"/>
            </a:xfrm>
            <a:custGeom>
              <a:avLst/>
              <a:gdLst>
                <a:gd name="connsiteX0" fmla="*/ 0 w 2160002"/>
                <a:gd name="connsiteY0" fmla="*/ 1046179 h 2092358"/>
                <a:gd name="connsiteX1" fmla="*/ 1080001 w 2160002"/>
                <a:gd name="connsiteY1" fmla="*/ 0 h 2092358"/>
                <a:gd name="connsiteX2" fmla="*/ 2160002 w 2160002"/>
                <a:gd name="connsiteY2" fmla="*/ 1046179 h 2092358"/>
                <a:gd name="connsiteX3" fmla="*/ 1080001 w 2160002"/>
                <a:gd name="connsiteY3" fmla="*/ 2092358 h 2092358"/>
                <a:gd name="connsiteX4" fmla="*/ 0 w 2160002"/>
                <a:gd name="connsiteY4" fmla="*/ 1046179 h 2092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02" h="2092358">
                  <a:moveTo>
                    <a:pt x="0" y="1046179"/>
                  </a:moveTo>
                  <a:cubicBezTo>
                    <a:pt x="0" y="468390"/>
                    <a:pt x="483533" y="0"/>
                    <a:pt x="1080001" y="0"/>
                  </a:cubicBezTo>
                  <a:cubicBezTo>
                    <a:pt x="1676469" y="0"/>
                    <a:pt x="2160002" y="468390"/>
                    <a:pt x="2160002" y="1046179"/>
                  </a:cubicBezTo>
                  <a:cubicBezTo>
                    <a:pt x="2160002" y="1623968"/>
                    <a:pt x="1676469" y="2092358"/>
                    <a:pt x="1080001" y="2092358"/>
                  </a:cubicBezTo>
                  <a:cubicBezTo>
                    <a:pt x="483533" y="2092358"/>
                    <a:pt x="0" y="1623968"/>
                    <a:pt x="0" y="1046179"/>
                  </a:cubicBezTo>
                  <a:close/>
                </a:path>
              </a:pathLst>
            </a:custGeom>
            <a:solidFill>
              <a:srgbClr val="B84A27"/>
            </a:solidFill>
            <a:ln w="381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342436" tIns="329279" rIns="342436" bIns="329279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b="1" kern="12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創新營運流程</a:t>
              </a:r>
              <a:r>
                <a:rPr lang="en-US" altLang="zh-TW" b="1" kern="12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/</a:t>
              </a:r>
              <a:r>
                <a:rPr lang="zh-TW" altLang="en-US" b="1" kern="12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模式</a:t>
              </a:r>
            </a:p>
          </p:txBody>
        </p:sp>
        <p:sp>
          <p:nvSpPr>
            <p:cNvPr id="9" name="手繪多邊形: 圖案 8">
              <a:extLst>
                <a:ext uri="{FF2B5EF4-FFF2-40B4-BE49-F238E27FC236}">
                  <a16:creationId xmlns:a16="http://schemas.microsoft.com/office/drawing/2014/main" id="{ACCB7C9D-E091-4C95-9701-EE606C31BF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98516" y="3013416"/>
              <a:ext cx="2880001" cy="2880001"/>
            </a:xfrm>
            <a:custGeom>
              <a:avLst/>
              <a:gdLst>
                <a:gd name="connsiteX0" fmla="*/ 0 w 474460"/>
                <a:gd name="connsiteY0" fmla="*/ 237230 h 474460"/>
                <a:gd name="connsiteX1" fmla="*/ 237230 w 474460"/>
                <a:gd name="connsiteY1" fmla="*/ 0 h 474460"/>
                <a:gd name="connsiteX2" fmla="*/ 474460 w 474460"/>
                <a:gd name="connsiteY2" fmla="*/ 237230 h 474460"/>
                <a:gd name="connsiteX3" fmla="*/ 237230 w 474460"/>
                <a:gd name="connsiteY3" fmla="*/ 474460 h 474460"/>
                <a:gd name="connsiteX4" fmla="*/ 0 w 474460"/>
                <a:gd name="connsiteY4" fmla="*/ 237230 h 4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460" h="474460">
                  <a:moveTo>
                    <a:pt x="0" y="237230"/>
                  </a:moveTo>
                  <a:cubicBezTo>
                    <a:pt x="0" y="106211"/>
                    <a:pt x="106211" y="0"/>
                    <a:pt x="237230" y="0"/>
                  </a:cubicBezTo>
                  <a:cubicBezTo>
                    <a:pt x="368249" y="0"/>
                    <a:pt x="474460" y="106211"/>
                    <a:pt x="474460" y="237230"/>
                  </a:cubicBezTo>
                  <a:cubicBezTo>
                    <a:pt x="474460" y="368249"/>
                    <a:pt x="368249" y="474460"/>
                    <a:pt x="237230" y="474460"/>
                  </a:cubicBezTo>
                  <a:cubicBezTo>
                    <a:pt x="106211" y="474460"/>
                    <a:pt x="0" y="368249"/>
                    <a:pt x="0" y="237230"/>
                  </a:cubicBezTo>
                  <a:close/>
                </a:path>
              </a:pathLst>
            </a:custGeom>
            <a:solidFill>
              <a:srgbClr val="FD8525"/>
            </a:solidFill>
            <a:ln w="381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5594" tIns="92343" rIns="95594" bIns="9234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TW" altLang="en-US" sz="2800" b="1" kern="1200" dirty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智慧學習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876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E08084-651C-47F7-BAD4-8014D807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交流討論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88B7634-D589-4ECB-8368-24EFD2CA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圖書館經營與管理面臨的挑戰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預算刪減、人力不足、價格調漲、價值認同、資訊安全、同仁專業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流通量與入館人數降低，如何引導學生善用圖書資源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如何因應服務型態變化、需求多元趨勢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導入人工智慧技術對館員的衝擊。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經驗分享與總結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依據各校發展重點、辦學特色、學校屬性、掌握之資源，訂定</a:t>
            </a:r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合宜的經營管理策略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2553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369</Words>
  <Application>Microsoft Office PowerPoint</Application>
  <PresentationFormat>寬螢幕</PresentationFormat>
  <Paragraphs>64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標楷體</vt:lpstr>
      <vt:lpstr>Arial</vt:lpstr>
      <vt:lpstr>Calibri</vt:lpstr>
      <vt:lpstr>Calibri Light</vt:lpstr>
      <vt:lpstr>Times New Roman</vt:lpstr>
      <vt:lpstr>Office 佈景主題</vt:lpstr>
      <vt:lpstr>分組二: 經營與管理  結論報告</vt:lpstr>
      <vt:lpstr>PowerPoint 簡報</vt:lpstr>
      <vt:lpstr>PowerPoint 簡報</vt:lpstr>
      <vt:lpstr>圖書經費配置</vt:lpstr>
      <vt:lpstr>重點摘要:台北醫學大學邱子恒館長</vt:lpstr>
      <vt:lpstr>重點摘要:正修科技大學施文玲處長</vt:lpstr>
      <vt:lpstr>重點摘要:國立中正大學蔡榮婷館長</vt:lpstr>
      <vt:lpstr>交流討論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經營與管理</dc:title>
  <dc:creator>Wen-Hung Liao</dc:creator>
  <cp:lastModifiedBy>Wen-Hung Liao</cp:lastModifiedBy>
  <cp:revision>11</cp:revision>
  <dcterms:created xsi:type="dcterms:W3CDTF">2023-04-27T12:50:20Z</dcterms:created>
  <dcterms:modified xsi:type="dcterms:W3CDTF">2023-04-27T14:33:21Z</dcterms:modified>
</cp:coreProperties>
</file>