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417" r:id="rId3"/>
    <p:sldId id="544" r:id="rId4"/>
    <p:sldId id="535" r:id="rId5"/>
    <p:sldId id="528" r:id="rId6"/>
    <p:sldId id="526" r:id="rId7"/>
    <p:sldId id="54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08" r:id="rId17"/>
  </p:sldIdLst>
  <p:sldSz cx="9144000" cy="6858000" type="screen4x3"/>
  <p:notesSz cx="6864350" cy="9996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0B6"/>
    <a:srgbClr val="0000FF"/>
    <a:srgbClr val="FFCCFF"/>
    <a:srgbClr val="336699"/>
    <a:srgbClr val="CC0000"/>
    <a:srgbClr val="006600"/>
    <a:srgbClr val="108040"/>
    <a:srgbClr val="CCFFCC"/>
    <a:srgbClr val="B97F1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2" autoAdjust="0"/>
    <p:restoredTop sz="94660"/>
  </p:normalViewPr>
  <p:slideViewPr>
    <p:cSldViewPr>
      <p:cViewPr varScale="1">
        <p:scale>
          <a:sx n="84" d="100"/>
          <a:sy n="84" d="100"/>
        </p:scale>
        <p:origin x="13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黃馨儀" userId="0a745ec7-4115-417d-874d-90be76a4e3d6" providerId="ADAL" clId="{3109814A-123E-4372-8881-59936244D34C}"/>
    <pc:docChg chg="modSld">
      <pc:chgData name="黃馨儀" userId="0a745ec7-4115-417d-874d-90be76a4e3d6" providerId="ADAL" clId="{3109814A-123E-4372-8881-59936244D34C}" dt="2022-11-29T09:15:27.918" v="6" actId="20577"/>
      <pc:docMkLst>
        <pc:docMk/>
      </pc:docMkLst>
      <pc:sldChg chg="modSp">
        <pc:chgData name="黃馨儀" userId="0a745ec7-4115-417d-874d-90be76a4e3d6" providerId="ADAL" clId="{3109814A-123E-4372-8881-59936244D34C}" dt="2022-11-29T09:15:02.234" v="2" actId="20577"/>
        <pc:sldMkLst>
          <pc:docMk/>
          <pc:sldMk cId="2809563862" sldId="417"/>
        </pc:sldMkLst>
        <pc:spChg chg="mod">
          <ac:chgData name="黃馨儀" userId="0a745ec7-4115-417d-874d-90be76a4e3d6" providerId="ADAL" clId="{3109814A-123E-4372-8881-59936244D34C}" dt="2022-11-29T09:15:02.234" v="2" actId="20577"/>
          <ac:spMkLst>
            <pc:docMk/>
            <pc:sldMk cId="2809563862" sldId="417"/>
            <ac:spMk id="2" creationId="{00000000-0000-0000-0000-000000000000}"/>
          </ac:spMkLst>
        </pc:spChg>
      </pc:sldChg>
      <pc:sldChg chg="modSp">
        <pc:chgData name="黃馨儀" userId="0a745ec7-4115-417d-874d-90be76a4e3d6" providerId="ADAL" clId="{3109814A-123E-4372-8881-59936244D34C}" dt="2022-11-29T09:15:27.918" v="6" actId="20577"/>
        <pc:sldMkLst>
          <pc:docMk/>
          <pc:sldMk cId="3940067206" sldId="527"/>
        </pc:sldMkLst>
        <pc:spChg chg="mod">
          <ac:chgData name="黃馨儀" userId="0a745ec7-4115-417d-874d-90be76a4e3d6" providerId="ADAL" clId="{3109814A-123E-4372-8881-59936244D34C}" dt="2022-11-29T09:15:12.813" v="4" actId="20577"/>
          <ac:spMkLst>
            <pc:docMk/>
            <pc:sldMk cId="3940067206" sldId="527"/>
            <ac:spMk id="12" creationId="{00000000-0000-0000-0000-000000000000}"/>
          </ac:spMkLst>
        </pc:spChg>
        <pc:spChg chg="mod">
          <ac:chgData name="黃馨儀" userId="0a745ec7-4115-417d-874d-90be76a4e3d6" providerId="ADAL" clId="{3109814A-123E-4372-8881-59936244D34C}" dt="2022-11-29T09:15:27.918" v="6" actId="20577"/>
          <ac:spMkLst>
            <pc:docMk/>
            <pc:sldMk cId="3940067206" sldId="527"/>
            <ac:spMk id="1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756" cy="500833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8060" y="0"/>
            <a:ext cx="2974756" cy="500833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94105"/>
            <a:ext cx="2974756" cy="500832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8060" y="9494105"/>
            <a:ext cx="2974756" cy="500832"/>
          </a:xfrm>
          <a:prstGeom prst="rect">
            <a:avLst/>
          </a:prstGeom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600C2D-D6E3-42B1-80A3-E8E1CE142B9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4459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4756" cy="5008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8" rIns="92114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060" y="0"/>
            <a:ext cx="2974756" cy="5008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8" rIns="92114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50888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663" y="4746278"/>
            <a:ext cx="5489024" cy="4499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8" rIns="92114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4105"/>
            <a:ext cx="2974756" cy="50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8" rIns="92114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060" y="9494105"/>
            <a:ext cx="2974756" cy="50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8" rIns="92114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8BC0CD2-6D61-42D9-8D0D-223EBD1D537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88302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22667" indent="-277949"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11796" indent="-222359"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56515" indent="-222359"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01233" indent="-222359"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45951" indent="-22235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90670" indent="-22235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35388" indent="-22235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80107" indent="-22235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269EED00-66D9-4D0C-8D04-87BF704D14D9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8676" name="日期版面配置區 1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22667" indent="-277949"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11796" indent="-222359"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56515" indent="-222359"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01233" indent="-222359"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45951" indent="-22235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90670" indent="-22235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35388" indent="-22235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80107" indent="-22235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425404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D2908-F3FB-42AE-BFD7-45314AC809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81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87C74-F5CD-4C0C-815B-CB172D45F76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467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5768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5768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FD144-E6F1-4A3C-BC2F-212144F09B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468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BCB53-2394-4971-A510-521CB74BDDB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76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8F806-1DE2-4121-B5B6-3D6587698D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887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20A4F-3C1E-49AC-9BB5-042D682A53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341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75DD2-5212-4F04-95D6-561D354282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8510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7EE8A-272F-49B3-9FD8-CD332F00FD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6303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89AE4-1B0D-42C2-A8EE-07F73E3494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2497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52DB0-4C21-4B33-906C-3347BAE8D6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4013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D1465-6F81-404B-89B0-1F0695B355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16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88429"/>
            <a:ext cx="8229600" cy="868363"/>
          </a:xfrm>
        </p:spPr>
        <p:txBody>
          <a:bodyPr/>
          <a:lstStyle>
            <a:lvl1pPr>
              <a:defRPr sz="4000">
                <a:latin typeface="Arial Narrow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>
            <a:lvl1pPr marL="342900" indent="-342900">
              <a:buSzPct val="75000"/>
              <a:buFont typeface="Wingdings" panose="05000000000000000000" pitchFamily="2" charset="2"/>
              <a:buChar char="u"/>
              <a:defRPr>
                <a:solidFill>
                  <a:srgbClr val="002060"/>
                </a:solidFill>
                <a:latin typeface="Arial Narrow" pitchFamily="34" charset="0"/>
              </a:defRPr>
            </a:lvl1pPr>
            <a:lvl2pPr marL="742950" indent="-285750">
              <a:buSzPct val="80000"/>
              <a:buFont typeface="Wingdings" panose="05000000000000000000" pitchFamily="2" charset="2"/>
              <a:buChar char="Ø"/>
              <a:defRPr>
                <a:solidFill>
                  <a:srgbClr val="C00000"/>
                </a:solidFill>
                <a:latin typeface="Arial Narrow" pitchFamily="34" charset="0"/>
              </a:defRPr>
            </a:lvl2pPr>
            <a:lvl3pPr>
              <a:defRPr>
                <a:solidFill>
                  <a:srgbClr val="0000FF"/>
                </a:solidFill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649287" cy="360362"/>
          </a:xfrm>
        </p:spPr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fld id="{02BFBE37-EEBA-4C30-9BC6-EE837E7669F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4999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BBCD3-4065-4292-8438-ED3088B9E99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7292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45588-FB7D-4555-BB53-F15DC0D93B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4514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A2331-6A44-49DE-B688-6EBB9B9685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869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7FA33-7D46-4602-9D53-BD9A20461C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221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A1B02-1E85-41FC-A104-6F467F7810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886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30663-2C31-49D5-B99F-ED800FEFCC0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609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DA70E-E875-4E34-808F-C043C917BE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980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EE85E-3826-4A91-B3FD-EA850107B5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216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77956-29D0-488E-87D3-C4BC00B1572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522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0D005-4BB9-4781-8FB9-BECA8E44E4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992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102998F-4AE4-4698-BE1A-AEFBBD4D673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91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800000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800000"/>
          </a:solidFill>
          <a:latin typeface="微軟正黑體" pitchFamily="34" charset="-120"/>
          <a:ea typeface="微軟正黑體" pitchFamily="34" charset="-120"/>
          <a:cs typeface="微軟正黑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800000"/>
          </a:solidFill>
          <a:latin typeface="微軟正黑體" pitchFamily="34" charset="-120"/>
          <a:ea typeface="微軟正黑體" pitchFamily="34" charset="-120"/>
          <a:cs typeface="微軟正黑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800000"/>
          </a:solidFill>
          <a:latin typeface="微軟正黑體" pitchFamily="34" charset="-120"/>
          <a:ea typeface="微軟正黑體" pitchFamily="34" charset="-120"/>
          <a:cs typeface="微軟正黑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800000"/>
          </a:solidFill>
          <a:latin typeface="微軟正黑體" pitchFamily="34" charset="-120"/>
          <a:ea typeface="微軟正黑體" pitchFamily="34" charset="-120"/>
          <a:cs typeface="微軟正黑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charset="0"/>
          <a:ea typeface="文鼎中黑" pitchFamily="49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charset="0"/>
          <a:ea typeface="文鼎中黑" pitchFamily="49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charset="0"/>
          <a:ea typeface="文鼎中黑" pitchFamily="49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charset="0"/>
          <a:ea typeface="文鼎中黑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001B1AD-BBF0-4C70-82F6-C18416E8651E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3319" name="Picture 7" descr="未命名--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520" y="1557338"/>
            <a:ext cx="9036050" cy="1727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dirty="0">
                <a:latin typeface="+mj-lt"/>
                <a:cs typeface="+mj-cs"/>
              </a:rPr>
              <a:t>主題一：定位與價值</a:t>
            </a:r>
            <a:endParaRPr lang="zh-TW" altLang="en-US" sz="6000" dirty="0">
              <a:latin typeface="+mj-lt"/>
              <a:cs typeface="+mj-cs"/>
            </a:endParaRPr>
          </a:p>
        </p:txBody>
      </p:sp>
      <p:sp>
        <p:nvSpPr>
          <p:cNvPr id="2765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1DD33F85-656D-4603-957B-0E223576FA19}" type="slidenum">
              <a:rPr lang="en-US" altLang="zh-TW" sz="1400"/>
              <a:pPr/>
              <a:t>1</a:t>
            </a:fld>
            <a:endParaRPr lang="en-US" altLang="zh-TW" sz="1400"/>
          </a:p>
        </p:txBody>
      </p:sp>
      <p:grpSp>
        <p:nvGrpSpPr>
          <p:cNvPr id="6" name="群組 6"/>
          <p:cNvGrpSpPr>
            <a:grpSpLocks/>
          </p:cNvGrpSpPr>
          <p:nvPr/>
        </p:nvGrpSpPr>
        <p:grpSpPr bwMode="auto">
          <a:xfrm>
            <a:off x="0" y="5633197"/>
            <a:ext cx="9144000" cy="1238249"/>
            <a:chOff x="428596" y="5367338"/>
            <a:chExt cx="8286808" cy="1237894"/>
          </a:xfrm>
        </p:grpSpPr>
        <p:pic>
          <p:nvPicPr>
            <p:cNvPr id="7" name="Picture 1" descr="C:\Documents and Settings\pchsieh\桌面\新資料夾\DSC_428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5370432"/>
              <a:ext cx="1571636" cy="123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en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8354" y="5367338"/>
              <a:ext cx="6877050" cy="123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文字方塊 1"/>
          <p:cNvSpPr txBox="1"/>
          <p:nvPr/>
        </p:nvSpPr>
        <p:spPr>
          <a:xfrm>
            <a:off x="7452320" y="5301208"/>
            <a:ext cx="163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 smtClean="0"/>
              <a:t>2023/04/27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75656" y="403135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逢甲大學  賴文祥館長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5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Library is not just a library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908-F3FB-42AE-BFD7-45314AC809D9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27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Library is not just a library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Library could be</a:t>
            </a:r>
          </a:p>
          <a:p>
            <a:pPr lvl="1"/>
            <a:r>
              <a:rPr lang="en-US" altLang="zh-TW" dirty="0" smtClean="0"/>
              <a:t>A place for resource sharing</a:t>
            </a:r>
          </a:p>
          <a:p>
            <a:pPr lvl="1"/>
            <a:r>
              <a:rPr lang="en-US" altLang="zh-TW" dirty="0" smtClean="0"/>
              <a:t>A connector to the inside/outside</a:t>
            </a:r>
          </a:p>
          <a:p>
            <a:pPr lvl="1"/>
            <a:r>
              <a:rPr lang="en-US" altLang="zh-TW" dirty="0" smtClean="0"/>
              <a:t>A strong information base/hub</a:t>
            </a:r>
          </a:p>
          <a:p>
            <a:pPr marL="514350" indent="-457200"/>
            <a:r>
              <a:rPr lang="en-US" altLang="zh-TW" dirty="0" smtClean="0"/>
              <a:t>Could even</a:t>
            </a:r>
            <a:r>
              <a:rPr lang="zh-TW" altLang="en-US" dirty="0" smtClean="0"/>
              <a:t> </a:t>
            </a:r>
            <a:r>
              <a:rPr lang="en-US" altLang="zh-TW" dirty="0" smtClean="0"/>
              <a:t>be </a:t>
            </a:r>
          </a:p>
          <a:p>
            <a:pPr marL="914400" lvl="1" indent="-457200"/>
            <a:r>
              <a:rPr lang="en-US" altLang="zh-TW" dirty="0"/>
              <a:t>A showroom</a:t>
            </a:r>
          </a:p>
          <a:p>
            <a:pPr marL="914400" lvl="1" indent="-457200"/>
            <a:r>
              <a:rPr lang="en-US" altLang="zh-TW" dirty="0" smtClean="0"/>
              <a:t>A theater</a:t>
            </a:r>
          </a:p>
          <a:p>
            <a:pPr marL="914400" lvl="1" indent="-457200"/>
            <a:r>
              <a:rPr lang="en-US" altLang="zh-TW" dirty="0" smtClean="0"/>
              <a:t>A museum</a:t>
            </a:r>
          </a:p>
          <a:p>
            <a:pPr marL="914400" lvl="1" indent="-457200"/>
            <a:r>
              <a:rPr lang="en-US" altLang="zh-TW" dirty="0" smtClean="0"/>
              <a:t>A concert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BE37-EEBA-4C30-9BC6-EE837E7669F8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5" name="右大括弧 4"/>
          <p:cNvSpPr/>
          <p:nvPr/>
        </p:nvSpPr>
        <p:spPr>
          <a:xfrm>
            <a:off x="3635896" y="4581128"/>
            <a:ext cx="432048" cy="165618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057687" y="4789601"/>
            <a:ext cx="130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Based on AI+5G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6G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64" y="1628800"/>
            <a:ext cx="3158915" cy="25569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65" y="4251884"/>
            <a:ext cx="3158915" cy="22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>
            <a:extLst>
              <a:ext uri="{FF2B5EF4-FFF2-40B4-BE49-F238E27FC236}">
                <a16:creationId xmlns:a16="http://schemas.microsoft.com/office/drawing/2014/main" id="{DB95D7F5-1A04-4B80-BD76-938810246DB5}"/>
              </a:ext>
            </a:extLst>
          </p:cNvPr>
          <p:cNvSpPr/>
          <p:nvPr/>
        </p:nvSpPr>
        <p:spPr>
          <a:xfrm>
            <a:off x="2555776" y="2337467"/>
            <a:ext cx="3888432" cy="3888432"/>
          </a:xfrm>
          <a:prstGeom prst="ellipse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459788" y="6299278"/>
            <a:ext cx="649287" cy="360362"/>
          </a:xfrm>
        </p:spPr>
        <p:txBody>
          <a:bodyPr/>
          <a:lstStyle/>
          <a:p>
            <a:fld id="{02BFBE37-EEBA-4C30-9BC6-EE837E7669F8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496C29E1-8E05-4518-A1CF-624EE8545FED}"/>
              </a:ext>
            </a:extLst>
          </p:cNvPr>
          <p:cNvSpPr/>
          <p:nvPr/>
        </p:nvSpPr>
        <p:spPr>
          <a:xfrm>
            <a:off x="3424658" y="3087186"/>
            <a:ext cx="2153578" cy="1856533"/>
          </a:xfrm>
          <a:prstGeom prst="triangl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426377C-1361-4CF4-82A7-7460875C1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21" t="29981" r="76443" b="27545"/>
          <a:stretch/>
        </p:blipFill>
        <p:spPr>
          <a:xfrm>
            <a:off x="4182668" y="3842397"/>
            <a:ext cx="646659" cy="79208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B63DD49-6473-400C-9869-0D9465487099}"/>
              </a:ext>
            </a:extLst>
          </p:cNvPr>
          <p:cNvSpPr txBox="1"/>
          <p:nvPr/>
        </p:nvSpPr>
        <p:spPr>
          <a:xfrm flipH="1">
            <a:off x="4211960" y="4507601"/>
            <a:ext cx="745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23FAA2F-754D-4207-9454-51F2CE356FD8}"/>
              </a:ext>
            </a:extLst>
          </p:cNvPr>
          <p:cNvSpPr txBox="1"/>
          <p:nvPr/>
        </p:nvSpPr>
        <p:spPr>
          <a:xfrm>
            <a:off x="3635896" y="3468941"/>
            <a:ext cx="60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工科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學院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D0E881-EDD7-4FE5-B09C-514366C86A92}"/>
              </a:ext>
            </a:extLst>
          </p:cNvPr>
          <p:cNvSpPr txBox="1"/>
          <p:nvPr/>
        </p:nvSpPr>
        <p:spPr>
          <a:xfrm>
            <a:off x="5915080" y="4220150"/>
            <a:ext cx="60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人社學院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65AB0C3-ED5F-4A79-929F-CB4E59C3DEC1}"/>
              </a:ext>
            </a:extLst>
          </p:cNvPr>
          <p:cNvSpPr txBox="1"/>
          <p:nvPr/>
        </p:nvSpPr>
        <p:spPr>
          <a:xfrm>
            <a:off x="5178962" y="495372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創能學院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F10BA9D-077A-40AE-B94F-1F0380B3708C}"/>
              </a:ext>
            </a:extLst>
          </p:cNvPr>
          <p:cNvSpPr txBox="1"/>
          <p:nvPr/>
        </p:nvSpPr>
        <p:spPr>
          <a:xfrm>
            <a:off x="3995936" y="5006742"/>
            <a:ext cx="540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資電學院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869796F-841A-45E7-9103-0A93971C9C42}"/>
              </a:ext>
            </a:extLst>
          </p:cNvPr>
          <p:cNvSpPr txBox="1"/>
          <p:nvPr/>
        </p:nvSpPr>
        <p:spPr>
          <a:xfrm>
            <a:off x="2555776" y="4436174"/>
            <a:ext cx="55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建設學院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B58109A-F13E-4B67-995A-DE146E2C649F}"/>
              </a:ext>
            </a:extLst>
          </p:cNvPr>
          <p:cNvSpPr txBox="1"/>
          <p:nvPr/>
        </p:nvSpPr>
        <p:spPr>
          <a:xfrm>
            <a:off x="5029685" y="3529945"/>
            <a:ext cx="566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建築專業學院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4645E77-CF8F-4097-B8DC-3CDC36C7DA4A}"/>
              </a:ext>
            </a:extLst>
          </p:cNvPr>
          <p:cNvSpPr txBox="1"/>
          <p:nvPr/>
        </p:nvSpPr>
        <p:spPr>
          <a:xfrm>
            <a:off x="3059832" y="3513738"/>
            <a:ext cx="56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學院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FC2723A-0B7E-4B73-B769-EB498383F30F}"/>
              </a:ext>
            </a:extLst>
          </p:cNvPr>
          <p:cNvSpPr txBox="1"/>
          <p:nvPr/>
        </p:nvSpPr>
        <p:spPr>
          <a:xfrm>
            <a:off x="2627784" y="3926622"/>
            <a:ext cx="60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金融學院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E94B698-40F4-49E6-AE00-1E608A220C1D}"/>
              </a:ext>
            </a:extLst>
          </p:cNvPr>
          <p:cNvSpPr txBox="1"/>
          <p:nvPr/>
        </p:nvSpPr>
        <p:spPr>
          <a:xfrm>
            <a:off x="2843808" y="4913397"/>
            <a:ext cx="621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</a:p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F28AD86-2A6B-43B7-BC51-E59C257683C5}"/>
              </a:ext>
            </a:extLst>
          </p:cNvPr>
          <p:cNvSpPr txBox="1"/>
          <p:nvPr/>
        </p:nvSpPr>
        <p:spPr>
          <a:xfrm>
            <a:off x="5527461" y="3729762"/>
            <a:ext cx="55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經管學院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F9489AB-3DD1-46B7-8C59-F2C83B795577}"/>
              </a:ext>
            </a:extLst>
          </p:cNvPr>
          <p:cNvSpPr txBox="1"/>
          <p:nvPr/>
        </p:nvSpPr>
        <p:spPr>
          <a:xfrm>
            <a:off x="5671477" y="4796214"/>
            <a:ext cx="55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2F314E57-31D4-4418-BC29-92EE51931D1F}"/>
              </a:ext>
            </a:extLst>
          </p:cNvPr>
          <p:cNvSpPr/>
          <p:nvPr/>
        </p:nvSpPr>
        <p:spPr>
          <a:xfrm>
            <a:off x="1590033" y="1281490"/>
            <a:ext cx="5819918" cy="5819918"/>
          </a:xfrm>
          <a:prstGeom prst="ellipse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0BA139C-28B4-441D-BE5D-5C45BDC02BCF}"/>
              </a:ext>
            </a:extLst>
          </p:cNvPr>
          <p:cNvSpPr txBox="1"/>
          <p:nvPr/>
        </p:nvSpPr>
        <p:spPr>
          <a:xfrm>
            <a:off x="6254564" y="5970132"/>
            <a:ext cx="75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博物館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40852C6-AC56-4B7F-B0A1-8E7D4251124C}"/>
              </a:ext>
            </a:extLst>
          </p:cNvPr>
          <p:cNvSpPr txBox="1"/>
          <p:nvPr/>
        </p:nvSpPr>
        <p:spPr>
          <a:xfrm>
            <a:off x="3322791" y="4651617"/>
            <a:ext cx="60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0C9560E-6C64-44B0-8954-8800970647A0}"/>
              </a:ext>
            </a:extLst>
          </p:cNvPr>
          <p:cNvSpPr txBox="1"/>
          <p:nvPr/>
        </p:nvSpPr>
        <p:spPr>
          <a:xfrm>
            <a:off x="5095839" y="4651617"/>
            <a:ext cx="60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人文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F6475E0-D2C2-4A39-98FB-7772C93A1940}"/>
              </a:ext>
            </a:extLst>
          </p:cNvPr>
          <p:cNvSpPr txBox="1"/>
          <p:nvPr/>
        </p:nvSpPr>
        <p:spPr>
          <a:xfrm>
            <a:off x="4226477" y="2943170"/>
            <a:ext cx="60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A6627D1-7178-480A-A60E-BCEED63044C3}"/>
              </a:ext>
            </a:extLst>
          </p:cNvPr>
          <p:cNvSpPr txBox="1"/>
          <p:nvPr/>
        </p:nvSpPr>
        <p:spPr>
          <a:xfrm>
            <a:off x="7713497" y="4424589"/>
            <a:ext cx="75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美術館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7ED0E38-7C15-4B8A-BC7C-4B1F53C880BF}"/>
              </a:ext>
            </a:extLst>
          </p:cNvPr>
          <p:cNvSpPr txBox="1"/>
          <p:nvPr/>
        </p:nvSpPr>
        <p:spPr>
          <a:xfrm>
            <a:off x="900928" y="4076134"/>
            <a:ext cx="54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政府機構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548330E-2272-4559-8657-9871B24D1164}"/>
              </a:ext>
            </a:extLst>
          </p:cNvPr>
          <p:cNvSpPr txBox="1"/>
          <p:nvPr/>
        </p:nvSpPr>
        <p:spPr>
          <a:xfrm>
            <a:off x="1650447" y="2962660"/>
            <a:ext cx="54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流程圖: 接點 33">
            <a:extLst>
              <a:ext uri="{FF2B5EF4-FFF2-40B4-BE49-F238E27FC236}">
                <a16:creationId xmlns:a16="http://schemas.microsoft.com/office/drawing/2014/main" id="{EFBDC9B8-D92D-4F50-8A75-C8FC820A9FD7}"/>
              </a:ext>
            </a:extLst>
          </p:cNvPr>
          <p:cNvSpPr/>
          <p:nvPr/>
        </p:nvSpPr>
        <p:spPr>
          <a:xfrm>
            <a:off x="2011714" y="3473732"/>
            <a:ext cx="112014" cy="112014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5" name="流程圖: 接點 34">
            <a:extLst>
              <a:ext uri="{FF2B5EF4-FFF2-40B4-BE49-F238E27FC236}">
                <a16:creationId xmlns:a16="http://schemas.microsoft.com/office/drawing/2014/main" id="{B1B857CB-305E-4064-8A9E-B01195ADF2C2}"/>
              </a:ext>
            </a:extLst>
          </p:cNvPr>
          <p:cNvSpPr/>
          <p:nvPr/>
        </p:nvSpPr>
        <p:spPr>
          <a:xfrm>
            <a:off x="1533093" y="4225676"/>
            <a:ext cx="112014" cy="112014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6" name="流程圖: 接點 35">
            <a:extLst>
              <a:ext uri="{FF2B5EF4-FFF2-40B4-BE49-F238E27FC236}">
                <a16:creationId xmlns:a16="http://schemas.microsoft.com/office/drawing/2014/main" id="{9AA9DA48-CD63-4EBE-897F-74104A3FDFFD}"/>
              </a:ext>
            </a:extLst>
          </p:cNvPr>
          <p:cNvSpPr/>
          <p:nvPr/>
        </p:nvSpPr>
        <p:spPr>
          <a:xfrm>
            <a:off x="7373124" y="4563746"/>
            <a:ext cx="112014" cy="112014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37" name="流程圖: 接點 36">
            <a:extLst>
              <a:ext uri="{FF2B5EF4-FFF2-40B4-BE49-F238E27FC236}">
                <a16:creationId xmlns:a16="http://schemas.microsoft.com/office/drawing/2014/main" id="{04897B0A-0A7B-4DAD-A074-EB7039335840}"/>
              </a:ext>
            </a:extLst>
          </p:cNvPr>
          <p:cNvSpPr/>
          <p:nvPr/>
        </p:nvSpPr>
        <p:spPr>
          <a:xfrm>
            <a:off x="6156176" y="5927500"/>
            <a:ext cx="112014" cy="112014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8" name="流程圖: 接點 37">
            <a:extLst>
              <a:ext uri="{FF2B5EF4-FFF2-40B4-BE49-F238E27FC236}">
                <a16:creationId xmlns:a16="http://schemas.microsoft.com/office/drawing/2014/main" id="{27B77EB5-3F2D-4787-81FE-6110431E2C27}"/>
              </a:ext>
            </a:extLst>
          </p:cNvPr>
          <p:cNvSpPr/>
          <p:nvPr/>
        </p:nvSpPr>
        <p:spPr>
          <a:xfrm>
            <a:off x="5724128" y="3663250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0" name="流程圖: 接點 39">
            <a:extLst>
              <a:ext uri="{FF2B5EF4-FFF2-40B4-BE49-F238E27FC236}">
                <a16:creationId xmlns:a16="http://schemas.microsoft.com/office/drawing/2014/main" id="{D8F29AC0-4A0E-4F72-A267-19088F90C522}"/>
              </a:ext>
            </a:extLst>
          </p:cNvPr>
          <p:cNvSpPr/>
          <p:nvPr/>
        </p:nvSpPr>
        <p:spPr>
          <a:xfrm>
            <a:off x="2587778" y="4055292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2" name="流程圖: 接點 41">
            <a:extLst>
              <a:ext uri="{FF2B5EF4-FFF2-40B4-BE49-F238E27FC236}">
                <a16:creationId xmlns:a16="http://schemas.microsoft.com/office/drawing/2014/main" id="{B1E6A879-21E3-4C46-9BA6-271032A7D40E}"/>
              </a:ext>
            </a:extLst>
          </p:cNvPr>
          <p:cNvSpPr/>
          <p:nvPr/>
        </p:nvSpPr>
        <p:spPr>
          <a:xfrm>
            <a:off x="3811914" y="3375218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流程圖: 接點 42">
            <a:extLst>
              <a:ext uri="{FF2B5EF4-FFF2-40B4-BE49-F238E27FC236}">
                <a16:creationId xmlns:a16="http://schemas.microsoft.com/office/drawing/2014/main" id="{A0952272-B2DB-4AB3-BED0-F57ABF77ACDD}"/>
              </a:ext>
            </a:extLst>
          </p:cNvPr>
          <p:cNvSpPr/>
          <p:nvPr/>
        </p:nvSpPr>
        <p:spPr>
          <a:xfrm>
            <a:off x="5076056" y="3407220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4" name="流程圖: 接點 43">
            <a:extLst>
              <a:ext uri="{FF2B5EF4-FFF2-40B4-BE49-F238E27FC236}">
                <a16:creationId xmlns:a16="http://schemas.microsoft.com/office/drawing/2014/main" id="{9EADD7C7-CCFC-44D0-A2C9-5A096A3C7010}"/>
              </a:ext>
            </a:extLst>
          </p:cNvPr>
          <p:cNvSpPr/>
          <p:nvPr/>
        </p:nvSpPr>
        <p:spPr>
          <a:xfrm>
            <a:off x="3091834" y="3591242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流程圖: 接點 44">
            <a:extLst>
              <a:ext uri="{FF2B5EF4-FFF2-40B4-BE49-F238E27FC236}">
                <a16:creationId xmlns:a16="http://schemas.microsoft.com/office/drawing/2014/main" id="{CFDE5823-5A0B-4FCC-B089-4647B8661121}"/>
              </a:ext>
            </a:extLst>
          </p:cNvPr>
          <p:cNvSpPr/>
          <p:nvPr/>
        </p:nvSpPr>
        <p:spPr>
          <a:xfrm>
            <a:off x="2843808" y="5031402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6" name="流程圖: 接點 45">
            <a:extLst>
              <a:ext uri="{FF2B5EF4-FFF2-40B4-BE49-F238E27FC236}">
                <a16:creationId xmlns:a16="http://schemas.microsoft.com/office/drawing/2014/main" id="{6C480048-AA1A-486B-9DF2-CA5EB7FBAC9A}"/>
              </a:ext>
            </a:extLst>
          </p:cNvPr>
          <p:cNvSpPr/>
          <p:nvPr/>
        </p:nvSpPr>
        <p:spPr>
          <a:xfrm>
            <a:off x="2515770" y="4578478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7" name="流程圖: 接點 46">
            <a:extLst>
              <a:ext uri="{FF2B5EF4-FFF2-40B4-BE49-F238E27FC236}">
                <a16:creationId xmlns:a16="http://schemas.microsoft.com/office/drawing/2014/main" id="{708ACC73-125B-4028-8265-936A9C0C68D5}"/>
              </a:ext>
            </a:extLst>
          </p:cNvPr>
          <p:cNvSpPr/>
          <p:nvPr/>
        </p:nvSpPr>
        <p:spPr>
          <a:xfrm>
            <a:off x="6372200" y="4343324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8" name="流程圖: 接點 47">
            <a:extLst>
              <a:ext uri="{FF2B5EF4-FFF2-40B4-BE49-F238E27FC236}">
                <a16:creationId xmlns:a16="http://schemas.microsoft.com/office/drawing/2014/main" id="{5A1D7C91-297E-4817-B8B9-BD09F1DABB2C}"/>
              </a:ext>
            </a:extLst>
          </p:cNvPr>
          <p:cNvSpPr/>
          <p:nvPr/>
        </p:nvSpPr>
        <p:spPr>
          <a:xfrm>
            <a:off x="5414223" y="5424138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9" name="流程圖: 接點 48">
            <a:extLst>
              <a:ext uri="{FF2B5EF4-FFF2-40B4-BE49-F238E27FC236}">
                <a16:creationId xmlns:a16="http://schemas.microsoft.com/office/drawing/2014/main" id="{3A1ECBD2-0DD0-422C-AF52-405EE99528D1}"/>
              </a:ext>
            </a:extLst>
          </p:cNvPr>
          <p:cNvSpPr/>
          <p:nvPr/>
        </p:nvSpPr>
        <p:spPr>
          <a:xfrm>
            <a:off x="4182668" y="5527226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0" name="流程圖: 接點 49">
            <a:extLst>
              <a:ext uri="{FF2B5EF4-FFF2-40B4-BE49-F238E27FC236}">
                <a16:creationId xmlns:a16="http://schemas.microsoft.com/office/drawing/2014/main" id="{002D1C8D-AE27-4993-AE6D-FF6B2071B924}"/>
              </a:ext>
            </a:extLst>
          </p:cNvPr>
          <p:cNvSpPr/>
          <p:nvPr/>
        </p:nvSpPr>
        <p:spPr>
          <a:xfrm>
            <a:off x="6116170" y="5031402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1" name="流程圖: 接點 50">
            <a:extLst>
              <a:ext uri="{FF2B5EF4-FFF2-40B4-BE49-F238E27FC236}">
                <a16:creationId xmlns:a16="http://schemas.microsoft.com/office/drawing/2014/main" id="{326FE7AE-B7E2-44DF-94E2-7A538039CB58}"/>
              </a:ext>
            </a:extLst>
          </p:cNvPr>
          <p:cNvSpPr/>
          <p:nvPr/>
        </p:nvSpPr>
        <p:spPr>
          <a:xfrm>
            <a:off x="6438856" y="3332749"/>
            <a:ext cx="112014" cy="112014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9743695F-9030-4754-B54F-C0676D7E0ABF}"/>
              </a:ext>
            </a:extLst>
          </p:cNvPr>
          <p:cNvSpPr txBox="1"/>
          <p:nvPr/>
        </p:nvSpPr>
        <p:spPr>
          <a:xfrm>
            <a:off x="6578495" y="2751627"/>
            <a:ext cx="75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國內外姐妹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77A1BA76-3B9B-4756-BE0F-CF7A04872DC1}"/>
              </a:ext>
            </a:extLst>
          </p:cNvPr>
          <p:cNvSpPr txBox="1"/>
          <p:nvPr/>
        </p:nvSpPr>
        <p:spPr>
          <a:xfrm>
            <a:off x="1893579" y="3706802"/>
            <a:ext cx="657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研討</a:t>
            </a: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C1130F2-F0E7-42DE-AE81-D84F6B3B0246}"/>
              </a:ext>
            </a:extLst>
          </p:cNvPr>
          <p:cNvSpPr txBox="1"/>
          <p:nvPr/>
        </p:nvSpPr>
        <p:spPr>
          <a:xfrm>
            <a:off x="1938059" y="4634485"/>
            <a:ext cx="579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社會議題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研討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03B3B5C8-D3F9-478F-8199-9A31A68BDF0A}"/>
              </a:ext>
            </a:extLst>
          </p:cNvPr>
          <p:cNvSpPr txBox="1"/>
          <p:nvPr/>
        </p:nvSpPr>
        <p:spPr>
          <a:xfrm>
            <a:off x="6278319" y="4955417"/>
            <a:ext cx="657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人文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鑑賞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2BEA9893-161F-4D4D-8570-931E81CAA457}"/>
              </a:ext>
            </a:extLst>
          </p:cNvPr>
          <p:cNvSpPr txBox="1"/>
          <p:nvPr/>
        </p:nvSpPr>
        <p:spPr>
          <a:xfrm>
            <a:off x="6213610" y="3458780"/>
            <a:ext cx="657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國際議題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研討</a:t>
            </a: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A44923FD-4C2F-443A-A222-51CCD2A3DC57}"/>
              </a:ext>
            </a:extLst>
          </p:cNvPr>
          <p:cNvSpPr txBox="1"/>
          <p:nvPr/>
        </p:nvSpPr>
        <p:spPr>
          <a:xfrm>
            <a:off x="6709613" y="4188718"/>
            <a:ext cx="657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文化議題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研討</a:t>
            </a:r>
          </a:p>
        </p:txBody>
      </p:sp>
      <p:sp>
        <p:nvSpPr>
          <p:cNvPr id="52" name="流程圖: 接點 51">
            <a:extLst>
              <a:ext uri="{FF2B5EF4-FFF2-40B4-BE49-F238E27FC236}">
                <a16:creationId xmlns:a16="http://schemas.microsoft.com/office/drawing/2014/main" id="{29A75584-7661-40DD-A204-BBB632E61FDA}"/>
              </a:ext>
            </a:extLst>
          </p:cNvPr>
          <p:cNvSpPr/>
          <p:nvPr/>
        </p:nvSpPr>
        <p:spPr>
          <a:xfrm>
            <a:off x="4788024" y="5525037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A6714C55-A93B-4AB6-8306-5DD063994FB6}"/>
              </a:ext>
            </a:extLst>
          </p:cNvPr>
          <p:cNvSpPr txBox="1"/>
          <p:nvPr/>
        </p:nvSpPr>
        <p:spPr>
          <a:xfrm>
            <a:off x="4584291" y="5057824"/>
            <a:ext cx="540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國際學院</a:t>
            </a:r>
          </a:p>
        </p:txBody>
      </p:sp>
      <p:sp>
        <p:nvSpPr>
          <p:cNvPr id="55" name="流程圖: 接點 54">
            <a:extLst>
              <a:ext uri="{FF2B5EF4-FFF2-40B4-BE49-F238E27FC236}">
                <a16:creationId xmlns:a16="http://schemas.microsoft.com/office/drawing/2014/main" id="{54C394A1-5809-40F7-82CC-920F8050D882}"/>
              </a:ext>
            </a:extLst>
          </p:cNvPr>
          <p:cNvSpPr/>
          <p:nvPr/>
        </p:nvSpPr>
        <p:spPr>
          <a:xfrm>
            <a:off x="2083722" y="5489956"/>
            <a:ext cx="112014" cy="112014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07CC37E3-8A62-4E08-A426-FEA9EEC8E3D6}"/>
              </a:ext>
            </a:extLst>
          </p:cNvPr>
          <p:cNvSpPr txBox="1"/>
          <p:nvPr/>
        </p:nvSpPr>
        <p:spPr>
          <a:xfrm>
            <a:off x="1552789" y="5527226"/>
            <a:ext cx="62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NGO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</a:t>
            </a: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5226A0CC-A735-43A1-878C-2E512C23D035}"/>
              </a:ext>
            </a:extLst>
          </p:cNvPr>
          <p:cNvSpPr txBox="1"/>
          <p:nvPr/>
        </p:nvSpPr>
        <p:spPr>
          <a:xfrm>
            <a:off x="172372" y="921494"/>
            <a:ext cx="8432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校內外資源整合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整合科技、人文及美學，提供師生交流、成果分享及自我成長的場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師生善用圖書資源進行跨領域、跨校、跨單位主題研討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結合校外資源，加強國際、人文、藝術、社會、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產業議題之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探討</a:t>
            </a: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AF10BA9D-077A-40AE-B94F-1F0380B3708C}"/>
              </a:ext>
            </a:extLst>
          </p:cNvPr>
          <p:cNvSpPr txBox="1"/>
          <p:nvPr/>
        </p:nvSpPr>
        <p:spPr>
          <a:xfrm>
            <a:off x="3373029" y="5006742"/>
            <a:ext cx="540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究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流程圖: 接點 65">
            <a:extLst>
              <a:ext uri="{FF2B5EF4-FFF2-40B4-BE49-F238E27FC236}">
                <a16:creationId xmlns:a16="http://schemas.microsoft.com/office/drawing/2014/main" id="{3A1ECBD2-0DD0-422C-AF52-405EE99528D1}"/>
              </a:ext>
            </a:extLst>
          </p:cNvPr>
          <p:cNvSpPr/>
          <p:nvPr/>
        </p:nvSpPr>
        <p:spPr>
          <a:xfrm>
            <a:off x="3561058" y="5409523"/>
            <a:ext cx="112014" cy="11201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1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圖書館除了科技之外，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還需要有人與人之間的暖</a:t>
            </a:r>
            <a:r>
              <a:rPr lang="zh-TW" altLang="en-US" dirty="0"/>
              <a:t>度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908-F3FB-42AE-BFD7-45314AC809D9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87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1470025"/>
          </a:xfrm>
        </p:spPr>
        <p:txBody>
          <a:bodyPr/>
          <a:lstStyle/>
          <a:p>
            <a:r>
              <a:rPr lang="zh-TW" altLang="en-US" dirty="0"/>
              <a:t>圖書館除了著力於</a:t>
            </a:r>
            <a:r>
              <a:rPr lang="zh-TW" altLang="en-US" dirty="0" smtClean="0"/>
              <a:t>人文、藝術</a:t>
            </a:r>
            <a:r>
              <a:rPr lang="zh-TW" altLang="en-US" dirty="0"/>
              <a:t>、</a:t>
            </a:r>
            <a:r>
              <a:rPr lang="zh-TW" altLang="en-US" dirty="0" smtClean="0"/>
              <a:t>文化、空間營造之外，還可以</a:t>
            </a:r>
            <a:r>
              <a:rPr lang="zh-TW" altLang="en-US" dirty="0" smtClean="0"/>
              <a:t>讓師生</a:t>
            </a:r>
            <a:r>
              <a:rPr lang="zh-TW" altLang="en-US" dirty="0" smtClean="0"/>
              <a:t>多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⸀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敘述自己的故事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⸥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，協助師生創造自我的價值。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908-F3FB-42AE-BFD7-45314AC809D9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9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標題 4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zh-TW" altLang="en-US" sz="4800" dirty="0" smtClean="0"/>
              <a:t>感謝</a:t>
            </a:r>
            <a:r>
              <a:rPr lang="zh-TW" altLang="en-US" sz="4800" dirty="0"/>
              <a:t>聆聽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061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圖書館的定位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908-F3FB-42AE-BFD7-45314AC809D9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00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856984" cy="3530823"/>
          </a:xfrm>
        </p:spPr>
        <p:txBody>
          <a:bodyPr/>
          <a:lstStyle/>
          <a:p>
            <a:r>
              <a:rPr lang="zh-TW" altLang="en-US" dirty="0"/>
              <a:t>從圖書館過去的</a:t>
            </a:r>
            <a:r>
              <a:rPr lang="zh-TW" altLang="en-US" u="sng" dirty="0">
                <a:solidFill>
                  <a:srgbClr val="C00000"/>
                </a:solidFill>
              </a:rPr>
              <a:t>中心化</a:t>
            </a:r>
            <a:r>
              <a:rPr lang="en-US" altLang="zh-TW" u="sng" dirty="0">
                <a:solidFill>
                  <a:srgbClr val="C00000"/>
                </a:solidFill>
              </a:rPr>
              <a:t>(centralized)</a:t>
            </a:r>
            <a:r>
              <a:rPr lang="zh-TW" altLang="en-US" dirty="0"/>
              <a:t>、到近年數位環境後的</a:t>
            </a:r>
            <a:r>
              <a:rPr lang="zh-TW" altLang="en-US" u="sng" dirty="0">
                <a:solidFill>
                  <a:srgbClr val="C00000"/>
                </a:solidFill>
              </a:rPr>
              <a:t>去中心化</a:t>
            </a:r>
            <a:r>
              <a:rPr lang="en-US" altLang="zh-TW" u="sng" dirty="0">
                <a:solidFill>
                  <a:srgbClr val="C00000"/>
                </a:solidFill>
              </a:rPr>
              <a:t>(de-centralized)</a:t>
            </a:r>
            <a:r>
              <a:rPr lang="zh-TW" altLang="en-US" dirty="0"/>
              <a:t>、我們需要再將圖書館導向</a:t>
            </a:r>
            <a:r>
              <a:rPr lang="zh-TW" altLang="en-US" u="sng" dirty="0">
                <a:solidFill>
                  <a:srgbClr val="C00000"/>
                </a:solidFill>
              </a:rPr>
              <a:t>再中心化</a:t>
            </a:r>
            <a:r>
              <a:rPr lang="en-US" altLang="zh-TW" u="sng" dirty="0">
                <a:solidFill>
                  <a:srgbClr val="C00000"/>
                </a:solidFill>
              </a:rPr>
              <a:t>(re-centralized)</a:t>
            </a:r>
            <a:r>
              <a:rPr lang="zh-TW" altLang="en-US" dirty="0"/>
              <a:t>的場域。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908-F3FB-42AE-BFD7-45314AC809D9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3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29600" cy="864095"/>
          </a:xfrm>
        </p:spPr>
        <p:txBody>
          <a:bodyPr/>
          <a:lstStyle/>
          <a:p>
            <a:r>
              <a:rPr lang="zh-TW" altLang="en-US" dirty="0"/>
              <a:t>未來之定位方面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1" y="1628800"/>
            <a:ext cx="8929563" cy="4392488"/>
          </a:xfrm>
        </p:spPr>
        <p:txBody>
          <a:bodyPr/>
          <a:lstStyle/>
          <a:p>
            <a:r>
              <a:rPr lang="zh-TW" altLang="en-US" dirty="0"/>
              <a:t>圖書館需要收集及整理國內外之新知識，利用</a:t>
            </a:r>
            <a:r>
              <a:rPr lang="zh-TW" altLang="en-US" b="1" u="sng" dirty="0">
                <a:solidFill>
                  <a:srgbClr val="C00000"/>
                </a:solidFill>
              </a:rPr>
              <a:t>實體及虛擬</a:t>
            </a:r>
            <a:r>
              <a:rPr lang="zh-TW" altLang="en-US" dirty="0"/>
              <a:t>的方式提供給使用者；</a:t>
            </a:r>
            <a:r>
              <a:rPr lang="zh-TW" altLang="en-US" b="1" u="sng" dirty="0">
                <a:solidFill>
                  <a:srgbClr val="C00000"/>
                </a:solidFill>
              </a:rPr>
              <a:t>同時圖書館也需要引導使用者將新知識內化，並增加使用者本身的價值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圖書館是一個使用者認為</a:t>
            </a:r>
            <a:r>
              <a:rPr lang="zh-TW" altLang="en-US" b="1" u="sng" dirty="0">
                <a:solidFill>
                  <a:srgbClr val="C00000"/>
                </a:solidFill>
              </a:rPr>
              <a:t>可以聚精會神思考、有效取得知識</a:t>
            </a:r>
            <a:r>
              <a:rPr lang="zh-TW" altLang="en-US" dirty="0"/>
              <a:t>，並且是一個</a:t>
            </a:r>
            <a:r>
              <a:rPr lang="zh-TW" altLang="en-US" b="1" u="sng" dirty="0">
                <a:solidFill>
                  <a:srgbClr val="C00000"/>
                </a:solidFill>
              </a:rPr>
              <a:t>開放、活躍、溫暖、兼具學習不孤單</a:t>
            </a:r>
            <a:r>
              <a:rPr lang="zh-TW" altLang="en-US" dirty="0"/>
              <a:t>的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dirty="0"/>
              <a:t>第三場域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」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BE37-EEBA-4C30-9BC6-EE837E7669F8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5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88429"/>
            <a:ext cx="8229600" cy="1116038"/>
          </a:xfrm>
        </p:spPr>
        <p:txBody>
          <a:bodyPr/>
          <a:lstStyle/>
          <a:p>
            <a:r>
              <a:rPr lang="zh-TW" altLang="en-US" dirty="0"/>
              <a:t>圖書館之定位方向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再中心化</a:t>
            </a:r>
            <a:r>
              <a:rPr lang="en-US" altLang="zh-TW" dirty="0"/>
              <a:t>(re-centralized)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BE37-EEBA-4C30-9BC6-EE837E7669F8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5" name="橢圓 4"/>
          <p:cNvSpPr/>
          <p:nvPr/>
        </p:nvSpPr>
        <p:spPr>
          <a:xfrm>
            <a:off x="683568" y="2708920"/>
            <a:ext cx="2520280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724128" y="2636912"/>
            <a:ext cx="2520280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弧形箭號 (下彎) 6"/>
          <p:cNvSpPr/>
          <p:nvPr/>
        </p:nvSpPr>
        <p:spPr>
          <a:xfrm>
            <a:off x="2699792" y="2060848"/>
            <a:ext cx="3600400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弧形箭號 (下彎) 7"/>
          <p:cNvSpPr/>
          <p:nvPr/>
        </p:nvSpPr>
        <p:spPr>
          <a:xfrm rot="10800000">
            <a:off x="2627785" y="5893533"/>
            <a:ext cx="3528392" cy="8478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87624" y="29249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線上資源整合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156176" y="29249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學生第三場域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71600" y="3284984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線上支援老師上課的內容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研究型期刊及資料庫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線上非同步學習課程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線上同步學習課程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的展示場域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線上電子書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指定教材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非指定教材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線上英語學習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視訊資料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868144" y="3356992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學生喜歡聚集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駐足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閱讀的場域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聚精會神、思考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的場域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可以有效取得知識的場域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是一個開放、活躍、溫暖的場域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咖啡廳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放鬆的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場域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43608" y="537321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內容的方便性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豐沛性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084168" y="53012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環境的習慣性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舒適性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沉浸性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403649" y="2348880"/>
            <a:ext cx="1224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虛擬場域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264188" y="2308523"/>
            <a:ext cx="1224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實體場域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891732" y="3212976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3C</a:t>
            </a:r>
            <a:r>
              <a:rPr lang="zh-TW" altLang="en-US" b="1" dirty="0"/>
              <a:t> </a:t>
            </a:r>
            <a:r>
              <a:rPr lang="en-US" altLang="zh-TW" b="1" dirty="0"/>
              <a:t>-&gt; 3E</a:t>
            </a:r>
            <a:endParaRPr lang="zh-TW" altLang="en-US" b="1" dirty="0"/>
          </a:p>
        </p:txBody>
      </p:sp>
      <p:sp>
        <p:nvSpPr>
          <p:cNvPr id="18" name="圓角矩形 17"/>
          <p:cNvSpPr/>
          <p:nvPr/>
        </p:nvSpPr>
        <p:spPr>
          <a:xfrm>
            <a:off x="3203848" y="3629342"/>
            <a:ext cx="2520280" cy="1745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b="1" dirty="0">
                <a:solidFill>
                  <a:srgbClr val="C00000"/>
                </a:solidFill>
              </a:rPr>
              <a:t>Connected -&gt; Enrich</a:t>
            </a:r>
          </a:p>
          <a:p>
            <a:pPr algn="ctr"/>
            <a:r>
              <a:rPr lang="en-US" altLang="zh-TW" b="1" dirty="0">
                <a:solidFill>
                  <a:srgbClr val="C00000"/>
                </a:solidFill>
              </a:rPr>
              <a:t>Comfortable-&gt;Enjoy</a:t>
            </a:r>
          </a:p>
          <a:p>
            <a:pPr algn="ctr"/>
            <a:r>
              <a:rPr lang="en-US" altLang="zh-TW" b="1" dirty="0">
                <a:solidFill>
                  <a:srgbClr val="C00000"/>
                </a:solidFill>
              </a:rPr>
              <a:t>Creative-&gt;Empower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圖書館的價值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908-F3FB-42AE-BFD7-45314AC809D9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642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008" y="2130425"/>
            <a:ext cx="8964488" cy="1470025"/>
          </a:xfrm>
        </p:spPr>
        <p:txBody>
          <a:bodyPr/>
          <a:lstStyle/>
          <a:p>
            <a:r>
              <a:rPr lang="en-US" altLang="zh-TW" dirty="0"/>
              <a:t>We bring people and ideas together </a:t>
            </a:r>
            <a:r>
              <a:rPr lang="en-US" altLang="zh-TW" u="sng" dirty="0">
                <a:solidFill>
                  <a:schemeClr val="accent2"/>
                </a:solidFill>
              </a:rPr>
              <a:t>from within and beyond</a:t>
            </a:r>
            <a:r>
              <a:rPr lang="en-US" altLang="zh-TW" dirty="0"/>
              <a:t> because we believe partnership creates more interesting results.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908-F3FB-42AE-BFD7-45314AC809D9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24136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Harvard University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856984" cy="1470025"/>
          </a:xfrm>
        </p:spPr>
        <p:txBody>
          <a:bodyPr/>
          <a:lstStyle/>
          <a:p>
            <a:r>
              <a:rPr lang="en-US" altLang="zh-TW" dirty="0" smtClean="0"/>
              <a:t>We envision </a:t>
            </a:r>
            <a:r>
              <a:rPr lang="en-US" altLang="zh-TW" u="sng" dirty="0">
                <a:solidFill>
                  <a:schemeClr val="accent2"/>
                </a:solidFill>
              </a:rPr>
              <a:t>flexible, collaborative, and dynamic spaces</a:t>
            </a:r>
            <a:r>
              <a:rPr lang="en-US" altLang="zh-TW" dirty="0"/>
              <a:t> that respond to the unique research and learning needs of MIT.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908-F3FB-42AE-BFD7-45314AC809D9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6" name="副標題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24136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MIT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008" y="2130425"/>
            <a:ext cx="8964488" cy="1470025"/>
          </a:xfrm>
        </p:spPr>
        <p:txBody>
          <a:bodyPr/>
          <a:lstStyle/>
          <a:p>
            <a:r>
              <a:rPr lang="en-US" altLang="zh-TW" dirty="0"/>
              <a:t>We are </a:t>
            </a:r>
            <a:r>
              <a:rPr lang="en-US" altLang="zh-TW" u="sng" dirty="0">
                <a:solidFill>
                  <a:schemeClr val="accent2"/>
                </a:solidFill>
              </a:rPr>
              <a:t>future-oriented innovators</a:t>
            </a:r>
            <a:r>
              <a:rPr lang="en-US" altLang="zh-TW" dirty="0"/>
              <a:t> and </a:t>
            </a:r>
            <a:r>
              <a:rPr lang="en-US" altLang="zh-TW" u="sng" dirty="0">
                <a:solidFill>
                  <a:schemeClr val="accent2"/>
                </a:solidFill>
              </a:rPr>
              <a:t>long-term thinkers</a:t>
            </a:r>
            <a:r>
              <a:rPr lang="en-US" altLang="zh-TW" dirty="0"/>
              <a:t> providing world-class expert services.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908-F3FB-42AE-BFD7-45314AC809D9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24136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Stanford University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文鼎中黑"/>
        <a:cs typeface=""/>
      </a:majorFont>
      <a:minorFont>
        <a:latin typeface="Arial"/>
        <a:ea typeface="文鼎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25363</TotalTime>
  <Words>549</Words>
  <Application>Microsoft Office PowerPoint</Application>
  <PresentationFormat>如螢幕大小 (4:3)</PresentationFormat>
  <Paragraphs>110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文鼎中黑</vt:lpstr>
      <vt:lpstr>微軟正黑體</vt:lpstr>
      <vt:lpstr>新細明體</vt:lpstr>
      <vt:lpstr>新細明體</vt:lpstr>
      <vt:lpstr>Arial</vt:lpstr>
      <vt:lpstr>Arial Narrow</vt:lpstr>
      <vt:lpstr>Times New Roman</vt:lpstr>
      <vt:lpstr>Wingdings</vt:lpstr>
      <vt:lpstr>預設簡報設計</vt:lpstr>
      <vt:lpstr>自訂設計</vt:lpstr>
      <vt:lpstr>主題一：定位與價值</vt:lpstr>
      <vt:lpstr>圖書館的定位</vt:lpstr>
      <vt:lpstr>從圖書館過去的中心化(centralized)、到近年數位環境後的去中心化(de-centralized)、我們需要再將圖書館導向再中心化(re-centralized)的場域。</vt:lpstr>
      <vt:lpstr>未來之定位方面</vt:lpstr>
      <vt:lpstr>圖書館之定位方向 再中心化(re-centralized)</vt:lpstr>
      <vt:lpstr>圖書館的價值</vt:lpstr>
      <vt:lpstr>We bring people and ideas together from within and beyond because we believe partnership creates more interesting results.</vt:lpstr>
      <vt:lpstr>We envision flexible, collaborative, and dynamic spaces that respond to the unique research and learning needs of MIT.</vt:lpstr>
      <vt:lpstr>We are future-oriented innovators and long-term thinkers providing world-class expert services.</vt:lpstr>
      <vt:lpstr>Library is not just a library</vt:lpstr>
      <vt:lpstr>Library is not just a library</vt:lpstr>
      <vt:lpstr>PowerPoint 簡報</vt:lpstr>
      <vt:lpstr>圖書館除了科技之外， 還需要有人與人之間的暖度</vt:lpstr>
      <vt:lpstr>圖書館除了著力於人文、藝術、文化、空間營造之外，還可以讓師生多⸀敘述自己的故事⸥，協助師生創造自我的價值。 </vt:lpstr>
      <vt:lpstr>感謝聆聽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HP Inc.</cp:lastModifiedBy>
  <cp:revision>1354</cp:revision>
  <cp:lastPrinted>2019-09-30T01:18:12Z</cp:lastPrinted>
  <dcterms:created xsi:type="dcterms:W3CDTF">2007-01-15T02:10:06Z</dcterms:created>
  <dcterms:modified xsi:type="dcterms:W3CDTF">2023-03-20T01:43:26Z</dcterms:modified>
</cp:coreProperties>
</file>