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1"/>
  </p:sldMasterIdLst>
  <p:sldIdLst>
    <p:sldId id="256" r:id="rId2"/>
    <p:sldId id="272" r:id="rId3"/>
    <p:sldId id="273" r:id="rId4"/>
    <p:sldId id="274" r:id="rId5"/>
    <p:sldId id="262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08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60E12D1-E9B5-4DB8-93AE-590454713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73993331-1E17-4E47-AE48-E4DFB7FCB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C85ADB7A-E90A-41CF-83FB-B30E133F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779CE2A-3365-4C7D-A87B-6A81A838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C9663D68-BF4C-4F94-8CA4-609741B2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732A4FE-CE26-4BA4-87EE-210A2B2C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85A08CE-3674-412D-B7AF-F50C3885C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03F43171-CEB6-4998-867F-92330EA6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8DFC206-32B2-429E-BA6D-D4D0D8A8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43CE4FA-C257-4741-BFC6-B8802A2C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90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AA5B8B9-E61E-47B0-9A0C-939B6CDA1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16C4188-D0A9-428A-99A0-9BFBCA519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635C75F-2C8F-4331-9B25-B1D81EE7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757FE1B-3E48-47A8-B8E2-CB8DF9FB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B82F928-4671-494F-BA2A-21644F49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54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D9C78E7-CCF7-4DC4-9203-871A89FFC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B4497F2-29F1-49A8-B99C-099B86963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396AD15-91B7-46C1-A446-B19E90E5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039597C-3D5B-423A-94F6-D83AF4D9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8AA1815-615A-4D3C-ABDD-DF892CF0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05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8A60447-F752-4242-8422-A76EC070C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AC6F61E4-78A4-48FD-B142-AB297ECE0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5C141C8-0834-4843-9FDB-5615DB1E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EDE5CD0-E8CC-488C-9D77-1124FC82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D774521A-FCBB-4C3B-AE65-A118EA38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88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44BC30E-0F1B-494A-AB86-DF935E7F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2E162D0B-B511-449A-8FA7-4F0DE92F8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C8A10E44-D10B-41C0-AB8E-BD75D366D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C917BB5-CFD7-41E0-82DE-25075D55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275E6B4-01D0-4E0D-B353-237AB955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49A2CAC0-2C49-424A-A8C2-898F5E1B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59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9EBA96D-7C5A-4F77-B9CE-632D5CD6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754E219-1478-4AFD-B494-F5B80D57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83360257-8246-40CC-918E-B2985D868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848A437-8F78-4A6D-85B6-B99F49A4A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4F0D1C2D-560C-4F4D-9A1D-8E1B467DA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D587F867-E946-4ED7-988B-D5C8F695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DC427A38-CC30-4614-ABF6-F0885049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3B4815BC-54CA-4729-B863-396921A5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2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F4FEF7F-FD86-42AA-BDD3-C7FBB6D7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679CDEB-5AC3-478A-88E1-74939749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76D59D26-B240-4245-A00A-A8FD7494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095EE3A4-305D-404D-BF87-29914973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89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283804D0-C654-44CE-A2C6-C6D7B729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43C575AD-2CDD-404D-82A1-70DED80A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D55CA771-C39E-48C3-9EA3-21F8EA3C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45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71F84AC-D319-4982-B3D6-EF8DF8D70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E35E057-EF37-4680-B112-927BA61B9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3A18AAA-8C97-4A5D-A896-024AE796B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91A30434-3890-43DA-8C02-A762E911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E068D70C-1DBD-4E3C-84EA-E67F3DF1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35EF423-ED89-448C-B506-9DC6AA68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28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8ABF93D-E439-4FE4-BA1F-2B67F333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71510EF5-1F22-4F41-BDA6-A03BFB44C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D3D62C70-BA2C-4AF8-A19E-73A4D9A0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7B6DD82E-5F43-4ABF-8A29-639FAF99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B11A0037-877A-4029-B947-831A0ADB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45063B7-8D8E-4BE5-B22B-B992E7C3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9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A0D754CE-E8F7-44EC-994A-7FE645FB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F7BD301-6424-4862-A46E-A2F9F5707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D94ADEB-AC1F-47C9-B525-0B4948D5F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78F2-C000-4C51-9170-7E85AF9AEAD6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37CE119-FAD7-46F9-8C0A-2B0A22DB4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D546D22-7D84-41BD-83D1-D693F5DB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4140-9A67-474C-B57A-CD5C0F166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34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3686925-D973-4F30-BDDB-34961B6C0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6" y="1979613"/>
            <a:ext cx="10706100" cy="2039937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跨</a:t>
            </a:r>
            <a:r>
              <a:rPr lang="zh-TW" altLang="en-US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域</a:t>
            </a:r>
            <a:r>
              <a:rPr lang="en-US" altLang="zh-TW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‧</a:t>
            </a:r>
            <a:r>
              <a:rPr lang="zh-TW" altLang="en-US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破框：全國大專院校圖書館館長聯席會</a:t>
            </a:r>
            <a:r>
              <a:rPr lang="en-US" altLang="zh-TW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3600" b="1" dirty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分組結論</a:t>
            </a:r>
            <a:r>
              <a:rPr lang="zh-TW" altLang="en-US" sz="3600" b="1" dirty="0" smtClean="0">
                <a:solidFill>
                  <a:srgbClr val="FFFF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報告：定位與價值</a:t>
            </a:r>
            <a:endParaRPr lang="zh-TW" altLang="en-US" sz="3600" b="1" dirty="0">
              <a:solidFill>
                <a:srgbClr val="FFFF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0E0CE84-54B2-4A46-AFF5-FDD96D0A3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2494" y="4478126"/>
            <a:ext cx="6810375" cy="1583923"/>
          </a:xfrm>
        </p:spPr>
        <p:txBody>
          <a:bodyPr>
            <a:noAutofit/>
          </a:bodyPr>
          <a:lstStyle/>
          <a:p>
            <a:pPr algn="r"/>
            <a:r>
              <a:rPr lang="zh-TW" altLang="en-US" sz="2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林奇秀 臺灣大學圖書館</a:t>
            </a:r>
            <a:endParaRPr lang="en-US" altLang="zh-TW" sz="26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altLang="zh-TW" sz="2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chishioulin@ntu.edu.tw</a:t>
            </a:r>
            <a:endParaRPr lang="zh-TW" altLang="en-US" sz="26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="" xmlns:a16="http://schemas.microsoft.com/office/drawing/2014/main" id="{4F0D883C-A684-433B-BAD1-F07D146E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分組討論引言人</a:t>
            </a:r>
            <a:endParaRPr lang="zh-TW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="" xmlns:a16="http://schemas.microsoft.com/office/drawing/2014/main" id="{CFC4A789-0B3A-498A-9F6D-C36E78C2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775"/>
            <a:ext cx="10515600" cy="4483100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latin typeface="+mj-lt"/>
                <a:ea typeface="微軟正黑體" panose="020B0604030504040204" pitchFamily="34" charset="-120"/>
              </a:rPr>
              <a:t>東華大學圖書資訊處 陳偉銘處長</a:t>
            </a:r>
            <a:endParaRPr lang="en-US" altLang="zh-TW" sz="3000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dirty="0">
                <a:latin typeface="+mj-lt"/>
                <a:ea typeface="微軟正黑體" panose="020B0604030504040204" pitchFamily="34" charset="-120"/>
              </a:rPr>
              <a:t>雲林科技</a:t>
            </a:r>
            <a:r>
              <a:rPr lang="zh-TW" altLang="en-US" sz="3000" dirty="0" smtClean="0">
                <a:latin typeface="+mj-lt"/>
                <a:ea typeface="微軟正黑體" panose="020B0604030504040204" pitchFamily="34" charset="-120"/>
              </a:rPr>
              <a:t>大學圖書館 黃世輝館長</a:t>
            </a:r>
            <a:endParaRPr lang="en-US" altLang="zh-TW" sz="3000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dirty="0" smtClean="0">
                <a:latin typeface="+mj-lt"/>
                <a:ea typeface="微軟正黑體" panose="020B0604030504040204" pitchFamily="34" charset="-120"/>
              </a:rPr>
              <a:t>逢甲大學圖書館 賴文祥館長</a:t>
            </a:r>
            <a:endParaRPr lang="en-US" altLang="zh-TW" sz="3000" dirty="0"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2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="" xmlns:a16="http://schemas.microsoft.com/office/drawing/2014/main" id="{4F0D883C-A684-433B-BAD1-F07D146E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結論：在傳統的資源典藏與使用服務之外</a:t>
            </a:r>
            <a:endParaRPr lang="zh-TW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="" xmlns:a16="http://schemas.microsoft.com/office/drawing/2014/main" id="{CFC4A789-0B3A-498A-9F6D-C36E78C2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149"/>
            <a:ext cx="10515600" cy="4530725"/>
          </a:xfrm>
        </p:spPr>
        <p:txBody>
          <a:bodyPr>
            <a:normAutofit/>
          </a:bodyPr>
          <a:lstStyle/>
          <a:p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創意、表述、靈感孕育與觸發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>
                <a:latin typeface="+mj-lt"/>
                <a:ea typeface="微軟正黑體" panose="020B0604030504040204" pitchFamily="34" charset="-120"/>
              </a:rPr>
              <a:t>文化展演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與人文深化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>
                <a:latin typeface="+mj-lt"/>
                <a:ea typeface="微軟正黑體" panose="020B0604030504040204" pitchFamily="34" charset="-120"/>
              </a:rPr>
              <a:t>公共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化、社區互動、社會責任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en-US" altLang="zh-TW" sz="3000" b="1" dirty="0" smtClean="0">
                <a:latin typeface="+mj-lt"/>
                <a:ea typeface="微軟正黑體" panose="020B0604030504040204" pitchFamily="34" charset="-120"/>
              </a:rPr>
              <a:t>Library as a Place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：空間營造、討論交流與激盪、</a:t>
            </a:r>
            <a:r>
              <a:rPr lang="en-US" altLang="zh-TW" sz="3000" b="1" dirty="0" smtClean="0">
                <a:latin typeface="+mj-lt"/>
                <a:ea typeface="微軟正黑體" panose="020B0604030504040204" pitchFamily="34" charset="-120"/>
              </a:rPr>
              <a:t>collaboration</a:t>
            </a:r>
          </a:p>
          <a:p>
            <a:r>
              <a:rPr lang="zh-TW" altLang="en-US" sz="3000" b="1" dirty="0">
                <a:latin typeface="+mj-lt"/>
                <a:ea typeface="微軟正黑體" panose="020B0604030504040204" pitchFamily="34" charset="-120"/>
              </a:rPr>
              <a:t>數位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空間與資訊素養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06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="" xmlns:a16="http://schemas.microsoft.com/office/drawing/2014/main" id="{4F0D883C-A684-433B-BAD1-F07D146E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結論：如何對館員同仁的培力</a:t>
            </a:r>
            <a:endParaRPr lang="zh-TW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="" xmlns:a16="http://schemas.microsoft.com/office/drawing/2014/main" id="{CFC4A789-0B3A-498A-9F6D-C36E78C2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149"/>
            <a:ext cx="10515600" cy="4530725"/>
          </a:xfrm>
        </p:spPr>
        <p:txBody>
          <a:bodyPr>
            <a:normAutofit/>
          </a:bodyPr>
          <a:lstStyle/>
          <a:p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>
                <a:latin typeface="+mj-lt"/>
                <a:ea typeface="微軟正黑體" panose="020B0604030504040204" pitchFamily="34" charset="-120"/>
              </a:rPr>
              <a:t>運用校內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專業師資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館長協助轉譯同仁的任務訴求與學習需求</a:t>
            </a:r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  <a:p>
            <a:r>
              <a:rPr lang="zh-TW" altLang="en-US" sz="3000" b="1" dirty="0">
                <a:latin typeface="+mj-lt"/>
                <a:ea typeface="微軟正黑體" panose="020B0604030504040204" pitchFamily="34" charset="-120"/>
              </a:rPr>
              <a:t>同</a:t>
            </a:r>
            <a:r>
              <a:rPr lang="zh-TW" altLang="en-US" sz="3000" b="1" dirty="0" smtClean="0">
                <a:latin typeface="+mj-lt"/>
                <a:ea typeface="微軟正黑體" panose="020B0604030504040204" pitchFamily="34" charset="-120"/>
              </a:rPr>
              <a:t>理、鼓勵、</a:t>
            </a:r>
            <a:r>
              <a:rPr lang="en-US" altLang="zh-TW" sz="3000" b="1" dirty="0" smtClean="0">
                <a:latin typeface="+mj-lt"/>
                <a:ea typeface="微軟正黑體" panose="020B0604030504040204" pitchFamily="34" charset="-120"/>
              </a:rPr>
              <a:t>team work &amp; support</a:t>
            </a:r>
          </a:p>
          <a:p>
            <a:endParaRPr lang="en-US" altLang="zh-TW" sz="3000" b="1" dirty="0" smtClean="0"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44DDB90-D009-46D1-B2C6-13E33E395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54362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  <a:endParaRPr lang="zh-TW" altLang="en-US" sz="44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0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自訂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跨域‧破框：全國大專院校圖書館館長聯席會 分組結論報告：定位與價值</vt:lpstr>
      <vt:lpstr>分組討論引言人</vt:lpstr>
      <vt:lpstr>綜合結論：在傳統的資源典藏與使用服務之外</vt:lpstr>
      <vt:lpstr>綜合結論：如何對館員同仁的培力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2022-06-06T02:19:07Z</dcterms:created>
  <dcterms:modified xsi:type="dcterms:W3CDTF">2023-04-27T12:53:25Z</dcterms:modified>
</cp:coreProperties>
</file>