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9" r:id="rId12"/>
    <p:sldId id="270" r:id="rId13"/>
    <p:sldId id="271" r:id="rId14"/>
    <p:sldId id="272" r:id="rId15"/>
    <p:sldId id="274" r:id="rId16"/>
    <p:sldId id="275" r:id="rId17"/>
  </p:sldIdLst>
  <p:sldSz cx="9144000" cy="6858000" type="screen4x3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42" autoAdjust="0"/>
  </p:normalViewPr>
  <p:slideViewPr>
    <p:cSldViewPr>
      <p:cViewPr varScale="1">
        <p:scale>
          <a:sx n="50" d="100"/>
          <a:sy n="50" d="100"/>
        </p:scale>
        <p:origin x="1036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31DF5-EF42-415B-B4D7-BF05A97D0BED}" type="datetimeFigureOut">
              <a:rPr lang="zh-TW" altLang="en-US" smtClean="0"/>
              <a:t>2023/4/23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643D5-933C-4B87-9691-4528B4787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1232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2023</a:t>
            </a:r>
            <a:r>
              <a:rPr lang="zh-TW" altLang="en-US" dirty="0"/>
              <a:t>年成員館自籌款分攤金額依</a:t>
            </a:r>
            <a:r>
              <a:rPr lang="en-US" altLang="zh-TW" dirty="0"/>
              <a:t>OCLC </a:t>
            </a:r>
            <a:r>
              <a:rPr lang="en-US" altLang="zh-TW" dirty="0" err="1"/>
              <a:t>WorldCat</a:t>
            </a:r>
            <a:r>
              <a:rPr lang="zh-TW" altLang="en-US" dirty="0"/>
              <a:t>書目資料庫之使用量和單位類型劃分級數，新加盟之成員館依單位類型設定級數，重新加盟之成員館級數則參考過去的使用量認定。實際繳款金額依教育部補助金額再行調整，預計於每年</a:t>
            </a:r>
            <a:r>
              <a:rPr lang="en-US" altLang="zh-TW" dirty="0"/>
              <a:t>7</a:t>
            </a:r>
            <a:r>
              <a:rPr lang="zh-TW" altLang="en-US" dirty="0"/>
              <a:t>、</a:t>
            </a:r>
            <a:r>
              <a:rPr lang="en-US" altLang="zh-TW" dirty="0"/>
              <a:t>8</a:t>
            </a:r>
            <a:r>
              <a:rPr lang="zh-TW" altLang="en-US" dirty="0"/>
              <a:t>月收繳成員館自籌款。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D643D5-933C-4B87-9691-4528B47873F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1387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請聯絡國立臺灣大學圖書館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OCLC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計畫助理，後續會正式發函邀請，待填妥相關文件，</a:t>
            </a:r>
            <a:endParaRPr lang="en-US" altLang="zh-TW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會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向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OCLC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台北辦事處申請開通帳號，即可使用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OCLC </a:t>
            </a:r>
            <a:r>
              <a:rPr lang="en-US" altLang="zh-TW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Connexion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服務。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D643D5-933C-4B87-9691-4528B47873F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1932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84944" y="6109367"/>
            <a:ext cx="4437900" cy="6861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55575" cy="6858000"/>
          </a:xfrm>
          <a:custGeom>
            <a:avLst/>
            <a:gdLst/>
            <a:ahLst/>
            <a:cxnLst/>
            <a:rect l="l" t="t" r="r" b="b"/>
            <a:pathLst>
              <a:path w="155575" h="6858000">
                <a:moveTo>
                  <a:pt x="0" y="6858000"/>
                </a:moveTo>
                <a:lnTo>
                  <a:pt x="155448" y="6858000"/>
                </a:lnTo>
                <a:lnTo>
                  <a:pt x="15544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D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9530" y="1290066"/>
            <a:ext cx="5274310" cy="0"/>
          </a:xfrm>
          <a:custGeom>
            <a:avLst/>
            <a:gdLst/>
            <a:ahLst/>
            <a:cxnLst/>
            <a:rect l="l" t="t" r="r" b="b"/>
            <a:pathLst>
              <a:path w="5274310">
                <a:moveTo>
                  <a:pt x="0" y="0"/>
                </a:moveTo>
                <a:lnTo>
                  <a:pt x="5274183" y="0"/>
                </a:lnTo>
              </a:path>
            </a:pathLst>
          </a:custGeom>
          <a:ln w="28956">
            <a:solidFill>
              <a:srgbClr val="7D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5797" y="1047369"/>
            <a:ext cx="7912404" cy="14154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tx1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8973" y="1690243"/>
            <a:ext cx="8506053" cy="2465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761233" y="6628586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jpg"/><Relationship Id="rId7" Type="http://schemas.openxmlformats.org/officeDocument/2006/relationships/hyperlink" Target="http://www.facebook.com/groups/1440836786158608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clcgmc.tw/" TargetMode="External"/><Relationship Id="rId5" Type="http://schemas.openxmlformats.org/officeDocument/2006/relationships/hyperlink" Target="mailto:oclctw@gmail.com" TargetMode="External"/><Relationship Id="rId10" Type="http://schemas.openxmlformats.org/officeDocument/2006/relationships/image" Target="../media/image13.png"/><Relationship Id="rId4" Type="http://schemas.openxmlformats.org/officeDocument/2006/relationships/image" Target="../media/image3.jp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55575" cy="6858000"/>
          </a:xfrm>
          <a:custGeom>
            <a:avLst/>
            <a:gdLst/>
            <a:ahLst/>
            <a:cxnLst/>
            <a:rect l="l" t="t" r="r" b="b"/>
            <a:pathLst>
              <a:path w="155575" h="6858000">
                <a:moveTo>
                  <a:pt x="0" y="6858000"/>
                </a:moveTo>
                <a:lnTo>
                  <a:pt x="155448" y="6858000"/>
                </a:lnTo>
                <a:lnTo>
                  <a:pt x="15544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D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106" y="2785110"/>
            <a:ext cx="5274310" cy="0"/>
          </a:xfrm>
          <a:custGeom>
            <a:avLst/>
            <a:gdLst/>
            <a:ahLst/>
            <a:cxnLst/>
            <a:rect l="l" t="t" r="r" b="b"/>
            <a:pathLst>
              <a:path w="5274310">
                <a:moveTo>
                  <a:pt x="0" y="0"/>
                </a:moveTo>
                <a:lnTo>
                  <a:pt x="5274183" y="0"/>
                </a:lnTo>
              </a:path>
            </a:pathLst>
          </a:custGeom>
          <a:ln w="28956">
            <a:solidFill>
              <a:srgbClr val="7D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64935" y="1892807"/>
            <a:ext cx="2732532" cy="2857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5447" y="6556247"/>
            <a:ext cx="4828434" cy="2956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34467" y="1298828"/>
            <a:ext cx="5979160" cy="130048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870710" marR="5080" indent="-1858645">
              <a:lnSpc>
                <a:spcPts val="4750"/>
              </a:lnSpc>
              <a:spcBef>
                <a:spcPts val="705"/>
              </a:spcBef>
            </a:pPr>
            <a:r>
              <a:rPr sz="4400" dirty="0"/>
              <a:t>臺灣OC</a:t>
            </a:r>
            <a:r>
              <a:rPr sz="4400" spc="-160" dirty="0"/>
              <a:t>L</a:t>
            </a:r>
            <a:r>
              <a:rPr sz="4400" spc="-5" dirty="0"/>
              <a:t>C</a:t>
            </a:r>
            <a:r>
              <a:rPr sz="4400" dirty="0"/>
              <a:t>管理成員聯盟 </a:t>
            </a:r>
            <a:r>
              <a:rPr sz="4400" spc="5" dirty="0"/>
              <a:t>營運現況</a:t>
            </a:r>
            <a:endParaRPr sz="4400"/>
          </a:p>
        </p:txBody>
      </p:sp>
      <p:sp>
        <p:nvSpPr>
          <p:cNvPr id="7" name="object 7"/>
          <p:cNvSpPr txBox="1"/>
          <p:nvPr/>
        </p:nvSpPr>
        <p:spPr>
          <a:xfrm>
            <a:off x="628599" y="3548633"/>
            <a:ext cx="4292600" cy="1905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7D0000"/>
                </a:solidFill>
                <a:latin typeface="微軟正黑體"/>
                <a:cs typeface="微軟正黑體"/>
              </a:rPr>
              <a:t>計畫主持人：陳光華</a:t>
            </a:r>
            <a:endParaRPr sz="24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solidFill>
                  <a:srgbClr val="001F5F"/>
                </a:solidFill>
                <a:latin typeface="微軟正黑體"/>
                <a:cs typeface="微軟正黑體"/>
              </a:rPr>
              <a:t>國立臺灣大學圖書資訊學系教授</a:t>
            </a:r>
            <a:endParaRPr sz="2400" dirty="0">
              <a:latin typeface="微軟正黑體"/>
              <a:cs typeface="微軟正黑體"/>
            </a:endParaRPr>
          </a:p>
          <a:p>
            <a:pPr marL="609600" algn="ctr">
              <a:lnSpc>
                <a:spcPct val="100000"/>
              </a:lnSpc>
            </a:pPr>
            <a:r>
              <a:rPr sz="2400" b="1" dirty="0">
                <a:solidFill>
                  <a:srgbClr val="001F5F"/>
                </a:solidFill>
                <a:latin typeface="微軟正黑體"/>
                <a:cs typeface="微軟正黑體"/>
              </a:rPr>
              <a:t>兼圖書館館長</a:t>
            </a:r>
            <a:endParaRPr sz="24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 dirty="0">
              <a:latin typeface="微軟正黑體"/>
              <a:cs typeface="微軟正黑體"/>
            </a:endParaRPr>
          </a:p>
          <a:p>
            <a:pPr marL="450215" algn="ctr">
              <a:lnSpc>
                <a:spcPct val="100000"/>
              </a:lnSpc>
            </a:pPr>
            <a:r>
              <a:rPr sz="2000" b="1" spc="-10" dirty="0">
                <a:solidFill>
                  <a:srgbClr val="7D0000"/>
                </a:solidFill>
                <a:latin typeface="微軟正黑體"/>
                <a:cs typeface="微軟正黑體"/>
              </a:rPr>
              <a:t>2023</a:t>
            </a:r>
            <a:r>
              <a:rPr sz="2000" b="1" dirty="0">
                <a:solidFill>
                  <a:srgbClr val="7D0000"/>
                </a:solidFill>
                <a:latin typeface="微軟正黑體"/>
                <a:cs typeface="微軟正黑體"/>
              </a:rPr>
              <a:t>年</a:t>
            </a:r>
            <a:r>
              <a:rPr lang="en-US" altLang="zh-TW" sz="2000" b="1" spc="-10" dirty="0">
                <a:solidFill>
                  <a:srgbClr val="7D0000"/>
                </a:solidFill>
                <a:latin typeface="微軟正黑體"/>
                <a:cs typeface="微軟正黑體"/>
              </a:rPr>
              <a:t>4</a:t>
            </a:r>
            <a:r>
              <a:rPr sz="2000" b="1" dirty="0">
                <a:solidFill>
                  <a:srgbClr val="7D0000"/>
                </a:solidFill>
                <a:latin typeface="微軟正黑體"/>
                <a:cs typeface="微軟正黑體"/>
              </a:rPr>
              <a:t>月</a:t>
            </a:r>
            <a:r>
              <a:rPr lang="en-US" altLang="zh-TW" sz="2000" b="1" dirty="0">
                <a:solidFill>
                  <a:srgbClr val="7D0000"/>
                </a:solidFill>
                <a:latin typeface="微軟正黑體"/>
                <a:cs typeface="微軟正黑體"/>
              </a:rPr>
              <a:t>27</a:t>
            </a:r>
            <a:r>
              <a:rPr lang="zh-TW" altLang="en-US" sz="2000" b="1" dirty="0">
                <a:solidFill>
                  <a:srgbClr val="7D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日</a:t>
            </a:r>
            <a:endParaRPr sz="2000" dirty="0"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6033DDA-6D86-4C0C-AEB5-11B832F62A36}"/>
              </a:ext>
            </a:extLst>
          </p:cNvPr>
          <p:cNvSpPr/>
          <p:nvPr/>
        </p:nvSpPr>
        <p:spPr>
          <a:xfrm>
            <a:off x="623906" y="6185778"/>
            <a:ext cx="4198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微軟正黑體"/>
                <a:cs typeface="微軟正黑體"/>
              </a:rPr>
              <a:t>報告人：陳慧華 臺大圖書館系統資訊組</a:t>
            </a:r>
            <a:endParaRPr lang="zh-TW" altLang="en-US" dirty="0">
              <a:solidFill>
                <a:schemeClr val="accent1">
                  <a:lumMod val="75000"/>
                </a:schemeClr>
              </a:solidFill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5116" y="587705"/>
            <a:ext cx="71831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臺</a:t>
            </a:r>
            <a:r>
              <a:rPr sz="3600" dirty="0"/>
              <a:t>灣</a:t>
            </a:r>
            <a:r>
              <a:rPr sz="3600" spc="-35" dirty="0"/>
              <a:t>OCLC</a:t>
            </a:r>
            <a:r>
              <a:rPr sz="3600" dirty="0"/>
              <a:t>管理成員館聯盟工作項目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3774947" y="1583436"/>
            <a:ext cx="4638040" cy="579120"/>
          </a:xfrm>
          <a:custGeom>
            <a:avLst/>
            <a:gdLst/>
            <a:ahLst/>
            <a:cxnLst/>
            <a:rect l="l" t="t" r="r" b="b"/>
            <a:pathLst>
              <a:path w="4638040" h="579119">
                <a:moveTo>
                  <a:pt x="4541011" y="0"/>
                </a:moveTo>
                <a:lnTo>
                  <a:pt x="0" y="0"/>
                </a:lnTo>
                <a:lnTo>
                  <a:pt x="0" y="579119"/>
                </a:lnTo>
                <a:lnTo>
                  <a:pt x="4541011" y="579119"/>
                </a:lnTo>
                <a:lnTo>
                  <a:pt x="4578596" y="571539"/>
                </a:lnTo>
                <a:lnTo>
                  <a:pt x="4609274" y="550862"/>
                </a:lnTo>
                <a:lnTo>
                  <a:pt x="4629951" y="520184"/>
                </a:lnTo>
                <a:lnTo>
                  <a:pt x="4637532" y="482600"/>
                </a:lnTo>
                <a:lnTo>
                  <a:pt x="4637532" y="96519"/>
                </a:lnTo>
                <a:lnTo>
                  <a:pt x="4629951" y="58935"/>
                </a:lnTo>
                <a:lnTo>
                  <a:pt x="4609274" y="28257"/>
                </a:lnTo>
                <a:lnTo>
                  <a:pt x="4578596" y="7580"/>
                </a:lnTo>
                <a:lnTo>
                  <a:pt x="4541011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10025" y="1699387"/>
            <a:ext cx="28022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har char="•"/>
              <a:tabLst>
                <a:tab pos="241300" algn="l"/>
              </a:tabLst>
            </a:pPr>
            <a:r>
              <a:rPr sz="2000" dirty="0">
                <a:latin typeface="微軟正黑體"/>
                <a:cs typeface="微軟正黑體"/>
              </a:rPr>
              <a:t>採購案辦理、年費協商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31519" y="1508760"/>
            <a:ext cx="3043555" cy="725805"/>
          </a:xfrm>
          <a:custGeom>
            <a:avLst/>
            <a:gdLst/>
            <a:ahLst/>
            <a:cxnLst/>
            <a:rect l="l" t="t" r="r" b="b"/>
            <a:pathLst>
              <a:path w="3043554" h="725805">
                <a:moveTo>
                  <a:pt x="2922524" y="0"/>
                </a:moveTo>
                <a:lnTo>
                  <a:pt x="120904" y="0"/>
                </a:lnTo>
                <a:lnTo>
                  <a:pt x="73841" y="9497"/>
                </a:lnTo>
                <a:lnTo>
                  <a:pt x="35410" y="35401"/>
                </a:lnTo>
                <a:lnTo>
                  <a:pt x="9500" y="73830"/>
                </a:lnTo>
                <a:lnTo>
                  <a:pt x="0" y="120903"/>
                </a:lnTo>
                <a:lnTo>
                  <a:pt x="0" y="604519"/>
                </a:lnTo>
                <a:lnTo>
                  <a:pt x="9500" y="651593"/>
                </a:lnTo>
                <a:lnTo>
                  <a:pt x="35410" y="690022"/>
                </a:lnTo>
                <a:lnTo>
                  <a:pt x="73841" y="715926"/>
                </a:lnTo>
                <a:lnTo>
                  <a:pt x="120904" y="725424"/>
                </a:lnTo>
                <a:lnTo>
                  <a:pt x="2922524" y="725424"/>
                </a:lnTo>
                <a:lnTo>
                  <a:pt x="2969597" y="715926"/>
                </a:lnTo>
                <a:lnTo>
                  <a:pt x="3008026" y="690022"/>
                </a:lnTo>
                <a:lnTo>
                  <a:pt x="3033930" y="651593"/>
                </a:lnTo>
                <a:lnTo>
                  <a:pt x="3043428" y="604519"/>
                </a:lnTo>
                <a:lnTo>
                  <a:pt x="3043428" y="120903"/>
                </a:lnTo>
                <a:lnTo>
                  <a:pt x="3033930" y="73830"/>
                </a:lnTo>
                <a:lnTo>
                  <a:pt x="3008026" y="35401"/>
                </a:lnTo>
                <a:lnTo>
                  <a:pt x="2969597" y="9497"/>
                </a:lnTo>
                <a:lnTo>
                  <a:pt x="2922524" y="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19" y="1508760"/>
            <a:ext cx="3043555" cy="725805"/>
          </a:xfrm>
          <a:custGeom>
            <a:avLst/>
            <a:gdLst/>
            <a:ahLst/>
            <a:cxnLst/>
            <a:rect l="l" t="t" r="r" b="b"/>
            <a:pathLst>
              <a:path w="3043554" h="725805">
                <a:moveTo>
                  <a:pt x="0" y="120903"/>
                </a:moveTo>
                <a:lnTo>
                  <a:pt x="9500" y="73830"/>
                </a:lnTo>
                <a:lnTo>
                  <a:pt x="35410" y="35401"/>
                </a:lnTo>
                <a:lnTo>
                  <a:pt x="73841" y="9497"/>
                </a:lnTo>
                <a:lnTo>
                  <a:pt x="120904" y="0"/>
                </a:lnTo>
                <a:lnTo>
                  <a:pt x="2922524" y="0"/>
                </a:lnTo>
                <a:lnTo>
                  <a:pt x="2969597" y="9497"/>
                </a:lnTo>
                <a:lnTo>
                  <a:pt x="3008026" y="35401"/>
                </a:lnTo>
                <a:lnTo>
                  <a:pt x="3033930" y="73830"/>
                </a:lnTo>
                <a:lnTo>
                  <a:pt x="3043428" y="120903"/>
                </a:lnTo>
                <a:lnTo>
                  <a:pt x="3043428" y="604519"/>
                </a:lnTo>
                <a:lnTo>
                  <a:pt x="3033930" y="651593"/>
                </a:lnTo>
                <a:lnTo>
                  <a:pt x="3008026" y="690022"/>
                </a:lnTo>
                <a:lnTo>
                  <a:pt x="2969597" y="715926"/>
                </a:lnTo>
                <a:lnTo>
                  <a:pt x="2922524" y="725424"/>
                </a:lnTo>
                <a:lnTo>
                  <a:pt x="120904" y="725424"/>
                </a:lnTo>
                <a:lnTo>
                  <a:pt x="73841" y="715926"/>
                </a:lnTo>
                <a:lnTo>
                  <a:pt x="35410" y="690022"/>
                </a:lnTo>
                <a:lnTo>
                  <a:pt x="9500" y="651593"/>
                </a:lnTo>
                <a:lnTo>
                  <a:pt x="0" y="604519"/>
                </a:lnTo>
                <a:lnTo>
                  <a:pt x="0" y="120903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74947" y="2343911"/>
            <a:ext cx="4638040" cy="579120"/>
          </a:xfrm>
          <a:custGeom>
            <a:avLst/>
            <a:gdLst/>
            <a:ahLst/>
            <a:cxnLst/>
            <a:rect l="l" t="t" r="r" b="b"/>
            <a:pathLst>
              <a:path w="4638040" h="579119">
                <a:moveTo>
                  <a:pt x="4541011" y="0"/>
                </a:moveTo>
                <a:lnTo>
                  <a:pt x="0" y="0"/>
                </a:lnTo>
                <a:lnTo>
                  <a:pt x="0" y="579120"/>
                </a:lnTo>
                <a:lnTo>
                  <a:pt x="4541011" y="579120"/>
                </a:lnTo>
                <a:lnTo>
                  <a:pt x="4578596" y="571539"/>
                </a:lnTo>
                <a:lnTo>
                  <a:pt x="4609274" y="550862"/>
                </a:lnTo>
                <a:lnTo>
                  <a:pt x="4629951" y="520184"/>
                </a:lnTo>
                <a:lnTo>
                  <a:pt x="4637532" y="482600"/>
                </a:lnTo>
                <a:lnTo>
                  <a:pt x="4637532" y="96520"/>
                </a:lnTo>
                <a:lnTo>
                  <a:pt x="4629951" y="58935"/>
                </a:lnTo>
                <a:lnTo>
                  <a:pt x="4609274" y="28257"/>
                </a:lnTo>
                <a:lnTo>
                  <a:pt x="4578596" y="7580"/>
                </a:lnTo>
                <a:lnTo>
                  <a:pt x="4541011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10659" y="2459558"/>
            <a:ext cx="396621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har char="•"/>
              <a:tabLst>
                <a:tab pos="241300" algn="l"/>
              </a:tabLst>
            </a:pPr>
            <a:r>
              <a:rPr sz="2000" dirty="0">
                <a:latin typeface="微軟正黑體"/>
                <a:cs typeface="微軟正黑體"/>
              </a:rPr>
              <a:t>理事代表、</a:t>
            </a:r>
            <a:r>
              <a:rPr sz="2000" spc="-10" dirty="0">
                <a:latin typeface="微軟正黑體"/>
                <a:cs typeface="微軟正黑體"/>
              </a:rPr>
              <a:t>APRC</a:t>
            </a:r>
            <a:r>
              <a:rPr sz="2000" spc="5" dirty="0">
                <a:latin typeface="微軟正黑體"/>
                <a:cs typeface="微軟正黑體"/>
              </a:rPr>
              <a:t>年會</a:t>
            </a:r>
            <a:r>
              <a:rPr sz="2000" spc="-5" dirty="0">
                <a:latin typeface="微軟正黑體"/>
                <a:cs typeface="微軟正黑體"/>
              </a:rPr>
              <a:t>、</a:t>
            </a:r>
            <a:r>
              <a:rPr sz="2000" spc="-10" dirty="0">
                <a:latin typeface="微軟正黑體"/>
                <a:cs typeface="微軟正黑體"/>
              </a:rPr>
              <a:t>書</a:t>
            </a:r>
            <a:r>
              <a:rPr sz="2000" spc="5" dirty="0">
                <a:latin typeface="微軟正黑體"/>
                <a:cs typeface="微軟正黑體"/>
              </a:rPr>
              <a:t>目上傳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31519" y="2270760"/>
            <a:ext cx="3043555" cy="723900"/>
          </a:xfrm>
          <a:custGeom>
            <a:avLst/>
            <a:gdLst/>
            <a:ahLst/>
            <a:cxnLst/>
            <a:rect l="l" t="t" r="r" b="b"/>
            <a:pathLst>
              <a:path w="3043554" h="723900">
                <a:moveTo>
                  <a:pt x="2922778" y="0"/>
                </a:moveTo>
                <a:lnTo>
                  <a:pt x="120649" y="0"/>
                </a:lnTo>
                <a:lnTo>
                  <a:pt x="73685" y="9475"/>
                </a:lnTo>
                <a:lnTo>
                  <a:pt x="35336" y="35321"/>
                </a:lnTo>
                <a:lnTo>
                  <a:pt x="9480" y="73669"/>
                </a:lnTo>
                <a:lnTo>
                  <a:pt x="0" y="120650"/>
                </a:lnTo>
                <a:lnTo>
                  <a:pt x="0" y="603250"/>
                </a:lnTo>
                <a:lnTo>
                  <a:pt x="9480" y="650230"/>
                </a:lnTo>
                <a:lnTo>
                  <a:pt x="35336" y="688578"/>
                </a:lnTo>
                <a:lnTo>
                  <a:pt x="73685" y="714424"/>
                </a:lnTo>
                <a:lnTo>
                  <a:pt x="120649" y="723900"/>
                </a:lnTo>
                <a:lnTo>
                  <a:pt x="2922778" y="723900"/>
                </a:lnTo>
                <a:lnTo>
                  <a:pt x="2969758" y="714424"/>
                </a:lnTo>
                <a:lnTo>
                  <a:pt x="3008106" y="688578"/>
                </a:lnTo>
                <a:lnTo>
                  <a:pt x="3033952" y="650230"/>
                </a:lnTo>
                <a:lnTo>
                  <a:pt x="3043428" y="603250"/>
                </a:lnTo>
                <a:lnTo>
                  <a:pt x="3043428" y="120650"/>
                </a:lnTo>
                <a:lnTo>
                  <a:pt x="3033952" y="73669"/>
                </a:lnTo>
                <a:lnTo>
                  <a:pt x="3008106" y="35321"/>
                </a:lnTo>
                <a:lnTo>
                  <a:pt x="2969758" y="9475"/>
                </a:lnTo>
                <a:lnTo>
                  <a:pt x="2922778" y="0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1519" y="2270760"/>
            <a:ext cx="3043555" cy="723900"/>
          </a:xfrm>
          <a:custGeom>
            <a:avLst/>
            <a:gdLst/>
            <a:ahLst/>
            <a:cxnLst/>
            <a:rect l="l" t="t" r="r" b="b"/>
            <a:pathLst>
              <a:path w="3043554" h="723900">
                <a:moveTo>
                  <a:pt x="0" y="120650"/>
                </a:moveTo>
                <a:lnTo>
                  <a:pt x="9480" y="73669"/>
                </a:lnTo>
                <a:lnTo>
                  <a:pt x="35336" y="35321"/>
                </a:lnTo>
                <a:lnTo>
                  <a:pt x="73685" y="9475"/>
                </a:lnTo>
                <a:lnTo>
                  <a:pt x="120649" y="0"/>
                </a:lnTo>
                <a:lnTo>
                  <a:pt x="2922778" y="0"/>
                </a:lnTo>
                <a:lnTo>
                  <a:pt x="2969758" y="9475"/>
                </a:lnTo>
                <a:lnTo>
                  <a:pt x="3008106" y="35321"/>
                </a:lnTo>
                <a:lnTo>
                  <a:pt x="3033952" y="73669"/>
                </a:lnTo>
                <a:lnTo>
                  <a:pt x="3043428" y="120650"/>
                </a:lnTo>
                <a:lnTo>
                  <a:pt x="3043428" y="603250"/>
                </a:lnTo>
                <a:lnTo>
                  <a:pt x="3033952" y="650230"/>
                </a:lnTo>
                <a:lnTo>
                  <a:pt x="3008106" y="688578"/>
                </a:lnTo>
                <a:lnTo>
                  <a:pt x="2969758" y="714424"/>
                </a:lnTo>
                <a:lnTo>
                  <a:pt x="2922778" y="723900"/>
                </a:lnTo>
                <a:lnTo>
                  <a:pt x="120649" y="723900"/>
                </a:lnTo>
                <a:lnTo>
                  <a:pt x="73685" y="714424"/>
                </a:lnTo>
                <a:lnTo>
                  <a:pt x="35336" y="688578"/>
                </a:lnTo>
                <a:lnTo>
                  <a:pt x="9480" y="650230"/>
                </a:lnTo>
                <a:lnTo>
                  <a:pt x="0" y="603250"/>
                </a:lnTo>
                <a:lnTo>
                  <a:pt x="0" y="12065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74947" y="3104388"/>
            <a:ext cx="4638040" cy="579120"/>
          </a:xfrm>
          <a:custGeom>
            <a:avLst/>
            <a:gdLst/>
            <a:ahLst/>
            <a:cxnLst/>
            <a:rect l="l" t="t" r="r" b="b"/>
            <a:pathLst>
              <a:path w="4638040" h="579120">
                <a:moveTo>
                  <a:pt x="4541011" y="0"/>
                </a:moveTo>
                <a:lnTo>
                  <a:pt x="0" y="0"/>
                </a:lnTo>
                <a:lnTo>
                  <a:pt x="0" y="579119"/>
                </a:lnTo>
                <a:lnTo>
                  <a:pt x="4541011" y="579119"/>
                </a:lnTo>
                <a:lnTo>
                  <a:pt x="4578596" y="571539"/>
                </a:lnTo>
                <a:lnTo>
                  <a:pt x="4609274" y="550862"/>
                </a:lnTo>
                <a:lnTo>
                  <a:pt x="4629951" y="520184"/>
                </a:lnTo>
                <a:lnTo>
                  <a:pt x="4637532" y="482600"/>
                </a:lnTo>
                <a:lnTo>
                  <a:pt x="4637532" y="96520"/>
                </a:lnTo>
                <a:lnTo>
                  <a:pt x="4629951" y="58935"/>
                </a:lnTo>
                <a:lnTo>
                  <a:pt x="4609274" y="28257"/>
                </a:lnTo>
                <a:lnTo>
                  <a:pt x="4578596" y="7580"/>
                </a:lnTo>
                <a:lnTo>
                  <a:pt x="4541011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010659" y="3220593"/>
            <a:ext cx="406907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har char="•"/>
              <a:tabLst>
                <a:tab pos="241300" algn="l"/>
              </a:tabLst>
            </a:pPr>
            <a:r>
              <a:rPr sz="2000" dirty="0">
                <a:latin typeface="微軟正黑體"/>
                <a:cs typeface="微軟正黑體"/>
              </a:rPr>
              <a:t>計畫管理、自籌款收繳</a:t>
            </a:r>
            <a:r>
              <a:rPr sz="2000" spc="-15" dirty="0">
                <a:latin typeface="微軟正黑體"/>
                <a:cs typeface="微軟正黑體"/>
              </a:rPr>
              <a:t>、</a:t>
            </a:r>
            <a:r>
              <a:rPr sz="2000" dirty="0">
                <a:latin typeface="微軟正黑體"/>
                <a:cs typeface="微軟正黑體"/>
              </a:rPr>
              <a:t>使用</a:t>
            </a:r>
            <a:r>
              <a:rPr sz="2000" spc="-15" dirty="0">
                <a:latin typeface="微軟正黑體"/>
                <a:cs typeface="微軟正黑體"/>
              </a:rPr>
              <a:t>統</a:t>
            </a:r>
            <a:r>
              <a:rPr sz="2000" dirty="0">
                <a:latin typeface="微軟正黑體"/>
                <a:cs typeface="微軟正黑體"/>
              </a:rPr>
              <a:t>計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31519" y="3031235"/>
            <a:ext cx="3043555" cy="723900"/>
          </a:xfrm>
          <a:custGeom>
            <a:avLst/>
            <a:gdLst/>
            <a:ahLst/>
            <a:cxnLst/>
            <a:rect l="l" t="t" r="r" b="b"/>
            <a:pathLst>
              <a:path w="3043554" h="723900">
                <a:moveTo>
                  <a:pt x="2922778" y="0"/>
                </a:moveTo>
                <a:lnTo>
                  <a:pt x="120649" y="0"/>
                </a:lnTo>
                <a:lnTo>
                  <a:pt x="73685" y="9475"/>
                </a:lnTo>
                <a:lnTo>
                  <a:pt x="35336" y="35321"/>
                </a:lnTo>
                <a:lnTo>
                  <a:pt x="9480" y="73669"/>
                </a:lnTo>
                <a:lnTo>
                  <a:pt x="0" y="120650"/>
                </a:lnTo>
                <a:lnTo>
                  <a:pt x="0" y="603250"/>
                </a:lnTo>
                <a:lnTo>
                  <a:pt x="9480" y="650230"/>
                </a:lnTo>
                <a:lnTo>
                  <a:pt x="35336" y="688578"/>
                </a:lnTo>
                <a:lnTo>
                  <a:pt x="73685" y="714424"/>
                </a:lnTo>
                <a:lnTo>
                  <a:pt x="120649" y="723900"/>
                </a:lnTo>
                <a:lnTo>
                  <a:pt x="2922778" y="723900"/>
                </a:lnTo>
                <a:lnTo>
                  <a:pt x="2969758" y="714424"/>
                </a:lnTo>
                <a:lnTo>
                  <a:pt x="3008106" y="688578"/>
                </a:lnTo>
                <a:lnTo>
                  <a:pt x="3033952" y="650230"/>
                </a:lnTo>
                <a:lnTo>
                  <a:pt x="3043428" y="603250"/>
                </a:lnTo>
                <a:lnTo>
                  <a:pt x="3043428" y="120650"/>
                </a:lnTo>
                <a:lnTo>
                  <a:pt x="3033952" y="73669"/>
                </a:lnTo>
                <a:lnTo>
                  <a:pt x="3008106" y="35321"/>
                </a:lnTo>
                <a:lnTo>
                  <a:pt x="2969758" y="9475"/>
                </a:lnTo>
                <a:lnTo>
                  <a:pt x="2922778" y="0"/>
                </a:lnTo>
                <a:close/>
              </a:path>
            </a:pathLst>
          </a:custGeom>
          <a:solidFill>
            <a:srgbClr val="DBDB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1519" y="3031235"/>
            <a:ext cx="3043555" cy="723900"/>
          </a:xfrm>
          <a:custGeom>
            <a:avLst/>
            <a:gdLst/>
            <a:ahLst/>
            <a:cxnLst/>
            <a:rect l="l" t="t" r="r" b="b"/>
            <a:pathLst>
              <a:path w="3043554" h="723900">
                <a:moveTo>
                  <a:pt x="0" y="120650"/>
                </a:moveTo>
                <a:lnTo>
                  <a:pt x="9480" y="73669"/>
                </a:lnTo>
                <a:lnTo>
                  <a:pt x="35336" y="35321"/>
                </a:lnTo>
                <a:lnTo>
                  <a:pt x="73685" y="9475"/>
                </a:lnTo>
                <a:lnTo>
                  <a:pt x="120649" y="0"/>
                </a:lnTo>
                <a:lnTo>
                  <a:pt x="2922778" y="0"/>
                </a:lnTo>
                <a:lnTo>
                  <a:pt x="2969758" y="9475"/>
                </a:lnTo>
                <a:lnTo>
                  <a:pt x="3008106" y="35321"/>
                </a:lnTo>
                <a:lnTo>
                  <a:pt x="3033952" y="73669"/>
                </a:lnTo>
                <a:lnTo>
                  <a:pt x="3043428" y="120650"/>
                </a:lnTo>
                <a:lnTo>
                  <a:pt x="3043428" y="603250"/>
                </a:lnTo>
                <a:lnTo>
                  <a:pt x="3033952" y="650230"/>
                </a:lnTo>
                <a:lnTo>
                  <a:pt x="3008106" y="688578"/>
                </a:lnTo>
                <a:lnTo>
                  <a:pt x="2969758" y="714424"/>
                </a:lnTo>
                <a:lnTo>
                  <a:pt x="2922778" y="723900"/>
                </a:lnTo>
                <a:lnTo>
                  <a:pt x="120649" y="723900"/>
                </a:lnTo>
                <a:lnTo>
                  <a:pt x="73685" y="714424"/>
                </a:lnTo>
                <a:lnTo>
                  <a:pt x="35336" y="688578"/>
                </a:lnTo>
                <a:lnTo>
                  <a:pt x="9480" y="650230"/>
                </a:lnTo>
                <a:lnTo>
                  <a:pt x="0" y="603250"/>
                </a:lnTo>
                <a:lnTo>
                  <a:pt x="0" y="12065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74947" y="3864864"/>
            <a:ext cx="4638040" cy="579120"/>
          </a:xfrm>
          <a:custGeom>
            <a:avLst/>
            <a:gdLst/>
            <a:ahLst/>
            <a:cxnLst/>
            <a:rect l="l" t="t" r="r" b="b"/>
            <a:pathLst>
              <a:path w="4638040" h="579120">
                <a:moveTo>
                  <a:pt x="4541011" y="0"/>
                </a:moveTo>
                <a:lnTo>
                  <a:pt x="0" y="0"/>
                </a:lnTo>
                <a:lnTo>
                  <a:pt x="0" y="579119"/>
                </a:lnTo>
                <a:lnTo>
                  <a:pt x="4541011" y="579119"/>
                </a:lnTo>
                <a:lnTo>
                  <a:pt x="4578596" y="571539"/>
                </a:lnTo>
                <a:lnTo>
                  <a:pt x="4609274" y="550862"/>
                </a:lnTo>
                <a:lnTo>
                  <a:pt x="4629951" y="520184"/>
                </a:lnTo>
                <a:lnTo>
                  <a:pt x="4637532" y="482600"/>
                </a:lnTo>
                <a:lnTo>
                  <a:pt x="4637532" y="96519"/>
                </a:lnTo>
                <a:lnTo>
                  <a:pt x="4629951" y="58935"/>
                </a:lnTo>
                <a:lnTo>
                  <a:pt x="4609274" y="28257"/>
                </a:lnTo>
                <a:lnTo>
                  <a:pt x="4578596" y="7580"/>
                </a:lnTo>
                <a:lnTo>
                  <a:pt x="4541011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010659" y="3981069"/>
            <a:ext cx="356107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000" dirty="0">
                <a:latin typeface="微軟正黑體"/>
                <a:cs typeface="微軟正黑體"/>
              </a:rPr>
              <a:t>意願調查、非成員館發</a:t>
            </a:r>
            <a:r>
              <a:rPr sz="2000" spc="-15" dirty="0">
                <a:latin typeface="微軟正黑體"/>
                <a:cs typeface="微軟正黑體"/>
              </a:rPr>
              <a:t>信</a:t>
            </a:r>
            <a:r>
              <a:rPr sz="2000" dirty="0">
                <a:latin typeface="微軟正黑體"/>
                <a:cs typeface="微軟正黑體"/>
              </a:rPr>
              <a:t>招募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31519" y="3790188"/>
            <a:ext cx="3043555" cy="723900"/>
          </a:xfrm>
          <a:custGeom>
            <a:avLst/>
            <a:gdLst/>
            <a:ahLst/>
            <a:cxnLst/>
            <a:rect l="l" t="t" r="r" b="b"/>
            <a:pathLst>
              <a:path w="3043554" h="723900">
                <a:moveTo>
                  <a:pt x="2922778" y="0"/>
                </a:moveTo>
                <a:lnTo>
                  <a:pt x="120649" y="0"/>
                </a:lnTo>
                <a:lnTo>
                  <a:pt x="73685" y="9475"/>
                </a:lnTo>
                <a:lnTo>
                  <a:pt x="35336" y="35321"/>
                </a:lnTo>
                <a:lnTo>
                  <a:pt x="9480" y="73669"/>
                </a:lnTo>
                <a:lnTo>
                  <a:pt x="0" y="120650"/>
                </a:lnTo>
                <a:lnTo>
                  <a:pt x="0" y="603250"/>
                </a:lnTo>
                <a:lnTo>
                  <a:pt x="9480" y="650230"/>
                </a:lnTo>
                <a:lnTo>
                  <a:pt x="35336" y="688578"/>
                </a:lnTo>
                <a:lnTo>
                  <a:pt x="73685" y="714424"/>
                </a:lnTo>
                <a:lnTo>
                  <a:pt x="120649" y="723900"/>
                </a:lnTo>
                <a:lnTo>
                  <a:pt x="2922778" y="723900"/>
                </a:lnTo>
                <a:lnTo>
                  <a:pt x="2969758" y="714424"/>
                </a:lnTo>
                <a:lnTo>
                  <a:pt x="3008106" y="688578"/>
                </a:lnTo>
                <a:lnTo>
                  <a:pt x="3033952" y="650230"/>
                </a:lnTo>
                <a:lnTo>
                  <a:pt x="3043428" y="603250"/>
                </a:lnTo>
                <a:lnTo>
                  <a:pt x="3043428" y="120650"/>
                </a:lnTo>
                <a:lnTo>
                  <a:pt x="3033952" y="73669"/>
                </a:lnTo>
                <a:lnTo>
                  <a:pt x="3008106" y="35321"/>
                </a:lnTo>
                <a:lnTo>
                  <a:pt x="2969758" y="9475"/>
                </a:lnTo>
                <a:lnTo>
                  <a:pt x="2922778" y="0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31519" y="3790188"/>
            <a:ext cx="3043555" cy="723900"/>
          </a:xfrm>
          <a:custGeom>
            <a:avLst/>
            <a:gdLst/>
            <a:ahLst/>
            <a:cxnLst/>
            <a:rect l="l" t="t" r="r" b="b"/>
            <a:pathLst>
              <a:path w="3043554" h="723900">
                <a:moveTo>
                  <a:pt x="0" y="120650"/>
                </a:moveTo>
                <a:lnTo>
                  <a:pt x="9480" y="73669"/>
                </a:lnTo>
                <a:lnTo>
                  <a:pt x="35336" y="35321"/>
                </a:lnTo>
                <a:lnTo>
                  <a:pt x="73685" y="9475"/>
                </a:lnTo>
                <a:lnTo>
                  <a:pt x="120649" y="0"/>
                </a:lnTo>
                <a:lnTo>
                  <a:pt x="2922778" y="0"/>
                </a:lnTo>
                <a:lnTo>
                  <a:pt x="2969758" y="9475"/>
                </a:lnTo>
                <a:lnTo>
                  <a:pt x="3008106" y="35321"/>
                </a:lnTo>
                <a:lnTo>
                  <a:pt x="3033952" y="73669"/>
                </a:lnTo>
                <a:lnTo>
                  <a:pt x="3043428" y="120650"/>
                </a:lnTo>
                <a:lnTo>
                  <a:pt x="3043428" y="603250"/>
                </a:lnTo>
                <a:lnTo>
                  <a:pt x="3033952" y="650230"/>
                </a:lnTo>
                <a:lnTo>
                  <a:pt x="3008106" y="688578"/>
                </a:lnTo>
                <a:lnTo>
                  <a:pt x="2969758" y="714424"/>
                </a:lnTo>
                <a:lnTo>
                  <a:pt x="2922778" y="723900"/>
                </a:lnTo>
                <a:lnTo>
                  <a:pt x="120649" y="723900"/>
                </a:lnTo>
                <a:lnTo>
                  <a:pt x="73685" y="714424"/>
                </a:lnTo>
                <a:lnTo>
                  <a:pt x="35336" y="688578"/>
                </a:lnTo>
                <a:lnTo>
                  <a:pt x="9480" y="650230"/>
                </a:lnTo>
                <a:lnTo>
                  <a:pt x="0" y="603250"/>
                </a:lnTo>
                <a:lnTo>
                  <a:pt x="0" y="12065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74947" y="4625340"/>
            <a:ext cx="4638040" cy="579120"/>
          </a:xfrm>
          <a:custGeom>
            <a:avLst/>
            <a:gdLst/>
            <a:ahLst/>
            <a:cxnLst/>
            <a:rect l="l" t="t" r="r" b="b"/>
            <a:pathLst>
              <a:path w="4638040" h="579120">
                <a:moveTo>
                  <a:pt x="4541011" y="0"/>
                </a:moveTo>
                <a:lnTo>
                  <a:pt x="0" y="0"/>
                </a:lnTo>
                <a:lnTo>
                  <a:pt x="0" y="579120"/>
                </a:lnTo>
                <a:lnTo>
                  <a:pt x="4541011" y="579120"/>
                </a:lnTo>
                <a:lnTo>
                  <a:pt x="4578596" y="571539"/>
                </a:lnTo>
                <a:lnTo>
                  <a:pt x="4609274" y="550862"/>
                </a:lnTo>
                <a:lnTo>
                  <a:pt x="4629951" y="520184"/>
                </a:lnTo>
                <a:lnTo>
                  <a:pt x="4637532" y="482600"/>
                </a:lnTo>
                <a:lnTo>
                  <a:pt x="4637532" y="96520"/>
                </a:lnTo>
                <a:lnTo>
                  <a:pt x="4629951" y="58935"/>
                </a:lnTo>
                <a:lnTo>
                  <a:pt x="4609274" y="28257"/>
                </a:lnTo>
                <a:lnTo>
                  <a:pt x="4578596" y="7580"/>
                </a:lnTo>
                <a:lnTo>
                  <a:pt x="4541011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010659" y="4741545"/>
            <a:ext cx="27990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000" dirty="0">
                <a:latin typeface="微軟正黑體"/>
                <a:cs typeface="微軟正黑體"/>
              </a:rPr>
              <a:t>成員館諮詢、會員大會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1519" y="4550664"/>
            <a:ext cx="3043555" cy="723900"/>
          </a:xfrm>
          <a:custGeom>
            <a:avLst/>
            <a:gdLst/>
            <a:ahLst/>
            <a:cxnLst/>
            <a:rect l="l" t="t" r="r" b="b"/>
            <a:pathLst>
              <a:path w="3043554" h="723900">
                <a:moveTo>
                  <a:pt x="2922778" y="0"/>
                </a:moveTo>
                <a:lnTo>
                  <a:pt x="120649" y="0"/>
                </a:lnTo>
                <a:lnTo>
                  <a:pt x="73685" y="9475"/>
                </a:lnTo>
                <a:lnTo>
                  <a:pt x="35336" y="35321"/>
                </a:lnTo>
                <a:lnTo>
                  <a:pt x="9480" y="73669"/>
                </a:lnTo>
                <a:lnTo>
                  <a:pt x="0" y="120650"/>
                </a:lnTo>
                <a:lnTo>
                  <a:pt x="0" y="603250"/>
                </a:lnTo>
                <a:lnTo>
                  <a:pt x="9480" y="650230"/>
                </a:lnTo>
                <a:lnTo>
                  <a:pt x="35336" y="688578"/>
                </a:lnTo>
                <a:lnTo>
                  <a:pt x="73685" y="714424"/>
                </a:lnTo>
                <a:lnTo>
                  <a:pt x="120649" y="723900"/>
                </a:lnTo>
                <a:lnTo>
                  <a:pt x="2922778" y="723900"/>
                </a:lnTo>
                <a:lnTo>
                  <a:pt x="2969758" y="714424"/>
                </a:lnTo>
                <a:lnTo>
                  <a:pt x="3008106" y="688578"/>
                </a:lnTo>
                <a:lnTo>
                  <a:pt x="3033952" y="650230"/>
                </a:lnTo>
                <a:lnTo>
                  <a:pt x="3043428" y="603250"/>
                </a:lnTo>
                <a:lnTo>
                  <a:pt x="3043428" y="120650"/>
                </a:lnTo>
                <a:lnTo>
                  <a:pt x="3033952" y="73669"/>
                </a:lnTo>
                <a:lnTo>
                  <a:pt x="3008106" y="35321"/>
                </a:lnTo>
                <a:lnTo>
                  <a:pt x="2969758" y="9475"/>
                </a:lnTo>
                <a:lnTo>
                  <a:pt x="2922778" y="0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1519" y="4550664"/>
            <a:ext cx="3043555" cy="723900"/>
          </a:xfrm>
          <a:custGeom>
            <a:avLst/>
            <a:gdLst/>
            <a:ahLst/>
            <a:cxnLst/>
            <a:rect l="l" t="t" r="r" b="b"/>
            <a:pathLst>
              <a:path w="3043554" h="723900">
                <a:moveTo>
                  <a:pt x="0" y="120650"/>
                </a:moveTo>
                <a:lnTo>
                  <a:pt x="9480" y="73669"/>
                </a:lnTo>
                <a:lnTo>
                  <a:pt x="35336" y="35321"/>
                </a:lnTo>
                <a:lnTo>
                  <a:pt x="73685" y="9475"/>
                </a:lnTo>
                <a:lnTo>
                  <a:pt x="120649" y="0"/>
                </a:lnTo>
                <a:lnTo>
                  <a:pt x="2922778" y="0"/>
                </a:lnTo>
                <a:lnTo>
                  <a:pt x="2969758" y="9475"/>
                </a:lnTo>
                <a:lnTo>
                  <a:pt x="3008106" y="35321"/>
                </a:lnTo>
                <a:lnTo>
                  <a:pt x="3033952" y="73669"/>
                </a:lnTo>
                <a:lnTo>
                  <a:pt x="3043428" y="120650"/>
                </a:lnTo>
                <a:lnTo>
                  <a:pt x="3043428" y="603250"/>
                </a:lnTo>
                <a:lnTo>
                  <a:pt x="3033952" y="650230"/>
                </a:lnTo>
                <a:lnTo>
                  <a:pt x="3008106" y="688578"/>
                </a:lnTo>
                <a:lnTo>
                  <a:pt x="2969758" y="714424"/>
                </a:lnTo>
                <a:lnTo>
                  <a:pt x="2922778" y="723900"/>
                </a:lnTo>
                <a:lnTo>
                  <a:pt x="120649" y="723900"/>
                </a:lnTo>
                <a:lnTo>
                  <a:pt x="73685" y="714424"/>
                </a:lnTo>
                <a:lnTo>
                  <a:pt x="35336" y="688578"/>
                </a:lnTo>
                <a:lnTo>
                  <a:pt x="9480" y="650230"/>
                </a:lnTo>
                <a:lnTo>
                  <a:pt x="0" y="603250"/>
                </a:lnTo>
                <a:lnTo>
                  <a:pt x="0" y="12065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74947" y="5384291"/>
            <a:ext cx="4638040" cy="581025"/>
          </a:xfrm>
          <a:custGeom>
            <a:avLst/>
            <a:gdLst/>
            <a:ahLst/>
            <a:cxnLst/>
            <a:rect l="l" t="t" r="r" b="b"/>
            <a:pathLst>
              <a:path w="4638040" h="581025">
                <a:moveTo>
                  <a:pt x="4540758" y="0"/>
                </a:moveTo>
                <a:lnTo>
                  <a:pt x="0" y="0"/>
                </a:lnTo>
                <a:lnTo>
                  <a:pt x="0" y="580644"/>
                </a:lnTo>
                <a:lnTo>
                  <a:pt x="4540758" y="580644"/>
                </a:lnTo>
                <a:lnTo>
                  <a:pt x="4578435" y="573038"/>
                </a:lnTo>
                <a:lnTo>
                  <a:pt x="4609195" y="552297"/>
                </a:lnTo>
                <a:lnTo>
                  <a:pt x="4629929" y="521536"/>
                </a:lnTo>
                <a:lnTo>
                  <a:pt x="4637532" y="483870"/>
                </a:lnTo>
                <a:lnTo>
                  <a:pt x="4637532" y="96774"/>
                </a:lnTo>
                <a:lnTo>
                  <a:pt x="4629929" y="59096"/>
                </a:lnTo>
                <a:lnTo>
                  <a:pt x="4609195" y="28336"/>
                </a:lnTo>
                <a:lnTo>
                  <a:pt x="4578435" y="7602"/>
                </a:lnTo>
                <a:lnTo>
                  <a:pt x="4540758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010659" y="5502046"/>
            <a:ext cx="25450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000" dirty="0">
                <a:latin typeface="微軟正黑體"/>
                <a:cs typeface="微軟正黑體"/>
              </a:rPr>
              <a:t>教育訓練、新知分享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31519" y="5312664"/>
            <a:ext cx="3043555" cy="723900"/>
          </a:xfrm>
          <a:custGeom>
            <a:avLst/>
            <a:gdLst/>
            <a:ahLst/>
            <a:cxnLst/>
            <a:rect l="l" t="t" r="r" b="b"/>
            <a:pathLst>
              <a:path w="3043554" h="723900">
                <a:moveTo>
                  <a:pt x="2922778" y="0"/>
                </a:moveTo>
                <a:lnTo>
                  <a:pt x="120649" y="0"/>
                </a:lnTo>
                <a:lnTo>
                  <a:pt x="73685" y="9475"/>
                </a:lnTo>
                <a:lnTo>
                  <a:pt x="35336" y="35321"/>
                </a:lnTo>
                <a:lnTo>
                  <a:pt x="9480" y="73669"/>
                </a:lnTo>
                <a:lnTo>
                  <a:pt x="0" y="120650"/>
                </a:lnTo>
                <a:lnTo>
                  <a:pt x="0" y="603250"/>
                </a:lnTo>
                <a:lnTo>
                  <a:pt x="9480" y="650214"/>
                </a:lnTo>
                <a:lnTo>
                  <a:pt x="35336" y="688563"/>
                </a:lnTo>
                <a:lnTo>
                  <a:pt x="73685" y="714419"/>
                </a:lnTo>
                <a:lnTo>
                  <a:pt x="120649" y="723900"/>
                </a:lnTo>
                <a:lnTo>
                  <a:pt x="2922778" y="723900"/>
                </a:lnTo>
                <a:lnTo>
                  <a:pt x="2969758" y="714419"/>
                </a:lnTo>
                <a:lnTo>
                  <a:pt x="3008106" y="688563"/>
                </a:lnTo>
                <a:lnTo>
                  <a:pt x="3033952" y="650214"/>
                </a:lnTo>
                <a:lnTo>
                  <a:pt x="3043428" y="603250"/>
                </a:lnTo>
                <a:lnTo>
                  <a:pt x="3043428" y="120650"/>
                </a:lnTo>
                <a:lnTo>
                  <a:pt x="3033952" y="73669"/>
                </a:lnTo>
                <a:lnTo>
                  <a:pt x="3008106" y="35321"/>
                </a:lnTo>
                <a:lnTo>
                  <a:pt x="2969758" y="9475"/>
                </a:lnTo>
                <a:lnTo>
                  <a:pt x="2922778" y="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519" y="5312664"/>
            <a:ext cx="3043555" cy="723900"/>
          </a:xfrm>
          <a:custGeom>
            <a:avLst/>
            <a:gdLst/>
            <a:ahLst/>
            <a:cxnLst/>
            <a:rect l="l" t="t" r="r" b="b"/>
            <a:pathLst>
              <a:path w="3043554" h="723900">
                <a:moveTo>
                  <a:pt x="0" y="120650"/>
                </a:moveTo>
                <a:lnTo>
                  <a:pt x="9480" y="73669"/>
                </a:lnTo>
                <a:lnTo>
                  <a:pt x="35336" y="35321"/>
                </a:lnTo>
                <a:lnTo>
                  <a:pt x="73685" y="9475"/>
                </a:lnTo>
                <a:lnTo>
                  <a:pt x="120649" y="0"/>
                </a:lnTo>
                <a:lnTo>
                  <a:pt x="2922778" y="0"/>
                </a:lnTo>
                <a:lnTo>
                  <a:pt x="2969758" y="9475"/>
                </a:lnTo>
                <a:lnTo>
                  <a:pt x="3008106" y="35321"/>
                </a:lnTo>
                <a:lnTo>
                  <a:pt x="3033952" y="73669"/>
                </a:lnTo>
                <a:lnTo>
                  <a:pt x="3043428" y="120650"/>
                </a:lnTo>
                <a:lnTo>
                  <a:pt x="3043428" y="603250"/>
                </a:lnTo>
                <a:lnTo>
                  <a:pt x="3033952" y="650214"/>
                </a:lnTo>
                <a:lnTo>
                  <a:pt x="3008106" y="688563"/>
                </a:lnTo>
                <a:lnTo>
                  <a:pt x="2969758" y="714419"/>
                </a:lnTo>
                <a:lnTo>
                  <a:pt x="2922778" y="723900"/>
                </a:lnTo>
                <a:lnTo>
                  <a:pt x="120649" y="723900"/>
                </a:lnTo>
                <a:lnTo>
                  <a:pt x="73685" y="714419"/>
                </a:lnTo>
                <a:lnTo>
                  <a:pt x="35336" y="688563"/>
                </a:lnTo>
                <a:lnTo>
                  <a:pt x="9480" y="650214"/>
                </a:lnTo>
                <a:lnTo>
                  <a:pt x="0" y="603250"/>
                </a:lnTo>
                <a:lnTo>
                  <a:pt x="0" y="12065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85215" y="1650873"/>
            <a:ext cx="2535555" cy="4255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微軟正黑體"/>
                <a:cs typeface="微軟正黑體"/>
              </a:rPr>
              <a:t>採購Con</a:t>
            </a:r>
            <a:r>
              <a:rPr sz="2800" dirty="0">
                <a:latin typeface="微軟正黑體"/>
                <a:cs typeface="微軟正黑體"/>
              </a:rPr>
              <a:t>n</a:t>
            </a:r>
            <a:r>
              <a:rPr sz="2800" spc="-10" dirty="0">
                <a:latin typeface="微軟正黑體"/>
                <a:cs typeface="微軟正黑體"/>
              </a:rPr>
              <a:t>exion</a:t>
            </a:r>
            <a:endParaRPr sz="2800">
              <a:latin typeface="微軟正黑體"/>
              <a:cs typeface="微軟正黑體"/>
            </a:endParaRPr>
          </a:p>
          <a:p>
            <a:pPr marL="556260" marR="549910" algn="just">
              <a:lnSpc>
                <a:spcPct val="178200"/>
              </a:lnSpc>
              <a:spcBef>
                <a:spcPts val="10"/>
              </a:spcBef>
            </a:pPr>
            <a:r>
              <a:rPr sz="2800" spc="-10" dirty="0">
                <a:latin typeface="微軟正黑體"/>
                <a:cs typeface="微軟正黑體"/>
              </a:rPr>
              <a:t>國際參與 行政事務 會員招募 </a:t>
            </a:r>
            <a:r>
              <a:rPr sz="2800" spc="-5" dirty="0">
                <a:latin typeface="微軟正黑體"/>
                <a:cs typeface="微軟正黑體"/>
              </a:rPr>
              <a:t>會員服務 訓練活動</a:t>
            </a:r>
            <a:endParaRPr sz="2800">
              <a:latin typeface="微軟正黑體"/>
              <a:cs typeface="微軟正黑體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7016" y="2223897"/>
            <a:ext cx="4358005" cy="1931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4160" indent="-252095">
              <a:lnSpc>
                <a:spcPct val="100000"/>
              </a:lnSpc>
              <a:spcBef>
                <a:spcPts val="105"/>
              </a:spcBef>
              <a:buSzPct val="95000"/>
              <a:buFont typeface="Wingdings"/>
              <a:buChar char=""/>
              <a:tabLst>
                <a:tab pos="264795" algn="l"/>
              </a:tabLst>
            </a:pPr>
            <a:r>
              <a:rPr sz="2000" dirty="0">
                <a:latin typeface="微軟正黑體"/>
                <a:cs typeface="微軟正黑體"/>
              </a:rPr>
              <a:t>前提：由教育部補助計</a:t>
            </a:r>
            <a:r>
              <a:rPr sz="2000" spc="-15" dirty="0">
                <a:latin typeface="微軟正黑體"/>
                <a:cs typeface="微軟正黑體"/>
              </a:rPr>
              <a:t>畫</a:t>
            </a:r>
            <a:r>
              <a:rPr sz="2000" dirty="0">
                <a:latin typeface="微軟正黑體"/>
                <a:cs typeface="微軟正黑體"/>
              </a:rPr>
              <a:t>整體40%，</a:t>
            </a:r>
            <a:endParaRPr sz="2000">
              <a:latin typeface="微軟正黑體"/>
              <a:cs typeface="微軟正黑體"/>
            </a:endParaRPr>
          </a:p>
          <a:p>
            <a:pPr marL="1003300">
              <a:lnSpc>
                <a:spcPct val="100000"/>
              </a:lnSpc>
              <a:spcBef>
                <a:spcPts val="1800"/>
              </a:spcBef>
            </a:pPr>
            <a:r>
              <a:rPr sz="2000" dirty="0">
                <a:latin typeface="微軟正黑體"/>
                <a:cs typeface="微軟正黑體"/>
              </a:rPr>
              <a:t>約新台幣600萬元。</a:t>
            </a:r>
            <a:endParaRPr sz="2000">
              <a:latin typeface="微軟正黑體"/>
              <a:cs typeface="微軟正黑體"/>
            </a:endParaRPr>
          </a:p>
          <a:p>
            <a:pPr marL="264160" indent="-252095">
              <a:lnSpc>
                <a:spcPct val="100000"/>
              </a:lnSpc>
              <a:spcBef>
                <a:spcPts val="1800"/>
              </a:spcBef>
              <a:buSzPct val="95000"/>
              <a:buFont typeface="Wingdings"/>
              <a:buChar char=""/>
              <a:tabLst>
                <a:tab pos="264795" algn="l"/>
              </a:tabLst>
            </a:pPr>
            <a:r>
              <a:rPr sz="2000" dirty="0">
                <a:latin typeface="微軟正黑體"/>
                <a:cs typeface="微軟正黑體"/>
              </a:rPr>
              <a:t>自籌款經費需求</a:t>
            </a:r>
            <a:r>
              <a:rPr sz="2000" b="1" dirty="0">
                <a:solidFill>
                  <a:srgbClr val="C00000"/>
                </a:solidFill>
                <a:latin typeface="微軟正黑體"/>
                <a:cs typeface="微軟正黑體"/>
              </a:rPr>
              <a:t>約新台</a:t>
            </a:r>
            <a:r>
              <a:rPr sz="2000" b="1" spc="-10" dirty="0">
                <a:solidFill>
                  <a:srgbClr val="C00000"/>
                </a:solidFill>
                <a:latin typeface="微軟正黑體"/>
                <a:cs typeface="微軟正黑體"/>
              </a:rPr>
              <a:t>幣500</a:t>
            </a:r>
            <a:r>
              <a:rPr sz="2000" b="1" dirty="0">
                <a:solidFill>
                  <a:srgbClr val="C00000"/>
                </a:solidFill>
                <a:latin typeface="微軟正黑體"/>
                <a:cs typeface="微軟正黑體"/>
              </a:rPr>
              <a:t>萬元</a:t>
            </a:r>
            <a:endParaRPr sz="2000">
              <a:latin typeface="微軟正黑體"/>
              <a:cs typeface="微軟正黑體"/>
            </a:endParaRPr>
          </a:p>
          <a:p>
            <a:pPr marL="768350" lvl="1" indent="-2292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768350" algn="l"/>
                <a:tab pos="768985" algn="l"/>
              </a:tabLst>
            </a:pPr>
            <a:r>
              <a:rPr sz="2000" dirty="0">
                <a:latin typeface="微軟正黑體"/>
                <a:cs typeface="微軟正黑體"/>
              </a:rPr>
              <a:t>支付</a:t>
            </a:r>
            <a:r>
              <a:rPr sz="2000" spc="-20" dirty="0">
                <a:latin typeface="微軟正黑體"/>
                <a:cs typeface="微軟正黑體"/>
              </a:rPr>
              <a:t>OCLC</a:t>
            </a:r>
            <a:r>
              <a:rPr sz="2000" dirty="0">
                <a:latin typeface="微軟正黑體"/>
                <a:cs typeface="微軟正黑體"/>
              </a:rPr>
              <a:t>年費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7016" y="4357877"/>
            <a:ext cx="7731125" cy="1322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350" indent="-2292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768350" algn="l"/>
                <a:tab pos="768985" algn="l"/>
              </a:tabLst>
            </a:pPr>
            <a:r>
              <a:rPr sz="2000" dirty="0">
                <a:latin typeface="微軟正黑體"/>
                <a:cs typeface="微軟正黑體"/>
              </a:rPr>
              <a:t>支付</a:t>
            </a:r>
            <a:r>
              <a:rPr sz="2000" spc="-20" dirty="0">
                <a:latin typeface="微軟正黑體"/>
                <a:cs typeface="微軟正黑體"/>
              </a:rPr>
              <a:t>OCLC</a:t>
            </a:r>
            <a:r>
              <a:rPr sz="2000" dirty="0">
                <a:latin typeface="微軟正黑體"/>
                <a:cs typeface="微軟正黑體"/>
              </a:rPr>
              <a:t>聯盟營運費</a:t>
            </a:r>
            <a:r>
              <a:rPr sz="2000" spc="-15" dirty="0">
                <a:latin typeface="微軟正黑體"/>
                <a:cs typeface="微軟正黑體"/>
              </a:rPr>
              <a:t>（</a:t>
            </a:r>
            <a:r>
              <a:rPr sz="2000" dirty="0">
                <a:latin typeface="微軟正黑體"/>
                <a:cs typeface="微軟正黑體"/>
              </a:rPr>
              <a:t>人事</a:t>
            </a:r>
            <a:r>
              <a:rPr sz="2000" spc="-15" dirty="0">
                <a:latin typeface="微軟正黑體"/>
                <a:cs typeface="微軟正黑體"/>
              </a:rPr>
              <a:t>費</a:t>
            </a:r>
            <a:r>
              <a:rPr sz="2000" dirty="0">
                <a:latin typeface="微軟正黑體"/>
                <a:cs typeface="微軟正黑體"/>
              </a:rPr>
              <a:t>、活</a:t>
            </a:r>
            <a:r>
              <a:rPr sz="2000" spc="-15" dirty="0">
                <a:latin typeface="微軟正黑體"/>
                <a:cs typeface="微軟正黑體"/>
              </a:rPr>
              <a:t>動</a:t>
            </a:r>
            <a:r>
              <a:rPr sz="2000" dirty="0">
                <a:latin typeface="微軟正黑體"/>
                <a:cs typeface="微軟正黑體"/>
              </a:rPr>
              <a:t>費等）</a:t>
            </a:r>
            <a:endParaRPr sz="2000">
              <a:latin typeface="微軟正黑體"/>
              <a:cs typeface="微軟正黑體"/>
            </a:endParaRPr>
          </a:p>
          <a:p>
            <a:pPr marL="264160" indent="-252095">
              <a:lnSpc>
                <a:spcPct val="100000"/>
              </a:lnSpc>
              <a:spcBef>
                <a:spcPts val="1800"/>
              </a:spcBef>
              <a:buSzPct val="95000"/>
              <a:buFont typeface="Wingdings"/>
              <a:buChar char=""/>
              <a:tabLst>
                <a:tab pos="264795" algn="l"/>
              </a:tabLst>
            </a:pPr>
            <a:r>
              <a:rPr sz="2000" dirty="0">
                <a:latin typeface="微軟正黑體"/>
                <a:cs typeface="微軟正黑體"/>
              </a:rPr>
              <a:t>2017年起，依據「自籌結</a:t>
            </a:r>
            <a:r>
              <a:rPr sz="2000" spc="-10" dirty="0">
                <a:latin typeface="微軟正黑體"/>
                <a:cs typeface="微軟正黑體"/>
              </a:rPr>
              <a:t>餘</a:t>
            </a:r>
            <a:r>
              <a:rPr sz="2000" dirty="0">
                <a:latin typeface="微軟正黑體"/>
                <a:cs typeface="微軟正黑體"/>
              </a:rPr>
              <a:t>款運</a:t>
            </a:r>
            <a:r>
              <a:rPr sz="2000" spc="-10" dirty="0">
                <a:latin typeface="微軟正黑體"/>
                <a:cs typeface="微軟正黑體"/>
              </a:rPr>
              <a:t>用</a:t>
            </a:r>
            <a:r>
              <a:rPr sz="2000" dirty="0">
                <a:latin typeface="微軟正黑體"/>
                <a:cs typeface="微軟正黑體"/>
              </a:rPr>
              <a:t>要點</a:t>
            </a:r>
            <a:r>
              <a:rPr sz="2000" spc="-10" dirty="0">
                <a:latin typeface="微軟正黑體"/>
                <a:cs typeface="微軟正黑體"/>
              </a:rPr>
              <a:t>」</a:t>
            </a:r>
            <a:r>
              <a:rPr sz="2000" dirty="0">
                <a:latin typeface="微軟正黑體"/>
                <a:cs typeface="微軟正黑體"/>
              </a:rPr>
              <a:t>，自</a:t>
            </a:r>
            <a:r>
              <a:rPr sz="2000" spc="-10" dirty="0">
                <a:latin typeface="微軟正黑體"/>
                <a:cs typeface="微軟正黑體"/>
              </a:rPr>
              <a:t>籌</a:t>
            </a:r>
            <a:r>
              <a:rPr sz="2000" dirty="0">
                <a:latin typeface="微軟正黑體"/>
                <a:cs typeface="微軟正黑體"/>
              </a:rPr>
              <a:t>款結</a:t>
            </a:r>
            <a:r>
              <a:rPr sz="2000" spc="-10" dirty="0">
                <a:latin typeface="微軟正黑體"/>
                <a:cs typeface="微軟正黑體"/>
              </a:rPr>
              <a:t>餘</a:t>
            </a:r>
            <a:r>
              <a:rPr sz="2000" dirty="0">
                <a:latin typeface="微軟正黑體"/>
                <a:cs typeface="微軟正黑體"/>
              </a:rPr>
              <a:t>款項</a:t>
            </a:r>
            <a:r>
              <a:rPr sz="2000" spc="-10" dirty="0">
                <a:latin typeface="微軟正黑體"/>
                <a:cs typeface="微軟正黑體"/>
              </a:rPr>
              <a:t>流</a:t>
            </a:r>
            <a:r>
              <a:rPr sz="2000" dirty="0">
                <a:latin typeface="微軟正黑體"/>
                <a:cs typeface="微軟正黑體"/>
              </a:rPr>
              <a:t>用至</a:t>
            </a:r>
            <a:endParaRPr sz="2000">
              <a:latin typeface="微軟正黑體"/>
              <a:cs typeface="微軟正黑體"/>
            </a:endParaRPr>
          </a:p>
          <a:p>
            <a:pPr marL="241300">
              <a:lnSpc>
                <a:spcPct val="100000"/>
              </a:lnSpc>
              <a:spcBef>
                <a:spcPts val="1205"/>
              </a:spcBef>
            </a:pPr>
            <a:r>
              <a:rPr sz="2000" dirty="0">
                <a:latin typeface="微軟正黑體"/>
                <a:cs typeface="微軟正黑體"/>
              </a:rPr>
              <a:t>下一年度。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55116" y="587705"/>
            <a:ext cx="38601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2023</a:t>
            </a:r>
            <a:r>
              <a:rPr sz="3600" spc="-5" dirty="0"/>
              <a:t>年自籌款規畫</a:t>
            </a:r>
            <a:endParaRPr sz="3600"/>
          </a:p>
        </p:txBody>
      </p:sp>
      <p:sp>
        <p:nvSpPr>
          <p:cNvPr id="5" name="object 5"/>
          <p:cNvSpPr/>
          <p:nvPr/>
        </p:nvSpPr>
        <p:spPr>
          <a:xfrm>
            <a:off x="7322946" y="919861"/>
            <a:ext cx="1597660" cy="3044190"/>
          </a:xfrm>
          <a:custGeom>
            <a:avLst/>
            <a:gdLst/>
            <a:ahLst/>
            <a:cxnLst/>
            <a:rect l="l" t="t" r="r" b="b"/>
            <a:pathLst>
              <a:path w="1597659" h="3044190">
                <a:moveTo>
                  <a:pt x="0" y="0"/>
                </a:moveTo>
                <a:lnTo>
                  <a:pt x="0" y="1597660"/>
                </a:lnTo>
                <a:lnTo>
                  <a:pt x="679196" y="3043682"/>
                </a:lnTo>
                <a:lnTo>
                  <a:pt x="723028" y="3022278"/>
                </a:lnTo>
                <a:lnTo>
                  <a:pt x="766001" y="2999653"/>
                </a:lnTo>
                <a:lnTo>
                  <a:pt x="808098" y="2975834"/>
                </a:lnTo>
                <a:lnTo>
                  <a:pt x="849301" y="2950849"/>
                </a:lnTo>
                <a:lnTo>
                  <a:pt x="889595" y="2924722"/>
                </a:lnTo>
                <a:lnTo>
                  <a:pt x="928962" y="2897482"/>
                </a:lnTo>
                <a:lnTo>
                  <a:pt x="967384" y="2869154"/>
                </a:lnTo>
                <a:lnTo>
                  <a:pt x="1004846" y="2839767"/>
                </a:lnTo>
                <a:lnTo>
                  <a:pt x="1041330" y="2809345"/>
                </a:lnTo>
                <a:lnTo>
                  <a:pt x="1076818" y="2777917"/>
                </a:lnTo>
                <a:lnTo>
                  <a:pt x="1111295" y="2745509"/>
                </a:lnTo>
                <a:lnTo>
                  <a:pt x="1144743" y="2712147"/>
                </a:lnTo>
                <a:lnTo>
                  <a:pt x="1177145" y="2677858"/>
                </a:lnTo>
                <a:lnTo>
                  <a:pt x="1208484" y="2642670"/>
                </a:lnTo>
                <a:lnTo>
                  <a:pt x="1238744" y="2606608"/>
                </a:lnTo>
                <a:lnTo>
                  <a:pt x="1267906" y="2569700"/>
                </a:lnTo>
                <a:lnTo>
                  <a:pt x="1295955" y="2531972"/>
                </a:lnTo>
                <a:lnTo>
                  <a:pt x="1322874" y="2493451"/>
                </a:lnTo>
                <a:lnTo>
                  <a:pt x="1348644" y="2454163"/>
                </a:lnTo>
                <a:lnTo>
                  <a:pt x="1373250" y="2414136"/>
                </a:lnTo>
                <a:lnTo>
                  <a:pt x="1396675" y="2373397"/>
                </a:lnTo>
                <a:lnTo>
                  <a:pt x="1418900" y="2331971"/>
                </a:lnTo>
                <a:lnTo>
                  <a:pt x="1439911" y="2289886"/>
                </a:lnTo>
                <a:lnTo>
                  <a:pt x="1459688" y="2247168"/>
                </a:lnTo>
                <a:lnTo>
                  <a:pt x="1478217" y="2203844"/>
                </a:lnTo>
                <a:lnTo>
                  <a:pt x="1495478" y="2159941"/>
                </a:lnTo>
                <a:lnTo>
                  <a:pt x="1511457" y="2115485"/>
                </a:lnTo>
                <a:lnTo>
                  <a:pt x="1526135" y="2070504"/>
                </a:lnTo>
                <a:lnTo>
                  <a:pt x="1539495" y="2025024"/>
                </a:lnTo>
                <a:lnTo>
                  <a:pt x="1551522" y="1979072"/>
                </a:lnTo>
                <a:lnTo>
                  <a:pt x="1562197" y="1932674"/>
                </a:lnTo>
                <a:lnTo>
                  <a:pt x="1571503" y="1885857"/>
                </a:lnTo>
                <a:lnTo>
                  <a:pt x="1579425" y="1838648"/>
                </a:lnTo>
                <a:lnTo>
                  <a:pt x="1585944" y="1791074"/>
                </a:lnTo>
                <a:lnTo>
                  <a:pt x="1591044" y="1743162"/>
                </a:lnTo>
                <a:lnTo>
                  <a:pt x="1594708" y="1694937"/>
                </a:lnTo>
                <a:lnTo>
                  <a:pt x="1596919" y="1646428"/>
                </a:lnTo>
                <a:lnTo>
                  <a:pt x="1597659" y="1597660"/>
                </a:lnTo>
                <a:lnTo>
                  <a:pt x="1596953" y="1549698"/>
                </a:lnTo>
                <a:lnTo>
                  <a:pt x="1594848" y="1502087"/>
                </a:lnTo>
                <a:lnTo>
                  <a:pt x="1591363" y="1454848"/>
                </a:lnTo>
                <a:lnTo>
                  <a:pt x="1586519" y="1408000"/>
                </a:lnTo>
                <a:lnTo>
                  <a:pt x="1580335" y="1361562"/>
                </a:lnTo>
                <a:lnTo>
                  <a:pt x="1572830" y="1315554"/>
                </a:lnTo>
                <a:lnTo>
                  <a:pt x="1564026" y="1269996"/>
                </a:lnTo>
                <a:lnTo>
                  <a:pt x="1553941" y="1224909"/>
                </a:lnTo>
                <a:lnTo>
                  <a:pt x="1542595" y="1180311"/>
                </a:lnTo>
                <a:lnTo>
                  <a:pt x="1530008" y="1136222"/>
                </a:lnTo>
                <a:lnTo>
                  <a:pt x="1516201" y="1092663"/>
                </a:lnTo>
                <a:lnTo>
                  <a:pt x="1501192" y="1049652"/>
                </a:lnTo>
                <a:lnTo>
                  <a:pt x="1485001" y="1007211"/>
                </a:lnTo>
                <a:lnTo>
                  <a:pt x="1467648" y="965357"/>
                </a:lnTo>
                <a:lnTo>
                  <a:pt x="1449154" y="924112"/>
                </a:lnTo>
                <a:lnTo>
                  <a:pt x="1429537" y="883495"/>
                </a:lnTo>
                <a:lnTo>
                  <a:pt x="1408818" y="843526"/>
                </a:lnTo>
                <a:lnTo>
                  <a:pt x="1387016" y="804224"/>
                </a:lnTo>
                <a:lnTo>
                  <a:pt x="1364151" y="765610"/>
                </a:lnTo>
                <a:lnTo>
                  <a:pt x="1340243" y="727702"/>
                </a:lnTo>
                <a:lnTo>
                  <a:pt x="1315312" y="690522"/>
                </a:lnTo>
                <a:lnTo>
                  <a:pt x="1289377" y="654088"/>
                </a:lnTo>
                <a:lnTo>
                  <a:pt x="1262458" y="618421"/>
                </a:lnTo>
                <a:lnTo>
                  <a:pt x="1234575" y="583539"/>
                </a:lnTo>
                <a:lnTo>
                  <a:pt x="1205749" y="549464"/>
                </a:lnTo>
                <a:lnTo>
                  <a:pt x="1175997" y="516214"/>
                </a:lnTo>
                <a:lnTo>
                  <a:pt x="1145341" y="483810"/>
                </a:lnTo>
                <a:lnTo>
                  <a:pt x="1113801" y="452271"/>
                </a:lnTo>
                <a:lnTo>
                  <a:pt x="1081395" y="421617"/>
                </a:lnTo>
                <a:lnTo>
                  <a:pt x="1048144" y="391867"/>
                </a:lnTo>
                <a:lnTo>
                  <a:pt x="1014067" y="363043"/>
                </a:lnTo>
                <a:lnTo>
                  <a:pt x="979184" y="335162"/>
                </a:lnTo>
                <a:lnTo>
                  <a:pt x="943516" y="308246"/>
                </a:lnTo>
                <a:lnTo>
                  <a:pt x="907081" y="282313"/>
                </a:lnTo>
                <a:lnTo>
                  <a:pt x="869900" y="257384"/>
                </a:lnTo>
                <a:lnTo>
                  <a:pt x="831993" y="233478"/>
                </a:lnTo>
                <a:lnTo>
                  <a:pt x="793378" y="210616"/>
                </a:lnTo>
                <a:lnTo>
                  <a:pt x="754077" y="188816"/>
                </a:lnTo>
                <a:lnTo>
                  <a:pt x="714108" y="168099"/>
                </a:lnTo>
                <a:lnTo>
                  <a:pt x="673492" y="148485"/>
                </a:lnTo>
                <a:lnTo>
                  <a:pt x="632248" y="129992"/>
                </a:lnTo>
                <a:lnTo>
                  <a:pt x="590396" y="112642"/>
                </a:lnTo>
                <a:lnTo>
                  <a:pt x="547956" y="96453"/>
                </a:lnTo>
                <a:lnTo>
                  <a:pt x="504947" y="81446"/>
                </a:lnTo>
                <a:lnTo>
                  <a:pt x="461390" y="67640"/>
                </a:lnTo>
                <a:lnTo>
                  <a:pt x="417305" y="55055"/>
                </a:lnTo>
                <a:lnTo>
                  <a:pt x="372710" y="43711"/>
                </a:lnTo>
                <a:lnTo>
                  <a:pt x="327626" y="33628"/>
                </a:lnTo>
                <a:lnTo>
                  <a:pt x="282072" y="24825"/>
                </a:lnTo>
                <a:lnTo>
                  <a:pt x="236069" y="17321"/>
                </a:lnTo>
                <a:lnTo>
                  <a:pt x="189636" y="11138"/>
                </a:lnTo>
                <a:lnTo>
                  <a:pt x="142792" y="6295"/>
                </a:lnTo>
                <a:lnTo>
                  <a:pt x="95559" y="2811"/>
                </a:lnTo>
                <a:lnTo>
                  <a:pt x="47954" y="706"/>
                </a:lnTo>
                <a:lnTo>
                  <a:pt x="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81903" y="2517520"/>
            <a:ext cx="1920239" cy="1598295"/>
          </a:xfrm>
          <a:custGeom>
            <a:avLst/>
            <a:gdLst/>
            <a:ahLst/>
            <a:cxnLst/>
            <a:rect l="l" t="t" r="r" b="b"/>
            <a:pathLst>
              <a:path w="1920240" h="1598295">
                <a:moveTo>
                  <a:pt x="1241044" y="0"/>
                </a:moveTo>
                <a:lnTo>
                  <a:pt x="0" y="1006093"/>
                </a:lnTo>
                <a:lnTo>
                  <a:pt x="31335" y="1043573"/>
                </a:lnTo>
                <a:lnTo>
                  <a:pt x="63617" y="1079892"/>
                </a:lnTo>
                <a:lnTo>
                  <a:pt x="96816" y="1115044"/>
                </a:lnTo>
                <a:lnTo>
                  <a:pt x="130901" y="1149021"/>
                </a:lnTo>
                <a:lnTo>
                  <a:pt x="165842" y="1181817"/>
                </a:lnTo>
                <a:lnTo>
                  <a:pt x="201609" y="1213425"/>
                </a:lnTo>
                <a:lnTo>
                  <a:pt x="238172" y="1243837"/>
                </a:lnTo>
                <a:lnTo>
                  <a:pt x="275501" y="1273048"/>
                </a:lnTo>
                <a:lnTo>
                  <a:pt x="313566" y="1301050"/>
                </a:lnTo>
                <a:lnTo>
                  <a:pt x="352336" y="1327837"/>
                </a:lnTo>
                <a:lnTo>
                  <a:pt x="391783" y="1353401"/>
                </a:lnTo>
                <a:lnTo>
                  <a:pt x="431874" y="1377735"/>
                </a:lnTo>
                <a:lnTo>
                  <a:pt x="472582" y="1400833"/>
                </a:lnTo>
                <a:lnTo>
                  <a:pt x="513875" y="1422688"/>
                </a:lnTo>
                <a:lnTo>
                  <a:pt x="555723" y="1443293"/>
                </a:lnTo>
                <a:lnTo>
                  <a:pt x="598097" y="1462641"/>
                </a:lnTo>
                <a:lnTo>
                  <a:pt x="640966" y="1480725"/>
                </a:lnTo>
                <a:lnTo>
                  <a:pt x="684300" y="1497539"/>
                </a:lnTo>
                <a:lnTo>
                  <a:pt x="728069" y="1513075"/>
                </a:lnTo>
                <a:lnTo>
                  <a:pt x="772243" y="1527326"/>
                </a:lnTo>
                <a:lnTo>
                  <a:pt x="816792" y="1540286"/>
                </a:lnTo>
                <a:lnTo>
                  <a:pt x="861686" y="1551948"/>
                </a:lnTo>
                <a:lnTo>
                  <a:pt x="906895" y="1562304"/>
                </a:lnTo>
                <a:lnTo>
                  <a:pt x="952388" y="1571349"/>
                </a:lnTo>
                <a:lnTo>
                  <a:pt x="998136" y="1579074"/>
                </a:lnTo>
                <a:lnTo>
                  <a:pt x="1044108" y="1585474"/>
                </a:lnTo>
                <a:lnTo>
                  <a:pt x="1090275" y="1590541"/>
                </a:lnTo>
                <a:lnTo>
                  <a:pt x="1136606" y="1594269"/>
                </a:lnTo>
                <a:lnTo>
                  <a:pt x="1183072" y="1596650"/>
                </a:lnTo>
                <a:lnTo>
                  <a:pt x="1229642" y="1597678"/>
                </a:lnTo>
                <a:lnTo>
                  <a:pt x="1276286" y="1597346"/>
                </a:lnTo>
                <a:lnTo>
                  <a:pt x="1322974" y="1595647"/>
                </a:lnTo>
                <a:lnTo>
                  <a:pt x="1369675" y="1592574"/>
                </a:lnTo>
                <a:lnTo>
                  <a:pt x="1416361" y="1588119"/>
                </a:lnTo>
                <a:lnTo>
                  <a:pt x="1463001" y="1582278"/>
                </a:lnTo>
                <a:lnTo>
                  <a:pt x="1509564" y="1575041"/>
                </a:lnTo>
                <a:lnTo>
                  <a:pt x="1556021" y="1566403"/>
                </a:lnTo>
                <a:lnTo>
                  <a:pt x="1602342" y="1556357"/>
                </a:lnTo>
                <a:lnTo>
                  <a:pt x="1648496" y="1544896"/>
                </a:lnTo>
                <a:lnTo>
                  <a:pt x="1694453" y="1532012"/>
                </a:lnTo>
                <a:lnTo>
                  <a:pt x="1740184" y="1517700"/>
                </a:lnTo>
                <a:lnTo>
                  <a:pt x="1785658" y="1501951"/>
                </a:lnTo>
                <a:lnTo>
                  <a:pt x="1830846" y="1484760"/>
                </a:lnTo>
                <a:lnTo>
                  <a:pt x="1875716" y="1466119"/>
                </a:lnTo>
                <a:lnTo>
                  <a:pt x="1920240" y="1446021"/>
                </a:lnTo>
                <a:lnTo>
                  <a:pt x="1241044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81903" y="2517520"/>
            <a:ext cx="1920239" cy="1598295"/>
          </a:xfrm>
          <a:custGeom>
            <a:avLst/>
            <a:gdLst/>
            <a:ahLst/>
            <a:cxnLst/>
            <a:rect l="l" t="t" r="r" b="b"/>
            <a:pathLst>
              <a:path w="1920240" h="1598295">
                <a:moveTo>
                  <a:pt x="1920240" y="1446021"/>
                </a:moveTo>
                <a:lnTo>
                  <a:pt x="1875716" y="1466119"/>
                </a:lnTo>
                <a:lnTo>
                  <a:pt x="1830846" y="1484760"/>
                </a:lnTo>
                <a:lnTo>
                  <a:pt x="1785658" y="1501951"/>
                </a:lnTo>
                <a:lnTo>
                  <a:pt x="1740184" y="1517700"/>
                </a:lnTo>
                <a:lnTo>
                  <a:pt x="1694453" y="1532012"/>
                </a:lnTo>
                <a:lnTo>
                  <a:pt x="1648496" y="1544896"/>
                </a:lnTo>
                <a:lnTo>
                  <a:pt x="1602342" y="1556357"/>
                </a:lnTo>
                <a:lnTo>
                  <a:pt x="1556021" y="1566403"/>
                </a:lnTo>
                <a:lnTo>
                  <a:pt x="1509564" y="1575041"/>
                </a:lnTo>
                <a:lnTo>
                  <a:pt x="1463001" y="1582278"/>
                </a:lnTo>
                <a:lnTo>
                  <a:pt x="1416361" y="1588119"/>
                </a:lnTo>
                <a:lnTo>
                  <a:pt x="1369675" y="1592574"/>
                </a:lnTo>
                <a:lnTo>
                  <a:pt x="1322974" y="1595647"/>
                </a:lnTo>
                <a:lnTo>
                  <a:pt x="1276286" y="1597346"/>
                </a:lnTo>
                <a:lnTo>
                  <a:pt x="1229642" y="1597678"/>
                </a:lnTo>
                <a:lnTo>
                  <a:pt x="1183072" y="1596650"/>
                </a:lnTo>
                <a:lnTo>
                  <a:pt x="1136606" y="1594269"/>
                </a:lnTo>
                <a:lnTo>
                  <a:pt x="1090275" y="1590541"/>
                </a:lnTo>
                <a:lnTo>
                  <a:pt x="1044108" y="1585474"/>
                </a:lnTo>
                <a:lnTo>
                  <a:pt x="998136" y="1579074"/>
                </a:lnTo>
                <a:lnTo>
                  <a:pt x="952388" y="1571349"/>
                </a:lnTo>
                <a:lnTo>
                  <a:pt x="906895" y="1562304"/>
                </a:lnTo>
                <a:lnTo>
                  <a:pt x="861686" y="1551948"/>
                </a:lnTo>
                <a:lnTo>
                  <a:pt x="816792" y="1540286"/>
                </a:lnTo>
                <a:lnTo>
                  <a:pt x="772243" y="1527326"/>
                </a:lnTo>
                <a:lnTo>
                  <a:pt x="728069" y="1513075"/>
                </a:lnTo>
                <a:lnTo>
                  <a:pt x="684300" y="1497539"/>
                </a:lnTo>
                <a:lnTo>
                  <a:pt x="640966" y="1480725"/>
                </a:lnTo>
                <a:lnTo>
                  <a:pt x="598097" y="1462641"/>
                </a:lnTo>
                <a:lnTo>
                  <a:pt x="555723" y="1443293"/>
                </a:lnTo>
                <a:lnTo>
                  <a:pt x="513875" y="1422688"/>
                </a:lnTo>
                <a:lnTo>
                  <a:pt x="472582" y="1400833"/>
                </a:lnTo>
                <a:lnTo>
                  <a:pt x="431874" y="1377735"/>
                </a:lnTo>
                <a:lnTo>
                  <a:pt x="391783" y="1353401"/>
                </a:lnTo>
                <a:lnTo>
                  <a:pt x="352336" y="1327837"/>
                </a:lnTo>
                <a:lnTo>
                  <a:pt x="313566" y="1301050"/>
                </a:lnTo>
                <a:lnTo>
                  <a:pt x="275501" y="1273048"/>
                </a:lnTo>
                <a:lnTo>
                  <a:pt x="238172" y="1243837"/>
                </a:lnTo>
                <a:lnTo>
                  <a:pt x="201609" y="1213425"/>
                </a:lnTo>
                <a:lnTo>
                  <a:pt x="165842" y="1181817"/>
                </a:lnTo>
                <a:lnTo>
                  <a:pt x="130901" y="1149021"/>
                </a:lnTo>
                <a:lnTo>
                  <a:pt x="96816" y="1115044"/>
                </a:lnTo>
                <a:lnTo>
                  <a:pt x="63617" y="1079892"/>
                </a:lnTo>
                <a:lnTo>
                  <a:pt x="31335" y="1043573"/>
                </a:lnTo>
                <a:lnTo>
                  <a:pt x="0" y="1006093"/>
                </a:lnTo>
                <a:lnTo>
                  <a:pt x="1241044" y="0"/>
                </a:lnTo>
                <a:lnTo>
                  <a:pt x="1920240" y="1446021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25209" y="919861"/>
            <a:ext cx="1598295" cy="2604135"/>
          </a:xfrm>
          <a:custGeom>
            <a:avLst/>
            <a:gdLst/>
            <a:ahLst/>
            <a:cxnLst/>
            <a:rect l="l" t="t" r="r" b="b"/>
            <a:pathLst>
              <a:path w="1598295" h="2604135">
                <a:moveTo>
                  <a:pt x="1597737" y="0"/>
                </a:moveTo>
                <a:lnTo>
                  <a:pt x="1547849" y="778"/>
                </a:lnTo>
                <a:lnTo>
                  <a:pt x="1498133" y="3104"/>
                </a:lnTo>
                <a:lnTo>
                  <a:pt x="1448623" y="6967"/>
                </a:lnTo>
                <a:lnTo>
                  <a:pt x="1399351" y="12355"/>
                </a:lnTo>
                <a:lnTo>
                  <a:pt x="1350352" y="19256"/>
                </a:lnTo>
                <a:lnTo>
                  <a:pt x="1301659" y="27658"/>
                </a:lnTo>
                <a:lnTo>
                  <a:pt x="1253306" y="37550"/>
                </a:lnTo>
                <a:lnTo>
                  <a:pt x="1205325" y="48919"/>
                </a:lnTo>
                <a:lnTo>
                  <a:pt x="1157751" y="61753"/>
                </a:lnTo>
                <a:lnTo>
                  <a:pt x="1110617" y="76042"/>
                </a:lnTo>
                <a:lnTo>
                  <a:pt x="1063956" y="91773"/>
                </a:lnTo>
                <a:lnTo>
                  <a:pt x="1017803" y="108934"/>
                </a:lnTo>
                <a:lnTo>
                  <a:pt x="972189" y="127514"/>
                </a:lnTo>
                <a:lnTo>
                  <a:pt x="927150" y="147500"/>
                </a:lnTo>
                <a:lnTo>
                  <a:pt x="882718" y="168881"/>
                </a:lnTo>
                <a:lnTo>
                  <a:pt x="838927" y="191646"/>
                </a:lnTo>
                <a:lnTo>
                  <a:pt x="795811" y="215781"/>
                </a:lnTo>
                <a:lnTo>
                  <a:pt x="753402" y="241276"/>
                </a:lnTo>
                <a:lnTo>
                  <a:pt x="711735" y="268119"/>
                </a:lnTo>
                <a:lnTo>
                  <a:pt x="670842" y="296298"/>
                </a:lnTo>
                <a:lnTo>
                  <a:pt x="630758" y="325801"/>
                </a:lnTo>
                <a:lnTo>
                  <a:pt x="591516" y="356615"/>
                </a:lnTo>
                <a:lnTo>
                  <a:pt x="554706" y="387364"/>
                </a:lnTo>
                <a:lnTo>
                  <a:pt x="519049" y="418979"/>
                </a:lnTo>
                <a:lnTo>
                  <a:pt x="484549" y="451432"/>
                </a:lnTo>
                <a:lnTo>
                  <a:pt x="451209" y="484694"/>
                </a:lnTo>
                <a:lnTo>
                  <a:pt x="419031" y="518739"/>
                </a:lnTo>
                <a:lnTo>
                  <a:pt x="388019" y="553538"/>
                </a:lnTo>
                <a:lnTo>
                  <a:pt x="358175" y="589064"/>
                </a:lnTo>
                <a:lnTo>
                  <a:pt x="329502" y="625289"/>
                </a:lnTo>
                <a:lnTo>
                  <a:pt x="302004" y="662184"/>
                </a:lnTo>
                <a:lnTo>
                  <a:pt x="275683" y="699723"/>
                </a:lnTo>
                <a:lnTo>
                  <a:pt x="250542" y="737878"/>
                </a:lnTo>
                <a:lnTo>
                  <a:pt x="226583" y="776620"/>
                </a:lnTo>
                <a:lnTo>
                  <a:pt x="203811" y="815921"/>
                </a:lnTo>
                <a:lnTo>
                  <a:pt x="182227" y="855755"/>
                </a:lnTo>
                <a:lnTo>
                  <a:pt x="161835" y="896093"/>
                </a:lnTo>
                <a:lnTo>
                  <a:pt x="142637" y="936907"/>
                </a:lnTo>
                <a:lnTo>
                  <a:pt x="124637" y="978169"/>
                </a:lnTo>
                <a:lnTo>
                  <a:pt x="107838" y="1019853"/>
                </a:lnTo>
                <a:lnTo>
                  <a:pt x="92241" y="1061929"/>
                </a:lnTo>
                <a:lnTo>
                  <a:pt x="77851" y="1104371"/>
                </a:lnTo>
                <a:lnTo>
                  <a:pt x="64670" y="1147149"/>
                </a:lnTo>
                <a:lnTo>
                  <a:pt x="52701" y="1190237"/>
                </a:lnTo>
                <a:lnTo>
                  <a:pt x="41947" y="1233607"/>
                </a:lnTo>
                <a:lnTo>
                  <a:pt x="32410" y="1277231"/>
                </a:lnTo>
                <a:lnTo>
                  <a:pt x="24095" y="1321081"/>
                </a:lnTo>
                <a:lnTo>
                  <a:pt x="17003" y="1365129"/>
                </a:lnTo>
                <a:lnTo>
                  <a:pt x="11137" y="1409347"/>
                </a:lnTo>
                <a:lnTo>
                  <a:pt x="6502" y="1453708"/>
                </a:lnTo>
                <a:lnTo>
                  <a:pt x="3098" y="1498184"/>
                </a:lnTo>
                <a:lnTo>
                  <a:pt x="930" y="1542747"/>
                </a:lnTo>
                <a:lnTo>
                  <a:pt x="0" y="1587369"/>
                </a:lnTo>
                <a:lnTo>
                  <a:pt x="310" y="1632023"/>
                </a:lnTo>
                <a:lnTo>
                  <a:pt x="1865" y="1676680"/>
                </a:lnTo>
                <a:lnTo>
                  <a:pt x="4667" y="1721313"/>
                </a:lnTo>
                <a:lnTo>
                  <a:pt x="8719" y="1765894"/>
                </a:lnTo>
                <a:lnTo>
                  <a:pt x="14023" y="1810395"/>
                </a:lnTo>
                <a:lnTo>
                  <a:pt x="20583" y="1854788"/>
                </a:lnTo>
                <a:lnTo>
                  <a:pt x="28402" y="1899046"/>
                </a:lnTo>
                <a:lnTo>
                  <a:pt x="37482" y="1943140"/>
                </a:lnTo>
                <a:lnTo>
                  <a:pt x="47827" y="1987044"/>
                </a:lnTo>
                <a:lnTo>
                  <a:pt x="59438" y="2030728"/>
                </a:lnTo>
                <a:lnTo>
                  <a:pt x="72320" y="2074166"/>
                </a:lnTo>
                <a:lnTo>
                  <a:pt x="86475" y="2117329"/>
                </a:lnTo>
                <a:lnTo>
                  <a:pt x="101906" y="2160190"/>
                </a:lnTo>
                <a:lnTo>
                  <a:pt x="118616" y="2202721"/>
                </a:lnTo>
                <a:lnTo>
                  <a:pt x="136607" y="2244894"/>
                </a:lnTo>
                <a:lnTo>
                  <a:pt x="155884" y="2286681"/>
                </a:lnTo>
                <a:lnTo>
                  <a:pt x="176448" y="2328055"/>
                </a:lnTo>
                <a:lnTo>
                  <a:pt x="198302" y="2368987"/>
                </a:lnTo>
                <a:lnTo>
                  <a:pt x="221450" y="2409450"/>
                </a:lnTo>
                <a:lnTo>
                  <a:pt x="245894" y="2449416"/>
                </a:lnTo>
                <a:lnTo>
                  <a:pt x="271638" y="2488857"/>
                </a:lnTo>
                <a:lnTo>
                  <a:pt x="298684" y="2527745"/>
                </a:lnTo>
                <a:lnTo>
                  <a:pt x="327034" y="2566054"/>
                </a:lnTo>
                <a:lnTo>
                  <a:pt x="356693" y="2603754"/>
                </a:lnTo>
                <a:lnTo>
                  <a:pt x="1597737" y="1597660"/>
                </a:lnTo>
                <a:lnTo>
                  <a:pt x="1597737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25209" y="919861"/>
            <a:ext cx="1598295" cy="2604135"/>
          </a:xfrm>
          <a:custGeom>
            <a:avLst/>
            <a:gdLst/>
            <a:ahLst/>
            <a:cxnLst/>
            <a:rect l="l" t="t" r="r" b="b"/>
            <a:pathLst>
              <a:path w="1598295" h="2604135">
                <a:moveTo>
                  <a:pt x="356693" y="2603754"/>
                </a:moveTo>
                <a:lnTo>
                  <a:pt x="327034" y="2566054"/>
                </a:lnTo>
                <a:lnTo>
                  <a:pt x="298684" y="2527745"/>
                </a:lnTo>
                <a:lnTo>
                  <a:pt x="271638" y="2488857"/>
                </a:lnTo>
                <a:lnTo>
                  <a:pt x="245894" y="2449416"/>
                </a:lnTo>
                <a:lnTo>
                  <a:pt x="221450" y="2409450"/>
                </a:lnTo>
                <a:lnTo>
                  <a:pt x="198302" y="2368987"/>
                </a:lnTo>
                <a:lnTo>
                  <a:pt x="176448" y="2328055"/>
                </a:lnTo>
                <a:lnTo>
                  <a:pt x="155884" y="2286681"/>
                </a:lnTo>
                <a:lnTo>
                  <a:pt x="136607" y="2244894"/>
                </a:lnTo>
                <a:lnTo>
                  <a:pt x="118616" y="2202721"/>
                </a:lnTo>
                <a:lnTo>
                  <a:pt x="101906" y="2160190"/>
                </a:lnTo>
                <a:lnTo>
                  <a:pt x="86475" y="2117329"/>
                </a:lnTo>
                <a:lnTo>
                  <a:pt x="72320" y="2074166"/>
                </a:lnTo>
                <a:lnTo>
                  <a:pt x="59438" y="2030728"/>
                </a:lnTo>
                <a:lnTo>
                  <a:pt x="47827" y="1987044"/>
                </a:lnTo>
                <a:lnTo>
                  <a:pt x="37482" y="1943140"/>
                </a:lnTo>
                <a:lnTo>
                  <a:pt x="28402" y="1899046"/>
                </a:lnTo>
                <a:lnTo>
                  <a:pt x="20583" y="1854788"/>
                </a:lnTo>
                <a:lnTo>
                  <a:pt x="14023" y="1810395"/>
                </a:lnTo>
                <a:lnTo>
                  <a:pt x="8719" y="1765894"/>
                </a:lnTo>
                <a:lnTo>
                  <a:pt x="4667" y="1721313"/>
                </a:lnTo>
                <a:lnTo>
                  <a:pt x="1865" y="1676680"/>
                </a:lnTo>
                <a:lnTo>
                  <a:pt x="310" y="1632023"/>
                </a:lnTo>
                <a:lnTo>
                  <a:pt x="0" y="1587369"/>
                </a:lnTo>
                <a:lnTo>
                  <a:pt x="930" y="1542747"/>
                </a:lnTo>
                <a:lnTo>
                  <a:pt x="3098" y="1498184"/>
                </a:lnTo>
                <a:lnTo>
                  <a:pt x="6502" y="1453708"/>
                </a:lnTo>
                <a:lnTo>
                  <a:pt x="11137" y="1409347"/>
                </a:lnTo>
                <a:lnTo>
                  <a:pt x="17003" y="1365129"/>
                </a:lnTo>
                <a:lnTo>
                  <a:pt x="24095" y="1321081"/>
                </a:lnTo>
                <a:lnTo>
                  <a:pt x="32410" y="1277231"/>
                </a:lnTo>
                <a:lnTo>
                  <a:pt x="41947" y="1233607"/>
                </a:lnTo>
                <a:lnTo>
                  <a:pt x="52701" y="1190237"/>
                </a:lnTo>
                <a:lnTo>
                  <a:pt x="64670" y="1147149"/>
                </a:lnTo>
                <a:lnTo>
                  <a:pt x="77851" y="1104371"/>
                </a:lnTo>
                <a:lnTo>
                  <a:pt x="92241" y="1061929"/>
                </a:lnTo>
                <a:lnTo>
                  <a:pt x="107838" y="1019853"/>
                </a:lnTo>
                <a:lnTo>
                  <a:pt x="124637" y="978169"/>
                </a:lnTo>
                <a:lnTo>
                  <a:pt x="142637" y="936907"/>
                </a:lnTo>
                <a:lnTo>
                  <a:pt x="161835" y="896093"/>
                </a:lnTo>
                <a:lnTo>
                  <a:pt x="182227" y="855755"/>
                </a:lnTo>
                <a:lnTo>
                  <a:pt x="203811" y="815921"/>
                </a:lnTo>
                <a:lnTo>
                  <a:pt x="226583" y="776620"/>
                </a:lnTo>
                <a:lnTo>
                  <a:pt x="250542" y="737878"/>
                </a:lnTo>
                <a:lnTo>
                  <a:pt x="275683" y="699723"/>
                </a:lnTo>
                <a:lnTo>
                  <a:pt x="302004" y="662184"/>
                </a:lnTo>
                <a:lnTo>
                  <a:pt x="329502" y="625289"/>
                </a:lnTo>
                <a:lnTo>
                  <a:pt x="358175" y="589064"/>
                </a:lnTo>
                <a:lnTo>
                  <a:pt x="388019" y="553538"/>
                </a:lnTo>
                <a:lnTo>
                  <a:pt x="419031" y="518739"/>
                </a:lnTo>
                <a:lnTo>
                  <a:pt x="451209" y="484694"/>
                </a:lnTo>
                <a:lnTo>
                  <a:pt x="484549" y="451432"/>
                </a:lnTo>
                <a:lnTo>
                  <a:pt x="519049" y="418979"/>
                </a:lnTo>
                <a:lnTo>
                  <a:pt x="554706" y="387364"/>
                </a:lnTo>
                <a:lnTo>
                  <a:pt x="591516" y="356615"/>
                </a:lnTo>
                <a:lnTo>
                  <a:pt x="630758" y="325801"/>
                </a:lnTo>
                <a:lnTo>
                  <a:pt x="670842" y="296298"/>
                </a:lnTo>
                <a:lnTo>
                  <a:pt x="711735" y="268119"/>
                </a:lnTo>
                <a:lnTo>
                  <a:pt x="753402" y="241276"/>
                </a:lnTo>
                <a:lnTo>
                  <a:pt x="795811" y="215781"/>
                </a:lnTo>
                <a:lnTo>
                  <a:pt x="838927" y="191646"/>
                </a:lnTo>
                <a:lnTo>
                  <a:pt x="882718" y="168881"/>
                </a:lnTo>
                <a:lnTo>
                  <a:pt x="927150" y="147500"/>
                </a:lnTo>
                <a:lnTo>
                  <a:pt x="972189" y="127514"/>
                </a:lnTo>
                <a:lnTo>
                  <a:pt x="1017803" y="108934"/>
                </a:lnTo>
                <a:lnTo>
                  <a:pt x="1063956" y="91773"/>
                </a:lnTo>
                <a:lnTo>
                  <a:pt x="1110617" y="76042"/>
                </a:lnTo>
                <a:lnTo>
                  <a:pt x="1157751" y="61753"/>
                </a:lnTo>
                <a:lnTo>
                  <a:pt x="1205325" y="48919"/>
                </a:lnTo>
                <a:lnTo>
                  <a:pt x="1253306" y="37550"/>
                </a:lnTo>
                <a:lnTo>
                  <a:pt x="1301659" y="27658"/>
                </a:lnTo>
                <a:lnTo>
                  <a:pt x="1350352" y="19256"/>
                </a:lnTo>
                <a:lnTo>
                  <a:pt x="1399351" y="12355"/>
                </a:lnTo>
                <a:lnTo>
                  <a:pt x="1448623" y="6967"/>
                </a:lnTo>
                <a:lnTo>
                  <a:pt x="1498133" y="3104"/>
                </a:lnTo>
                <a:lnTo>
                  <a:pt x="1547849" y="778"/>
                </a:lnTo>
                <a:lnTo>
                  <a:pt x="1597737" y="0"/>
                </a:lnTo>
                <a:lnTo>
                  <a:pt x="1597737" y="1597660"/>
                </a:lnTo>
                <a:lnTo>
                  <a:pt x="356693" y="2603754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375652" y="1522461"/>
            <a:ext cx="1242060" cy="1080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44100"/>
              </a:lnSpc>
              <a:spcBef>
                <a:spcPts val="100"/>
              </a:spcBef>
            </a:pPr>
            <a:r>
              <a:rPr sz="1600" b="1" spc="-5" dirty="0">
                <a:latin typeface="微軟正黑體"/>
                <a:cs typeface="微軟正黑體"/>
              </a:rPr>
              <a:t>教育部補助款 </a:t>
            </a:r>
            <a:r>
              <a:rPr sz="1600" b="1" spc="-10" dirty="0">
                <a:latin typeface="微軟正黑體"/>
                <a:cs typeface="微軟正黑體"/>
              </a:rPr>
              <a:t>約新台幣 600</a:t>
            </a:r>
            <a:r>
              <a:rPr sz="1600" b="1" spc="-5" dirty="0">
                <a:latin typeface="微軟正黑體"/>
                <a:cs typeface="微軟正黑體"/>
              </a:rPr>
              <a:t>萬元</a:t>
            </a:r>
            <a:endParaRPr sz="1600">
              <a:latin typeface="微軟正黑體"/>
              <a:cs typeface="微軟正黑體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6179058" y="3269600"/>
            <a:ext cx="1482725" cy="729615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950"/>
              </a:spcBef>
            </a:pPr>
            <a:r>
              <a:rPr sz="1600" b="1" spc="-5" dirty="0">
                <a:latin typeface="微軟正黑體"/>
                <a:cs typeface="微軟正黑體"/>
              </a:rPr>
              <a:t>上傳</a:t>
            </a:r>
            <a:r>
              <a:rPr sz="1600" b="1" spc="-10" dirty="0">
                <a:latin typeface="微軟正黑體"/>
                <a:cs typeface="微軟正黑體"/>
              </a:rPr>
              <a:t>5</a:t>
            </a:r>
            <a:r>
              <a:rPr sz="1600" b="1" spc="-5" dirty="0">
                <a:latin typeface="微軟正黑體"/>
                <a:cs typeface="微軟正黑體"/>
              </a:rPr>
              <a:t>萬筆書目</a:t>
            </a:r>
            <a:endParaRPr sz="160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600" b="1" spc="-10" dirty="0">
                <a:latin typeface="微軟正黑體"/>
                <a:cs typeface="微軟正黑體"/>
              </a:rPr>
              <a:t>折抵美金10萬元</a:t>
            </a:r>
            <a:endParaRPr sz="1600">
              <a:latin typeface="微軟正黑體"/>
              <a:cs typeface="微軟正黑體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90971" y="1623974"/>
            <a:ext cx="836294" cy="10807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-1905" algn="ctr">
              <a:lnSpc>
                <a:spcPct val="144100"/>
              </a:lnSpc>
              <a:spcBef>
                <a:spcPts val="110"/>
              </a:spcBef>
            </a:pPr>
            <a:r>
              <a:rPr sz="1600" b="1" spc="-5" dirty="0">
                <a:latin typeface="微軟正黑體"/>
                <a:cs typeface="微軟正黑體"/>
              </a:rPr>
              <a:t>自籌款 約新台幣  </a:t>
            </a:r>
            <a:r>
              <a:rPr sz="1600" b="1" spc="-10" dirty="0">
                <a:latin typeface="微軟正黑體"/>
                <a:cs typeface="微軟正黑體"/>
              </a:rPr>
              <a:t>500</a:t>
            </a:r>
            <a:r>
              <a:rPr sz="1600" b="1" spc="-5" dirty="0">
                <a:latin typeface="微軟正黑體"/>
                <a:cs typeface="微軟正黑體"/>
              </a:rPr>
              <a:t>萬元</a:t>
            </a:r>
            <a:endParaRPr sz="1600"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5116" y="587705"/>
            <a:ext cx="56889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2023</a:t>
            </a:r>
            <a:r>
              <a:rPr sz="3600" spc="-5" dirty="0"/>
              <a:t>年各級成員館分攤金額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40181" y="1663017"/>
            <a:ext cx="7472045" cy="3226435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2000" dirty="0">
                <a:latin typeface="微軟正黑體"/>
                <a:cs typeface="微軟正黑體"/>
              </a:rPr>
              <a:t>依民國111年11月16日第25</a:t>
            </a:r>
            <a:r>
              <a:rPr sz="2000" spc="-10" dirty="0">
                <a:latin typeface="微軟正黑體"/>
                <a:cs typeface="微軟正黑體"/>
              </a:rPr>
              <a:t>次</a:t>
            </a:r>
            <a:r>
              <a:rPr sz="2000" dirty="0">
                <a:latin typeface="微軟正黑體"/>
                <a:cs typeface="微軟正黑體"/>
              </a:rPr>
              <a:t>推動館會議</a:t>
            </a:r>
            <a:r>
              <a:rPr sz="2000" spc="-10" dirty="0">
                <a:latin typeface="微軟正黑體"/>
                <a:cs typeface="微軟正黑體"/>
              </a:rPr>
              <a:t>決</a:t>
            </a:r>
            <a:r>
              <a:rPr sz="2000" dirty="0">
                <a:latin typeface="微軟正黑體"/>
                <a:cs typeface="微軟正黑體"/>
              </a:rPr>
              <a:t>議：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微軟正黑體"/>
                <a:cs typeface="微軟正黑體"/>
              </a:rPr>
              <a:t>(一)聯盟於2023</a:t>
            </a:r>
            <a:r>
              <a:rPr sz="2000" spc="5" dirty="0">
                <a:latin typeface="微軟正黑體"/>
                <a:cs typeface="微軟正黑體"/>
              </a:rPr>
              <a:t>年繼</a:t>
            </a:r>
            <a:r>
              <a:rPr sz="2000" spc="-20" dirty="0">
                <a:latin typeface="微軟正黑體"/>
                <a:cs typeface="微軟正黑體"/>
              </a:rPr>
              <a:t>續</a:t>
            </a:r>
            <a:r>
              <a:rPr sz="2000" spc="5" dirty="0">
                <a:latin typeface="微軟正黑體"/>
                <a:cs typeface="微軟正黑體"/>
              </a:rPr>
              <a:t>向教</a:t>
            </a:r>
            <a:r>
              <a:rPr sz="2000" spc="-20" dirty="0">
                <a:latin typeface="微軟正黑體"/>
                <a:cs typeface="微軟正黑體"/>
              </a:rPr>
              <a:t>育</a:t>
            </a:r>
            <a:r>
              <a:rPr sz="2000" spc="5" dirty="0">
                <a:latin typeface="微軟正黑體"/>
                <a:cs typeface="微軟正黑體"/>
              </a:rPr>
              <a:t>部申</a:t>
            </a:r>
            <a:r>
              <a:rPr sz="2000" spc="-20" dirty="0">
                <a:latin typeface="微軟正黑體"/>
                <a:cs typeface="微軟正黑體"/>
              </a:rPr>
              <a:t>請</a:t>
            </a:r>
            <a:r>
              <a:rPr sz="2000" spc="5" dirty="0">
                <a:latin typeface="微軟正黑體"/>
                <a:cs typeface="微軟正黑體"/>
              </a:rPr>
              <a:t>計畫</a:t>
            </a:r>
            <a:r>
              <a:rPr sz="2000" spc="-10" dirty="0">
                <a:latin typeface="微軟正黑體"/>
                <a:cs typeface="微軟正黑體"/>
              </a:rPr>
              <a:t>。</a:t>
            </a:r>
            <a:r>
              <a:rPr sz="2000" dirty="0">
                <a:latin typeface="微軟正黑體"/>
                <a:cs typeface="微軟正黑體"/>
              </a:rPr>
              <a:t>2023</a:t>
            </a:r>
            <a:r>
              <a:rPr sz="2000" spc="5" dirty="0">
                <a:latin typeface="微軟正黑體"/>
                <a:cs typeface="微軟正黑體"/>
              </a:rPr>
              <a:t>年</a:t>
            </a:r>
            <a:r>
              <a:rPr sz="2000" spc="-15" dirty="0">
                <a:latin typeface="微軟正黑體"/>
                <a:cs typeface="微軟正黑體"/>
              </a:rPr>
              <a:t>成</a:t>
            </a:r>
            <a:r>
              <a:rPr sz="2000" spc="5" dirty="0">
                <a:latin typeface="微軟正黑體"/>
                <a:cs typeface="微軟正黑體"/>
              </a:rPr>
              <a:t>員館</a:t>
            </a:r>
            <a:r>
              <a:rPr sz="2000" spc="-20" dirty="0">
                <a:latin typeface="微軟正黑體"/>
                <a:cs typeface="微軟正黑體"/>
              </a:rPr>
              <a:t>自</a:t>
            </a:r>
            <a:r>
              <a:rPr sz="2000" spc="5" dirty="0">
                <a:latin typeface="微軟正黑體"/>
                <a:cs typeface="微軟正黑體"/>
              </a:rPr>
              <a:t>籌款依</a:t>
            </a:r>
            <a:endParaRPr sz="2000" dirty="0">
              <a:latin typeface="微軟正黑體"/>
              <a:cs typeface="微軟正黑體"/>
            </a:endParaRPr>
          </a:p>
          <a:p>
            <a:pPr marL="46355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微軟正黑體"/>
                <a:cs typeface="微軟正黑體"/>
              </a:rPr>
              <a:t>現行各級分攤表為基準</a:t>
            </a:r>
            <a:r>
              <a:rPr sz="2000" spc="-15" dirty="0">
                <a:latin typeface="微軟正黑體"/>
                <a:cs typeface="微軟正黑體"/>
              </a:rPr>
              <a:t>調</a:t>
            </a:r>
            <a:r>
              <a:rPr sz="2000" spc="5" dirty="0">
                <a:latin typeface="微軟正黑體"/>
                <a:cs typeface="微軟正黑體"/>
              </a:rPr>
              <a:t>漲</a:t>
            </a:r>
            <a:r>
              <a:rPr sz="2000" dirty="0">
                <a:latin typeface="微軟正黑體"/>
                <a:cs typeface="微軟正黑體"/>
              </a:rPr>
              <a:t>。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spc="5" dirty="0">
                <a:latin typeface="微軟正黑體"/>
                <a:cs typeface="微軟正黑體"/>
              </a:rPr>
              <a:t>(</a:t>
            </a:r>
            <a:r>
              <a:rPr sz="2000" dirty="0">
                <a:latin typeface="微軟正黑體"/>
                <a:cs typeface="微軟正黑體"/>
              </a:rPr>
              <a:t>二</a:t>
            </a:r>
            <a:r>
              <a:rPr sz="2000" spc="5" dirty="0">
                <a:latin typeface="微軟正黑體"/>
                <a:cs typeface="微軟正黑體"/>
              </a:rPr>
              <a:t>)</a:t>
            </a:r>
            <a:r>
              <a:rPr sz="2000" dirty="0">
                <a:latin typeface="微軟正黑體"/>
                <a:cs typeface="微軟正黑體"/>
              </a:rPr>
              <a:t>未來自籌</a:t>
            </a:r>
            <a:r>
              <a:rPr sz="2000" spc="-15" dirty="0">
                <a:latin typeface="微軟正黑體"/>
                <a:cs typeface="微軟正黑體"/>
              </a:rPr>
              <a:t>款</a:t>
            </a:r>
            <a:r>
              <a:rPr sz="2000" dirty="0">
                <a:latin typeface="微軟正黑體"/>
                <a:cs typeface="微軟正黑體"/>
              </a:rPr>
              <a:t>實際</a:t>
            </a:r>
            <a:r>
              <a:rPr sz="2000" spc="-15" dirty="0">
                <a:latin typeface="微軟正黑體"/>
                <a:cs typeface="微軟正黑體"/>
              </a:rPr>
              <a:t>收</a:t>
            </a:r>
            <a:r>
              <a:rPr sz="2000" dirty="0">
                <a:latin typeface="微軟正黑體"/>
                <a:cs typeface="微軟正黑體"/>
              </a:rPr>
              <a:t>繳金</a:t>
            </a:r>
            <a:r>
              <a:rPr sz="2000" spc="-15" dirty="0">
                <a:latin typeface="微軟正黑體"/>
                <a:cs typeface="微軟正黑體"/>
              </a:rPr>
              <a:t>額</a:t>
            </a:r>
            <a:r>
              <a:rPr sz="2000" dirty="0">
                <a:latin typeface="微軟正黑體"/>
                <a:cs typeface="微軟正黑體"/>
              </a:rPr>
              <a:t>依教</a:t>
            </a:r>
            <a:r>
              <a:rPr sz="2000" spc="-15" dirty="0">
                <a:latin typeface="微軟正黑體"/>
                <a:cs typeface="微軟正黑體"/>
              </a:rPr>
              <a:t>育</a:t>
            </a:r>
            <a:r>
              <a:rPr sz="2000" dirty="0">
                <a:latin typeface="微軟正黑體"/>
                <a:cs typeface="微軟正黑體"/>
              </a:rPr>
              <a:t>部當</a:t>
            </a:r>
            <a:r>
              <a:rPr sz="2000" spc="-15" dirty="0">
                <a:latin typeface="微軟正黑體"/>
                <a:cs typeface="微軟正黑體"/>
              </a:rPr>
              <a:t>年</a:t>
            </a:r>
            <a:r>
              <a:rPr sz="2000" dirty="0">
                <a:latin typeface="微軟正黑體"/>
                <a:cs typeface="微軟正黑體"/>
              </a:rPr>
              <a:t>度補</a:t>
            </a:r>
            <a:r>
              <a:rPr sz="2000" spc="-15" dirty="0">
                <a:latin typeface="微軟正黑體"/>
                <a:cs typeface="微軟正黑體"/>
              </a:rPr>
              <a:t>助</a:t>
            </a:r>
            <a:r>
              <a:rPr sz="2000" dirty="0">
                <a:latin typeface="微軟正黑體"/>
                <a:cs typeface="微軟正黑體"/>
              </a:rPr>
              <a:t>金額</a:t>
            </a:r>
            <a:r>
              <a:rPr sz="2000" spc="-15" dirty="0">
                <a:latin typeface="微軟正黑體"/>
                <a:cs typeface="微軟正黑體"/>
              </a:rPr>
              <a:t>再</a:t>
            </a:r>
            <a:r>
              <a:rPr sz="2000" dirty="0">
                <a:latin typeface="微軟正黑體"/>
                <a:cs typeface="微軟正黑體"/>
              </a:rPr>
              <a:t>行調</a:t>
            </a:r>
            <a:r>
              <a:rPr sz="2000" spc="-5" dirty="0">
                <a:latin typeface="微軟正黑體"/>
                <a:cs typeface="微軟正黑體"/>
              </a:rPr>
              <a:t>整</a:t>
            </a:r>
            <a:r>
              <a:rPr sz="2000" dirty="0">
                <a:latin typeface="微軟正黑體"/>
                <a:cs typeface="微軟正黑體"/>
              </a:rPr>
              <a:t>。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 dirty="0">
              <a:latin typeface="微軟正黑體"/>
              <a:cs typeface="微軟正黑體"/>
            </a:endParaRPr>
          </a:p>
          <a:p>
            <a:pPr marL="12700" marR="78740">
              <a:lnSpc>
                <a:spcPct val="150000"/>
              </a:lnSpc>
            </a:pPr>
            <a:r>
              <a:rPr sz="2000" dirty="0">
                <a:latin typeface="微軟正黑體"/>
                <a:cs typeface="微軟正黑體"/>
              </a:rPr>
              <a:t>聯盟於2022年12月進行</a:t>
            </a:r>
            <a:r>
              <a:rPr sz="2000" spc="-5" dirty="0">
                <a:latin typeface="微軟正黑體"/>
                <a:cs typeface="微軟正黑體"/>
              </a:rPr>
              <a:t>2023</a:t>
            </a:r>
            <a:r>
              <a:rPr sz="2000" dirty="0">
                <a:latin typeface="微軟正黑體"/>
                <a:cs typeface="微軟正黑體"/>
              </a:rPr>
              <a:t>年意</a:t>
            </a:r>
            <a:r>
              <a:rPr sz="2000" spc="-15" dirty="0">
                <a:latin typeface="微軟正黑體"/>
                <a:cs typeface="微軟正黑體"/>
              </a:rPr>
              <a:t>願</a:t>
            </a:r>
            <a:r>
              <a:rPr sz="2000" dirty="0">
                <a:latin typeface="微軟正黑體"/>
                <a:cs typeface="微軟正黑體"/>
              </a:rPr>
              <a:t>調查</a:t>
            </a:r>
            <a:r>
              <a:rPr sz="2000" spc="-15" dirty="0">
                <a:latin typeface="微軟正黑體"/>
                <a:cs typeface="微軟正黑體"/>
              </a:rPr>
              <a:t>，</a:t>
            </a:r>
            <a:r>
              <a:rPr sz="2000" dirty="0">
                <a:latin typeface="微軟正黑體"/>
                <a:cs typeface="微軟正黑體"/>
              </a:rPr>
              <a:t>共計</a:t>
            </a:r>
            <a:r>
              <a:rPr sz="2000" spc="-15" dirty="0">
                <a:latin typeface="微軟正黑體"/>
                <a:cs typeface="微軟正黑體"/>
              </a:rPr>
              <a:t>有</a:t>
            </a:r>
            <a:r>
              <a:rPr sz="2000" b="1" spc="-10" dirty="0">
                <a:solidFill>
                  <a:srgbClr val="C00000"/>
                </a:solidFill>
                <a:latin typeface="微軟正黑體"/>
                <a:cs typeface="微軟正黑體"/>
              </a:rPr>
              <a:t>62</a:t>
            </a:r>
            <a:r>
              <a:rPr sz="2000" b="1" dirty="0">
                <a:solidFill>
                  <a:srgbClr val="C00000"/>
                </a:solidFill>
                <a:latin typeface="微軟正黑體"/>
                <a:cs typeface="微軟正黑體"/>
              </a:rPr>
              <a:t>個</a:t>
            </a:r>
            <a:r>
              <a:rPr sz="2000" dirty="0">
                <a:latin typeface="微軟正黑體"/>
                <a:cs typeface="微軟正黑體"/>
              </a:rPr>
              <a:t>成</a:t>
            </a:r>
            <a:r>
              <a:rPr sz="2000" spc="-15" dirty="0">
                <a:latin typeface="微軟正黑體"/>
                <a:cs typeface="微軟正黑體"/>
              </a:rPr>
              <a:t>員</a:t>
            </a:r>
            <a:r>
              <a:rPr sz="2000" dirty="0">
                <a:latin typeface="微軟正黑體"/>
                <a:cs typeface="微軟正黑體"/>
              </a:rPr>
              <a:t>館願意 繼續參與聯盟。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5116" y="587705"/>
            <a:ext cx="56889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2023</a:t>
            </a:r>
            <a:r>
              <a:rPr sz="3600" spc="-5" dirty="0"/>
              <a:t>年各級成員館分攤金額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43204" y="6157061"/>
            <a:ext cx="20485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微軟正黑體"/>
                <a:cs typeface="微軟正黑體"/>
              </a:rPr>
              <a:t>*</a:t>
            </a:r>
            <a:r>
              <a:rPr sz="1400" dirty="0">
                <a:latin typeface="微軟正黑體"/>
                <a:cs typeface="微軟正黑體"/>
              </a:rPr>
              <a:t>館數統計截至2023年</a:t>
            </a:r>
            <a:r>
              <a:rPr sz="1400" spc="-10" dirty="0">
                <a:latin typeface="微軟正黑體"/>
                <a:cs typeface="微軟正黑體"/>
              </a:rPr>
              <a:t>2</a:t>
            </a:r>
            <a:r>
              <a:rPr sz="1400" dirty="0">
                <a:latin typeface="微軟正黑體"/>
                <a:cs typeface="微軟正黑體"/>
              </a:rPr>
              <a:t>月</a:t>
            </a:r>
            <a:endParaRPr sz="1400">
              <a:latin typeface="微軟正黑體"/>
              <a:cs typeface="微軟正黑體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57961" y="1364361"/>
          <a:ext cx="7816849" cy="4695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0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7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1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93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新級數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5904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新使用量級距(2年使</a:t>
                      </a:r>
                      <a:r>
                        <a:rPr sz="1400" spc="-15" dirty="0">
                          <a:latin typeface="微軟正黑體"/>
                          <a:cs typeface="微軟正黑體"/>
                        </a:rPr>
                        <a:t>用</a:t>
                      </a:r>
                      <a:r>
                        <a:rPr sz="1400" dirty="0">
                          <a:latin typeface="微軟正黑體"/>
                          <a:cs typeface="微軟正黑體"/>
                        </a:rPr>
                        <a:t>量總</a:t>
                      </a:r>
                      <a:r>
                        <a:rPr sz="1400" spc="-15" dirty="0">
                          <a:latin typeface="微軟正黑體"/>
                          <a:cs typeface="微軟正黑體"/>
                        </a:rPr>
                        <a:t>量</a:t>
                      </a:r>
                      <a:r>
                        <a:rPr sz="1400" dirty="0">
                          <a:latin typeface="微軟正黑體"/>
                          <a:cs typeface="微軟正黑體"/>
                        </a:rPr>
                        <a:t>)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781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2023年金額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ts val="1625"/>
                        </a:lnSpc>
                        <a:spcBef>
                          <a:spcPts val="24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成員館數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625"/>
                        </a:lnSpc>
                        <a:spcBef>
                          <a:spcPts val="24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預計籌得金額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ts val="1645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45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其他圖書館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45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10,600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45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2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45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21,200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ts val="1645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2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45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專門/醫學圖書館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45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21,200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45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9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45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190,800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3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公共圖書館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26,500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3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79,500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4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技專圖書館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31,800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8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254,400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5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大學圖書館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37,100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18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667,800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6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4,500-6,000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47,700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6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286,200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7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6,000-10,000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63,600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2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127,200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8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10,000-20,000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106,000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6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636,000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9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20,000-30,000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132,500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3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397,500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30,000-40,000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164,300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3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39"/>
                        </a:lnSpc>
                        <a:spcBef>
                          <a:spcPts val="100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492,900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11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40,000-45,000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180,200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12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45,000-50,000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318,000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13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50,000-55,000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424,000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14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55,000-60,000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508,800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508,800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15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60,000-80,000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540,600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4010"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16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80,000-100,000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572,400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9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17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100,000-120,000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614,800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A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18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120,000-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657,200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1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657,200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3997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總計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62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ts val="1635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微軟正黑體"/>
                          <a:cs typeface="微軟正黑體"/>
                        </a:rPr>
                        <a:t>4,3</a:t>
                      </a:r>
                      <a:r>
                        <a:rPr sz="1400" spc="5" dirty="0">
                          <a:latin typeface="微軟正黑體"/>
                          <a:cs typeface="微軟正黑體"/>
                        </a:rPr>
                        <a:t>1</a:t>
                      </a:r>
                      <a:r>
                        <a:rPr sz="1400" dirty="0">
                          <a:latin typeface="微軟正黑體"/>
                          <a:cs typeface="微軟正黑體"/>
                        </a:rPr>
                        <a:t>9,5</a:t>
                      </a:r>
                      <a:r>
                        <a:rPr sz="1400" spc="5" dirty="0">
                          <a:latin typeface="微軟正黑體"/>
                          <a:cs typeface="微軟正黑體"/>
                        </a:rPr>
                        <a:t>0</a:t>
                      </a:r>
                      <a:r>
                        <a:rPr sz="1400" dirty="0">
                          <a:latin typeface="微軟正黑體"/>
                          <a:cs typeface="微軟正黑體"/>
                        </a:rPr>
                        <a:t>0</a:t>
                      </a:r>
                      <a:endParaRPr sz="1400">
                        <a:latin typeface="微軟正黑體"/>
                        <a:cs typeface="微軟正黑體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5116" y="587705"/>
            <a:ext cx="75177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2023</a:t>
            </a:r>
            <a:r>
              <a:rPr sz="3600" spc="-5" dirty="0"/>
              <a:t>年各級成員館原編上傳筆數分配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8530" y="1472438"/>
          <a:ext cx="8121650" cy="42786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8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0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589"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600" b="1" spc="-5" dirty="0">
                          <a:latin typeface="微軟正黑體"/>
                          <a:cs typeface="微軟正黑體"/>
                        </a:rPr>
                        <a:t>分攤筆數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600" b="1" spc="-5" dirty="0">
                          <a:latin typeface="微軟正黑體"/>
                          <a:cs typeface="微軟正黑體"/>
                        </a:rPr>
                        <a:t>館數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6685" marR="138430">
                        <a:lnSpc>
                          <a:spcPts val="1800"/>
                        </a:lnSpc>
                        <a:spcBef>
                          <a:spcPts val="350"/>
                        </a:spcBef>
                      </a:pPr>
                      <a:r>
                        <a:rPr sz="1600" b="1" dirty="0">
                          <a:latin typeface="微軟正黑體"/>
                          <a:cs typeface="微軟正黑體"/>
                        </a:rPr>
                        <a:t>分攤筆 數小計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600" b="1" spc="-5" dirty="0">
                          <a:latin typeface="微軟正黑體"/>
                          <a:cs typeface="微軟正黑體"/>
                        </a:rPr>
                        <a:t>成員館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635"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10</a:t>
                      </a:r>
                      <a:r>
                        <a:rPr sz="1600" spc="-5" dirty="0">
                          <a:latin typeface="微軟正黑體"/>
                          <a:cs typeface="微軟正黑體"/>
                        </a:rPr>
                        <a:t>0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筆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36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3,600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dirty="0">
                          <a:latin typeface="新細明體"/>
                          <a:cs typeface="新細明體"/>
                        </a:rPr>
                        <a:t>從未上傳過的成員館</a:t>
                      </a:r>
                      <a:endParaRPr sz="1800">
                        <a:latin typeface="新細明體"/>
                        <a:cs typeface="新細明體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4471C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686"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30</a:t>
                      </a:r>
                      <a:r>
                        <a:rPr sz="1600" spc="-5" dirty="0">
                          <a:latin typeface="微軟正黑體"/>
                          <a:cs typeface="微軟正黑體"/>
                        </a:rPr>
                        <a:t>0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筆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3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900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元智大學、臺北藝術大學、靜宜大學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58"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50</a:t>
                      </a:r>
                      <a:r>
                        <a:rPr sz="1600" spc="-5" dirty="0">
                          <a:latin typeface="微軟正黑體"/>
                          <a:cs typeface="微軟正黑體"/>
                        </a:rPr>
                        <a:t>0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筆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231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6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231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3,000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231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80010">
                        <a:lnSpc>
                          <a:spcPts val="1800"/>
                        </a:lnSpc>
                        <a:spcBef>
                          <a:spcPts val="229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高雄科技大學、輔仁大學、臺北教</a:t>
                      </a:r>
                      <a:r>
                        <a:rPr sz="1600" spc="10" dirty="0">
                          <a:latin typeface="微軟正黑體"/>
                          <a:cs typeface="微軟正黑體"/>
                        </a:rPr>
                        <a:t>育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大學</a:t>
                      </a:r>
                      <a:r>
                        <a:rPr sz="1600" spc="10" dirty="0">
                          <a:latin typeface="微軟正黑體"/>
                          <a:cs typeface="微軟正黑體"/>
                        </a:rPr>
                        <a:t>、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東海</a:t>
                      </a:r>
                      <a:r>
                        <a:rPr sz="1600" spc="10" dirty="0">
                          <a:latin typeface="微軟正黑體"/>
                          <a:cs typeface="微軟正黑體"/>
                        </a:rPr>
                        <a:t>大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學、</a:t>
                      </a:r>
                      <a:r>
                        <a:rPr sz="1600" spc="10" dirty="0">
                          <a:latin typeface="微軟正黑體"/>
                          <a:cs typeface="微軟正黑體"/>
                        </a:rPr>
                        <a:t>國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立 </a:t>
                      </a:r>
                      <a:r>
                        <a:rPr sz="1600" spc="-5" dirty="0">
                          <a:latin typeface="微軟正黑體"/>
                          <a:cs typeface="微軟正黑體"/>
                        </a:rPr>
                        <a:t>公共資訊圖書館、朝陽科技大學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4471C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07"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70</a:t>
                      </a:r>
                      <a:r>
                        <a:rPr sz="1600" spc="-5" dirty="0">
                          <a:latin typeface="微軟正黑體"/>
                          <a:cs typeface="微軟正黑體"/>
                        </a:rPr>
                        <a:t>0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筆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231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4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231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2,800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231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 marR="80010">
                        <a:lnSpc>
                          <a:spcPts val="1800"/>
                        </a:lnSpc>
                        <a:spcBef>
                          <a:spcPts val="229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臺北市立圖書館、長庚大學、國立</a:t>
                      </a:r>
                      <a:r>
                        <a:rPr sz="1600" spc="10" dirty="0">
                          <a:latin typeface="微軟正黑體"/>
                          <a:cs typeface="微軟正黑體"/>
                        </a:rPr>
                        <a:t>臺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灣圖</a:t>
                      </a:r>
                      <a:r>
                        <a:rPr sz="1600" spc="10" dirty="0">
                          <a:latin typeface="微軟正黑體"/>
                          <a:cs typeface="微軟正黑體"/>
                        </a:rPr>
                        <a:t>書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館、</a:t>
                      </a:r>
                      <a:r>
                        <a:rPr sz="1600" spc="10" dirty="0">
                          <a:latin typeface="微軟正黑體"/>
                          <a:cs typeface="微軟正黑體"/>
                        </a:rPr>
                        <a:t>國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家表</a:t>
                      </a:r>
                      <a:r>
                        <a:rPr sz="1600" spc="10" dirty="0">
                          <a:latin typeface="微軟正黑體"/>
                          <a:cs typeface="微軟正黑體"/>
                        </a:rPr>
                        <a:t>演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藝 </a:t>
                      </a:r>
                      <a:r>
                        <a:rPr sz="1600" spc="-5" dirty="0">
                          <a:latin typeface="微軟正黑體"/>
                          <a:cs typeface="微軟正黑體"/>
                        </a:rPr>
                        <a:t>術中心國家兩廳院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58"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1,000筆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238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6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238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7,000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238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77470">
                        <a:lnSpc>
                          <a:spcPts val="1800"/>
                        </a:lnSpc>
                        <a:spcBef>
                          <a:spcPts val="234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中山大</a:t>
                      </a:r>
                      <a:r>
                        <a:rPr sz="1600" spc="15" dirty="0">
                          <a:latin typeface="微軟正黑體"/>
                          <a:cs typeface="微軟正黑體"/>
                        </a:rPr>
                        <a:t>學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、臺</a:t>
                      </a:r>
                      <a:r>
                        <a:rPr sz="1600" spc="10" dirty="0">
                          <a:latin typeface="微軟正黑體"/>
                          <a:cs typeface="微軟正黑體"/>
                        </a:rPr>
                        <a:t>灣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師範大</a:t>
                      </a:r>
                      <a:r>
                        <a:rPr sz="1600" spc="15" dirty="0">
                          <a:latin typeface="微軟正黑體"/>
                          <a:cs typeface="微軟正黑體"/>
                        </a:rPr>
                        <a:t>學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、淡</a:t>
                      </a:r>
                      <a:r>
                        <a:rPr sz="1600" spc="10" dirty="0">
                          <a:latin typeface="微軟正黑體"/>
                          <a:cs typeface="微軟正黑體"/>
                        </a:rPr>
                        <a:t>江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大學、</a:t>
                      </a:r>
                      <a:r>
                        <a:rPr sz="1600" spc="15" dirty="0">
                          <a:latin typeface="微軟正黑體"/>
                          <a:cs typeface="微軟正黑體"/>
                        </a:rPr>
                        <a:t>清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華大</a:t>
                      </a:r>
                      <a:r>
                        <a:rPr sz="1600" spc="10" dirty="0">
                          <a:latin typeface="微軟正黑體"/>
                          <a:cs typeface="微軟正黑體"/>
                        </a:rPr>
                        <a:t>學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、中興</a:t>
                      </a:r>
                      <a:r>
                        <a:rPr sz="1600" spc="15" dirty="0">
                          <a:latin typeface="微軟正黑體"/>
                          <a:cs typeface="微軟正黑體"/>
                        </a:rPr>
                        <a:t>大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學 </a:t>
                      </a:r>
                      <a:r>
                        <a:rPr sz="1600" spc="-5" dirty="0">
                          <a:latin typeface="微軟正黑體"/>
                          <a:cs typeface="微軟正黑體"/>
                        </a:rPr>
                        <a:t>中央研究院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4471C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661"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3,000筆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3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9,000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成功大學、中正大學、陽明交通大學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635"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5,000筆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3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15</a:t>
                      </a:r>
                      <a:r>
                        <a:rPr sz="1600" spc="5" dirty="0">
                          <a:latin typeface="微軟正黑體"/>
                          <a:cs typeface="微軟正黑體"/>
                        </a:rPr>
                        <a:t>,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000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政治大學、國家圖書館、新北市立</a:t>
                      </a:r>
                      <a:r>
                        <a:rPr sz="1600" spc="5" dirty="0">
                          <a:latin typeface="微軟正黑體"/>
                          <a:cs typeface="微軟正黑體"/>
                        </a:rPr>
                        <a:t>圖</a:t>
                      </a:r>
                      <a:r>
                        <a:rPr sz="1600" spc="-5" dirty="0">
                          <a:latin typeface="微軟正黑體"/>
                          <a:cs typeface="微軟正黑體"/>
                        </a:rPr>
                        <a:t>書館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4471C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673"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11,10</a:t>
                      </a:r>
                      <a:r>
                        <a:rPr sz="1600" spc="-5" dirty="0">
                          <a:latin typeface="微軟正黑體"/>
                          <a:cs typeface="微軟正黑體"/>
                        </a:rPr>
                        <a:t>0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筆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1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11</a:t>
                      </a:r>
                      <a:r>
                        <a:rPr sz="1600" spc="5" dirty="0">
                          <a:latin typeface="微軟正黑體"/>
                          <a:cs typeface="微軟正黑體"/>
                        </a:rPr>
                        <a:t>,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100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臺灣大學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635">
                <a:tc>
                  <a:txBody>
                    <a:bodyPr/>
                    <a:lstStyle/>
                    <a:p>
                      <a:pPr marL="3568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合計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62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dirty="0">
                          <a:latin typeface="微軟正黑體"/>
                          <a:cs typeface="微軟正黑體"/>
                        </a:rPr>
                        <a:t>51</a:t>
                      </a:r>
                      <a:r>
                        <a:rPr sz="1600" spc="5" dirty="0">
                          <a:latin typeface="微軟正黑體"/>
                          <a:cs typeface="微軟正黑體"/>
                        </a:rPr>
                        <a:t>,</a:t>
                      </a:r>
                      <a:r>
                        <a:rPr sz="1600" dirty="0">
                          <a:latin typeface="微軟正黑體"/>
                          <a:cs typeface="微軟正黑體"/>
                        </a:rPr>
                        <a:t>400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請第</a:t>
                      </a:r>
                      <a:r>
                        <a:rPr sz="1600" spc="-10" dirty="0">
                          <a:latin typeface="微軟正黑體"/>
                          <a:cs typeface="微軟正黑體"/>
                        </a:rPr>
                        <a:t>4</a:t>
                      </a:r>
                      <a:r>
                        <a:rPr sz="1600" spc="-5" dirty="0">
                          <a:latin typeface="微軟正黑體"/>
                          <a:cs typeface="微軟正黑體"/>
                        </a:rPr>
                        <a:t>級以上成員館多協助分攤原編</a:t>
                      </a:r>
                      <a:r>
                        <a:rPr sz="1600" spc="5" dirty="0">
                          <a:latin typeface="微軟正黑體"/>
                          <a:cs typeface="微軟正黑體"/>
                        </a:rPr>
                        <a:t>書</a:t>
                      </a:r>
                      <a:r>
                        <a:rPr sz="1600" spc="-5" dirty="0">
                          <a:latin typeface="微軟正黑體"/>
                          <a:cs typeface="微軟正黑體"/>
                        </a:rPr>
                        <a:t>目上</a:t>
                      </a:r>
                      <a:r>
                        <a:rPr sz="1600" spc="5" dirty="0">
                          <a:latin typeface="微軟正黑體"/>
                          <a:cs typeface="微軟正黑體"/>
                        </a:rPr>
                        <a:t>傳</a:t>
                      </a:r>
                      <a:r>
                        <a:rPr sz="1600" spc="-5" dirty="0">
                          <a:latin typeface="微軟正黑體"/>
                          <a:cs typeface="微軟正黑體"/>
                        </a:rPr>
                        <a:t>量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23696" y="5858662"/>
            <a:ext cx="627062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7475" marR="5080" indent="-10541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微軟正黑體"/>
                <a:cs typeface="微軟正黑體"/>
              </a:rPr>
              <a:t>*</a:t>
            </a:r>
            <a:r>
              <a:rPr sz="1400" dirty="0">
                <a:latin typeface="微軟正黑體"/>
                <a:cs typeface="微軟正黑體"/>
              </a:rPr>
              <a:t>依據各</a:t>
            </a:r>
            <a:r>
              <a:rPr sz="1400" spc="-5" dirty="0">
                <a:latin typeface="微軟正黑體"/>
                <a:cs typeface="微軟正黑體"/>
              </a:rPr>
              <a:t>館</a:t>
            </a:r>
            <a:r>
              <a:rPr sz="1400" dirty="0">
                <a:latin typeface="微軟正黑體"/>
                <a:cs typeface="微軟正黑體"/>
              </a:rPr>
              <a:t>於意願調查表</a:t>
            </a:r>
            <a:r>
              <a:rPr sz="1400" spc="-15" dirty="0">
                <a:latin typeface="微軟正黑體"/>
                <a:cs typeface="微軟正黑體"/>
              </a:rPr>
              <a:t>上</a:t>
            </a:r>
            <a:r>
              <a:rPr sz="1400" dirty="0">
                <a:latin typeface="微軟正黑體"/>
                <a:cs typeface="微軟正黑體"/>
              </a:rPr>
              <a:t>所填</a:t>
            </a:r>
            <a:r>
              <a:rPr sz="1400" spc="-15" dirty="0">
                <a:latin typeface="微軟正黑體"/>
                <a:cs typeface="微軟正黑體"/>
              </a:rPr>
              <a:t>數</a:t>
            </a:r>
            <a:r>
              <a:rPr sz="1400" dirty="0">
                <a:latin typeface="微軟正黑體"/>
                <a:cs typeface="微軟正黑體"/>
              </a:rPr>
              <a:t>字、2022</a:t>
            </a:r>
            <a:r>
              <a:rPr sz="1400" spc="-15" dirty="0">
                <a:latin typeface="微軟正黑體"/>
                <a:cs typeface="微軟正黑體"/>
              </a:rPr>
              <a:t>年</a:t>
            </a:r>
            <a:r>
              <a:rPr sz="1400" dirty="0">
                <a:latin typeface="微軟正黑體"/>
                <a:cs typeface="微軟正黑體"/>
              </a:rPr>
              <a:t>聯盟</a:t>
            </a:r>
            <a:r>
              <a:rPr sz="1400" spc="-15" dirty="0">
                <a:latin typeface="微軟正黑體"/>
                <a:cs typeface="微軟正黑體"/>
              </a:rPr>
              <a:t>規</a:t>
            </a:r>
            <a:r>
              <a:rPr sz="1400" dirty="0">
                <a:latin typeface="微軟正黑體"/>
                <a:cs typeface="微軟正黑體"/>
              </a:rPr>
              <a:t>定各</a:t>
            </a:r>
            <a:r>
              <a:rPr sz="1400" spc="-15" dirty="0">
                <a:latin typeface="微軟正黑體"/>
                <a:cs typeface="微軟正黑體"/>
              </a:rPr>
              <a:t>館</a:t>
            </a:r>
            <a:r>
              <a:rPr sz="1400" dirty="0">
                <a:latin typeface="微軟正黑體"/>
                <a:cs typeface="微軟正黑體"/>
              </a:rPr>
              <a:t>需上</a:t>
            </a:r>
            <a:r>
              <a:rPr sz="1400" spc="-15" dirty="0">
                <a:latin typeface="微軟正黑體"/>
                <a:cs typeface="微軟正黑體"/>
              </a:rPr>
              <a:t>傳</a:t>
            </a:r>
            <a:r>
              <a:rPr sz="1400" dirty="0">
                <a:latin typeface="微軟正黑體"/>
                <a:cs typeface="微軟正黑體"/>
              </a:rPr>
              <a:t>數量</a:t>
            </a:r>
            <a:r>
              <a:rPr sz="1400" spc="-10" dirty="0">
                <a:latin typeface="微軟正黑體"/>
                <a:cs typeface="微軟正黑體"/>
              </a:rPr>
              <a:t>及</a:t>
            </a:r>
            <a:r>
              <a:rPr sz="1400" spc="-5" dirty="0">
                <a:latin typeface="微軟正黑體"/>
                <a:cs typeface="微軟正黑體"/>
              </a:rPr>
              <a:t>2020</a:t>
            </a:r>
            <a:r>
              <a:rPr sz="1400" dirty="0">
                <a:latin typeface="微軟正黑體"/>
                <a:cs typeface="微軟正黑體"/>
              </a:rPr>
              <a:t>年 和2021年平均上傳量</a:t>
            </a:r>
            <a:r>
              <a:rPr sz="1400" spc="-15" dirty="0">
                <a:latin typeface="微軟正黑體"/>
                <a:cs typeface="微軟正黑體"/>
              </a:rPr>
              <a:t>進</a:t>
            </a:r>
            <a:r>
              <a:rPr sz="1400" dirty="0">
                <a:latin typeface="微軟正黑體"/>
                <a:cs typeface="微軟正黑體"/>
              </a:rPr>
              <a:t>行分</a:t>
            </a:r>
            <a:r>
              <a:rPr sz="1400" spc="-15" dirty="0">
                <a:latin typeface="微軟正黑體"/>
                <a:cs typeface="微軟正黑體"/>
              </a:rPr>
              <a:t>配</a:t>
            </a:r>
            <a:r>
              <a:rPr sz="1400" dirty="0">
                <a:latin typeface="微軟正黑體"/>
                <a:cs typeface="微軟正黑體"/>
              </a:rPr>
              <a:t>。</a:t>
            </a:r>
            <a:endParaRPr sz="1400"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7016" y="1525397"/>
            <a:ext cx="7882890" cy="284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3845" marR="5080" indent="-271780" algn="just">
              <a:lnSpc>
                <a:spcPct val="150000"/>
              </a:lnSpc>
              <a:spcBef>
                <a:spcPts val="100"/>
              </a:spcBef>
              <a:buSzPct val="95833"/>
              <a:buFont typeface="Wingdings"/>
              <a:buChar char=""/>
              <a:tabLst>
                <a:tab pos="314325" algn="l"/>
              </a:tabLst>
            </a:pPr>
            <a:r>
              <a:rPr sz="2400" spc="45" dirty="0">
                <a:latin typeface="微軟正黑體"/>
                <a:cs typeface="微軟正黑體"/>
              </a:rPr>
              <a:t>繼續向教育部提出民</a:t>
            </a:r>
            <a:r>
              <a:rPr sz="2400" spc="50" dirty="0">
                <a:latin typeface="微軟正黑體"/>
                <a:cs typeface="微軟正黑體"/>
              </a:rPr>
              <a:t>國</a:t>
            </a:r>
            <a:r>
              <a:rPr sz="2400" dirty="0">
                <a:latin typeface="微軟正黑體"/>
                <a:cs typeface="微軟正黑體"/>
              </a:rPr>
              <a:t>11</a:t>
            </a:r>
            <a:r>
              <a:rPr sz="2400" spc="45" dirty="0">
                <a:latin typeface="微軟正黑體"/>
                <a:cs typeface="微軟正黑體"/>
              </a:rPr>
              <a:t>2</a:t>
            </a:r>
            <a:r>
              <a:rPr sz="2400" spc="50" dirty="0">
                <a:latin typeface="微軟正黑體"/>
                <a:cs typeface="微軟正黑體"/>
              </a:rPr>
              <a:t>年</a:t>
            </a:r>
            <a:r>
              <a:rPr sz="2400" spc="35" dirty="0">
                <a:latin typeface="微軟正黑體"/>
                <a:cs typeface="微軟正黑體"/>
              </a:rPr>
              <a:t>「</a:t>
            </a:r>
            <a:r>
              <a:rPr sz="2400" spc="30" dirty="0">
                <a:latin typeface="微軟正黑體"/>
                <a:cs typeface="微軟正黑體"/>
              </a:rPr>
              <a:t>我</a:t>
            </a:r>
            <a:r>
              <a:rPr sz="2400" spc="45" dirty="0">
                <a:latin typeface="微軟正黑體"/>
                <a:cs typeface="微軟正黑體"/>
              </a:rPr>
              <a:t>國加</a:t>
            </a:r>
            <a:r>
              <a:rPr sz="2400" spc="55" dirty="0">
                <a:latin typeface="微軟正黑體"/>
                <a:cs typeface="微軟正黑體"/>
              </a:rPr>
              <a:t>入</a:t>
            </a:r>
            <a:r>
              <a:rPr sz="2400" spc="-10" dirty="0">
                <a:latin typeface="微軟正黑體"/>
                <a:cs typeface="微軟正黑體"/>
              </a:rPr>
              <a:t>O</a:t>
            </a:r>
            <a:r>
              <a:rPr sz="2400" dirty="0">
                <a:latin typeface="微軟正黑體"/>
                <a:cs typeface="微軟正黑體"/>
              </a:rPr>
              <a:t>C</a:t>
            </a:r>
            <a:r>
              <a:rPr sz="2400" spc="-80" dirty="0">
                <a:latin typeface="微軟正黑體"/>
                <a:cs typeface="微軟正黑體"/>
              </a:rPr>
              <a:t>L</a:t>
            </a:r>
            <a:r>
              <a:rPr sz="2400" spc="50" dirty="0">
                <a:latin typeface="微軟正黑體"/>
                <a:cs typeface="微軟正黑體"/>
              </a:rPr>
              <a:t>C</a:t>
            </a:r>
            <a:r>
              <a:rPr sz="2400" spc="45" dirty="0">
                <a:latin typeface="微軟正黑體"/>
                <a:cs typeface="微軟正黑體"/>
              </a:rPr>
              <a:t>管理成員 </a:t>
            </a:r>
            <a:r>
              <a:rPr sz="2400" spc="105" dirty="0">
                <a:latin typeface="微軟正黑體"/>
                <a:cs typeface="微軟正黑體"/>
              </a:rPr>
              <a:t>館聯盟</a:t>
            </a:r>
            <a:r>
              <a:rPr sz="2400" spc="90" dirty="0">
                <a:latin typeface="微軟正黑體"/>
                <a:cs typeface="微軟正黑體"/>
              </a:rPr>
              <a:t>計</a:t>
            </a:r>
            <a:r>
              <a:rPr sz="2400" spc="105" dirty="0">
                <a:latin typeface="微軟正黑體"/>
                <a:cs typeface="微軟正黑體"/>
              </a:rPr>
              <a:t>畫</a:t>
            </a:r>
            <a:r>
              <a:rPr sz="2400" spc="120" dirty="0">
                <a:latin typeface="微軟正黑體"/>
                <a:cs typeface="微軟正黑體"/>
              </a:rPr>
              <a:t>案</a:t>
            </a:r>
            <a:r>
              <a:rPr sz="2400" spc="110" dirty="0">
                <a:latin typeface="微軟正黑體"/>
                <a:cs typeface="微軟正黑體"/>
              </a:rPr>
              <a:t>」</a:t>
            </a:r>
            <a:r>
              <a:rPr sz="2400" spc="90" dirty="0">
                <a:latin typeface="微軟正黑體"/>
                <a:cs typeface="微軟正黑體"/>
              </a:rPr>
              <a:t>計</a:t>
            </a:r>
            <a:r>
              <a:rPr sz="2400" spc="105" dirty="0">
                <a:latin typeface="微軟正黑體"/>
                <a:cs typeface="微軟正黑體"/>
              </a:rPr>
              <a:t>畫</a:t>
            </a:r>
            <a:r>
              <a:rPr sz="2400" spc="110" dirty="0">
                <a:latin typeface="微軟正黑體"/>
                <a:cs typeface="微軟正黑體"/>
              </a:rPr>
              <a:t>案</a:t>
            </a:r>
            <a:r>
              <a:rPr sz="2400" spc="105" dirty="0">
                <a:latin typeface="微軟正黑體"/>
                <a:cs typeface="微軟正黑體"/>
              </a:rPr>
              <a:t>，</a:t>
            </a:r>
            <a:r>
              <a:rPr sz="2400" spc="95" dirty="0">
                <a:latin typeface="微軟正黑體"/>
                <a:cs typeface="微軟正黑體"/>
              </a:rPr>
              <a:t>爭</a:t>
            </a:r>
            <a:r>
              <a:rPr sz="2400" spc="105" dirty="0">
                <a:latin typeface="微軟正黑體"/>
                <a:cs typeface="微軟正黑體"/>
              </a:rPr>
              <a:t>取經費</a:t>
            </a:r>
            <a:r>
              <a:rPr sz="2400" spc="95" dirty="0">
                <a:latin typeface="微軟正黑體"/>
                <a:cs typeface="微軟正黑體"/>
              </a:rPr>
              <a:t>補</a:t>
            </a:r>
            <a:r>
              <a:rPr sz="2400" spc="110" dirty="0">
                <a:latin typeface="微軟正黑體"/>
                <a:cs typeface="微軟正黑體"/>
              </a:rPr>
              <a:t>助</a:t>
            </a:r>
            <a:r>
              <a:rPr sz="2400" spc="105" dirty="0">
                <a:latin typeface="微軟正黑體"/>
                <a:cs typeface="微軟正黑體"/>
              </a:rPr>
              <a:t>，已於</a:t>
            </a:r>
            <a:r>
              <a:rPr sz="2400" spc="-15" dirty="0">
                <a:latin typeface="微軟正黑體"/>
                <a:cs typeface="微軟正黑體"/>
              </a:rPr>
              <a:t>2</a:t>
            </a:r>
            <a:r>
              <a:rPr sz="2400" dirty="0">
                <a:latin typeface="微軟正黑體"/>
                <a:cs typeface="微軟正黑體"/>
              </a:rPr>
              <a:t>02</a:t>
            </a:r>
            <a:r>
              <a:rPr sz="2400" spc="95" dirty="0">
                <a:latin typeface="微軟正黑體"/>
                <a:cs typeface="微軟正黑體"/>
              </a:rPr>
              <a:t>3</a:t>
            </a:r>
            <a:r>
              <a:rPr sz="2400" spc="105" dirty="0">
                <a:latin typeface="微軟正黑體"/>
                <a:cs typeface="微軟正黑體"/>
              </a:rPr>
              <a:t>年</a:t>
            </a:r>
            <a:r>
              <a:rPr sz="2400" dirty="0">
                <a:latin typeface="微軟正黑體"/>
                <a:cs typeface="微軟正黑體"/>
              </a:rPr>
              <a:t>1 月16日函送教育部。</a:t>
            </a:r>
            <a:endParaRPr sz="2400">
              <a:latin typeface="微軟正黑體"/>
              <a:cs typeface="微軟正黑體"/>
            </a:endParaRPr>
          </a:p>
          <a:p>
            <a:pPr marL="313690" indent="-301625">
              <a:lnSpc>
                <a:spcPct val="100000"/>
              </a:lnSpc>
              <a:spcBef>
                <a:spcPts val="2039"/>
              </a:spcBef>
              <a:buSzPct val="95833"/>
              <a:buFont typeface="Wingdings"/>
              <a:buChar char=""/>
              <a:tabLst>
                <a:tab pos="314325" algn="l"/>
              </a:tabLst>
            </a:pPr>
            <a:r>
              <a:rPr sz="2400" dirty="0">
                <a:latin typeface="微軟正黑體"/>
                <a:cs typeface="微軟正黑體"/>
              </a:rPr>
              <a:t>倘若教</a:t>
            </a:r>
            <a:r>
              <a:rPr sz="2400" spc="-10" dirty="0">
                <a:latin typeface="微軟正黑體"/>
                <a:cs typeface="微軟正黑體"/>
              </a:rPr>
              <a:t>育</a:t>
            </a:r>
            <a:r>
              <a:rPr sz="2400" spc="5" dirty="0">
                <a:latin typeface="微軟正黑體"/>
                <a:cs typeface="微軟正黑體"/>
              </a:rPr>
              <a:t>部</a:t>
            </a:r>
            <a:r>
              <a:rPr sz="2400" dirty="0">
                <a:latin typeface="微軟正黑體"/>
                <a:cs typeface="微軟正黑體"/>
              </a:rPr>
              <a:t>未通過</a:t>
            </a:r>
            <a:r>
              <a:rPr sz="2400" spc="-10" dirty="0">
                <a:latin typeface="微軟正黑體"/>
                <a:cs typeface="微軟正黑體"/>
              </a:rPr>
              <a:t>民</a:t>
            </a:r>
            <a:r>
              <a:rPr sz="2400" spc="15" dirty="0">
                <a:latin typeface="微軟正黑體"/>
                <a:cs typeface="微軟正黑體"/>
              </a:rPr>
              <a:t>國</a:t>
            </a:r>
            <a:r>
              <a:rPr sz="2400" spc="-5" dirty="0">
                <a:latin typeface="微軟正黑體"/>
                <a:cs typeface="微軟正黑體"/>
              </a:rPr>
              <a:t>112</a:t>
            </a:r>
            <a:r>
              <a:rPr sz="2400" dirty="0">
                <a:latin typeface="微軟正黑體"/>
                <a:cs typeface="微軟正黑體"/>
              </a:rPr>
              <a:t>年計畫</a:t>
            </a:r>
            <a:r>
              <a:rPr sz="2400" spc="-10" dirty="0">
                <a:latin typeface="微軟正黑體"/>
                <a:cs typeface="微軟正黑體"/>
              </a:rPr>
              <a:t>案</a:t>
            </a:r>
            <a:r>
              <a:rPr sz="2400" spc="-5" dirty="0">
                <a:latin typeface="微軟正黑體"/>
                <a:cs typeface="微軟正黑體"/>
              </a:rPr>
              <a:t>，</a:t>
            </a:r>
            <a:r>
              <a:rPr sz="2400" dirty="0">
                <a:latin typeface="微軟正黑體"/>
                <a:cs typeface="微軟正黑體"/>
              </a:rPr>
              <a:t>全體</a:t>
            </a:r>
            <a:r>
              <a:rPr sz="2400" spc="5" dirty="0">
                <a:latin typeface="微軟正黑體"/>
                <a:cs typeface="微軟正黑體"/>
              </a:rPr>
              <a:t>會</a:t>
            </a:r>
            <a:r>
              <a:rPr sz="2400" dirty="0">
                <a:latin typeface="微軟正黑體"/>
                <a:cs typeface="微軟正黑體"/>
              </a:rPr>
              <a:t>員</a:t>
            </a:r>
            <a:r>
              <a:rPr sz="2400" spc="-10" dirty="0">
                <a:latin typeface="微軟正黑體"/>
                <a:cs typeface="微軟正黑體"/>
              </a:rPr>
              <a:t>館</a:t>
            </a:r>
            <a:r>
              <a:rPr sz="2400" b="1" spc="-5" dirty="0">
                <a:solidFill>
                  <a:srgbClr val="C00000"/>
                </a:solidFill>
                <a:latin typeface="微軟正黑體"/>
                <a:cs typeface="微軟正黑體"/>
              </a:rPr>
              <a:t>同意</a:t>
            </a:r>
            <a:r>
              <a:rPr sz="2400" dirty="0">
                <a:latin typeface="微軟正黑體"/>
                <a:cs typeface="微軟正黑體"/>
              </a:rPr>
              <a:t>共</a:t>
            </a:r>
            <a:endParaRPr sz="2400">
              <a:latin typeface="微軟正黑體"/>
              <a:cs typeface="微軟正黑體"/>
            </a:endParaRPr>
          </a:p>
          <a:p>
            <a:pPr marL="283845">
              <a:lnSpc>
                <a:spcPct val="100000"/>
              </a:lnSpc>
              <a:spcBef>
                <a:spcPts val="1445"/>
              </a:spcBef>
            </a:pPr>
            <a:r>
              <a:rPr sz="2400" dirty="0">
                <a:latin typeface="微軟正黑體"/>
                <a:cs typeface="微軟正黑體"/>
              </a:rPr>
              <a:t>同支付已使用</a:t>
            </a:r>
            <a:r>
              <a:rPr sz="2400" spc="-20" dirty="0">
                <a:latin typeface="微軟正黑體"/>
                <a:cs typeface="微軟正黑體"/>
              </a:rPr>
              <a:t>OCLC</a:t>
            </a:r>
            <a:r>
              <a:rPr sz="2400" dirty="0">
                <a:latin typeface="微軟正黑體"/>
                <a:cs typeface="微軟正黑體"/>
              </a:rPr>
              <a:t>服務之費用。</a:t>
            </a:r>
            <a:endParaRPr sz="2400">
              <a:latin typeface="微軟正黑體"/>
              <a:cs typeface="微軟正黑體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5116" y="587705"/>
            <a:ext cx="41560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2023</a:t>
            </a:r>
            <a:r>
              <a:rPr sz="3600" spc="-5" dirty="0"/>
              <a:t>年</a:t>
            </a:r>
            <a:r>
              <a:rPr sz="3600" spc="-35" dirty="0"/>
              <a:t>OCLC</a:t>
            </a:r>
            <a:r>
              <a:rPr sz="3600" spc="-5" dirty="0"/>
              <a:t>計畫案</a:t>
            </a:r>
            <a:endParaRPr sz="3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55575" cy="6858000"/>
          </a:xfrm>
          <a:custGeom>
            <a:avLst/>
            <a:gdLst/>
            <a:ahLst/>
            <a:cxnLst/>
            <a:rect l="l" t="t" r="r" b="b"/>
            <a:pathLst>
              <a:path w="155575" h="6858000">
                <a:moveTo>
                  <a:pt x="0" y="6858000"/>
                </a:moveTo>
                <a:lnTo>
                  <a:pt x="155448" y="6858000"/>
                </a:lnTo>
                <a:lnTo>
                  <a:pt x="15544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D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106" y="2785110"/>
            <a:ext cx="5274310" cy="0"/>
          </a:xfrm>
          <a:custGeom>
            <a:avLst/>
            <a:gdLst/>
            <a:ahLst/>
            <a:cxnLst/>
            <a:rect l="l" t="t" r="r" b="b"/>
            <a:pathLst>
              <a:path w="5274310">
                <a:moveTo>
                  <a:pt x="0" y="0"/>
                </a:moveTo>
                <a:lnTo>
                  <a:pt x="5274183" y="0"/>
                </a:lnTo>
              </a:path>
            </a:pathLst>
          </a:custGeom>
          <a:ln w="28956">
            <a:solidFill>
              <a:srgbClr val="7D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64935" y="1892807"/>
            <a:ext cx="2732532" cy="2857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5447" y="6556247"/>
            <a:ext cx="4828434" cy="2956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15797" y="1047369"/>
            <a:ext cx="4292600" cy="141541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 marR="5080">
              <a:lnSpc>
                <a:spcPts val="5180"/>
              </a:lnSpc>
              <a:spcBef>
                <a:spcPts val="755"/>
              </a:spcBef>
            </a:pPr>
            <a:r>
              <a:rPr dirty="0"/>
              <a:t>如有相關問題， </a:t>
            </a:r>
            <a:r>
              <a:rPr spc="-5" dirty="0"/>
              <a:t>歡迎洽詢聯盟。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18387" y="4037533"/>
            <a:ext cx="6774180" cy="2160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微軟正黑體"/>
                <a:cs typeface="微軟正黑體"/>
              </a:rPr>
              <a:t>Email </a:t>
            </a:r>
            <a:r>
              <a:rPr sz="2000" dirty="0">
                <a:latin typeface="微軟正黑體"/>
                <a:cs typeface="微軟正黑體"/>
              </a:rPr>
              <a:t>:</a:t>
            </a:r>
            <a:r>
              <a:rPr sz="2000" spc="-15" dirty="0">
                <a:latin typeface="微軟正黑體"/>
                <a:cs typeface="微軟正黑體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微軟正黑體"/>
                <a:cs typeface="微軟正黑體"/>
                <a:hlinkClick r:id="rId5"/>
              </a:rPr>
              <a:t>oclctw@gmail.com</a:t>
            </a:r>
            <a:endParaRPr sz="200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微軟正黑體"/>
              <a:cs typeface="微軟正黑體"/>
            </a:endParaRPr>
          </a:p>
          <a:p>
            <a:pPr marL="12700" marR="2448560">
              <a:lnSpc>
                <a:spcPct val="100000"/>
              </a:lnSpc>
            </a:pPr>
            <a:r>
              <a:rPr sz="2000" dirty="0">
                <a:latin typeface="微軟正黑體"/>
                <a:cs typeface="微軟正黑體"/>
              </a:rPr>
              <a:t>臺</a:t>
            </a:r>
            <a:r>
              <a:rPr sz="2000" spc="490" dirty="0">
                <a:latin typeface="微軟正黑體"/>
                <a:cs typeface="微軟正黑體"/>
              </a:rPr>
              <a:t>灣</a:t>
            </a:r>
            <a:r>
              <a:rPr sz="2000" spc="-20" dirty="0">
                <a:latin typeface="微軟正黑體"/>
                <a:cs typeface="微軟正黑體"/>
              </a:rPr>
              <a:t>OCLC</a:t>
            </a:r>
            <a:r>
              <a:rPr sz="2000" dirty="0">
                <a:latin typeface="微軟正黑體"/>
                <a:cs typeface="微軟正黑體"/>
              </a:rPr>
              <a:t>管理成員館聯</a:t>
            </a:r>
            <a:r>
              <a:rPr sz="2000" spc="455" dirty="0">
                <a:latin typeface="微軟正黑體"/>
                <a:cs typeface="微軟正黑體"/>
              </a:rPr>
              <a:t>盟</a:t>
            </a:r>
            <a:r>
              <a:rPr sz="2000" spc="-10" dirty="0">
                <a:latin typeface="微軟正黑體"/>
                <a:cs typeface="微軟正黑體"/>
              </a:rPr>
              <a:t>Website： 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微軟正黑體"/>
                <a:cs typeface="微軟正黑體"/>
                <a:hlinkClick r:id="rId6"/>
              </a:rPr>
              <a:t>https://www.oclcgmc.tw</a:t>
            </a:r>
            <a:endParaRPr sz="200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微軟正黑體"/>
                <a:cs typeface="微軟正黑體"/>
              </a:rPr>
              <a:t>臺</a:t>
            </a:r>
            <a:r>
              <a:rPr sz="2000" spc="5" dirty="0">
                <a:latin typeface="微軟正黑體"/>
                <a:cs typeface="微軟正黑體"/>
              </a:rPr>
              <a:t>灣</a:t>
            </a:r>
            <a:r>
              <a:rPr sz="2000" spc="-15" dirty="0">
                <a:latin typeface="微軟正黑體"/>
                <a:cs typeface="微軟正黑體"/>
              </a:rPr>
              <a:t> OCLC</a:t>
            </a:r>
            <a:r>
              <a:rPr sz="2000" dirty="0">
                <a:latin typeface="微軟正黑體"/>
                <a:cs typeface="微軟正黑體"/>
              </a:rPr>
              <a:t>管理成員館聯</a:t>
            </a:r>
            <a:r>
              <a:rPr sz="2000" spc="5" dirty="0">
                <a:latin typeface="微軟正黑體"/>
                <a:cs typeface="微軟正黑體"/>
              </a:rPr>
              <a:t>盟</a:t>
            </a:r>
            <a:r>
              <a:rPr sz="2000" spc="-45" dirty="0">
                <a:latin typeface="微軟正黑體"/>
                <a:cs typeface="微軟正黑體"/>
              </a:rPr>
              <a:t> </a:t>
            </a:r>
            <a:r>
              <a:rPr sz="2000" spc="-10" dirty="0">
                <a:latin typeface="微軟正黑體"/>
                <a:cs typeface="微軟正黑體"/>
              </a:rPr>
              <a:t>Facebook：</a:t>
            </a:r>
            <a:endParaRPr sz="200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微軟正黑體"/>
                <a:cs typeface="微軟正黑體"/>
              </a:rPr>
              <a:t>https://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微軟正黑體"/>
                <a:cs typeface="微軟正黑體"/>
                <a:hlinkClick r:id="rId7"/>
              </a:rPr>
              <a:t>www.facebook.com/groups/1440836786158608/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1054" y="5564169"/>
            <a:ext cx="585076" cy="5927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6448" y="3962400"/>
            <a:ext cx="603504" cy="4724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4875" y="4739892"/>
            <a:ext cx="566648" cy="51003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9048" y="1751076"/>
            <a:ext cx="5448300" cy="1766570"/>
          </a:xfrm>
          <a:custGeom>
            <a:avLst/>
            <a:gdLst/>
            <a:ahLst/>
            <a:cxnLst/>
            <a:rect l="l" t="t" r="r" b="b"/>
            <a:pathLst>
              <a:path w="5448300" h="1766570">
                <a:moveTo>
                  <a:pt x="5448300" y="0"/>
                </a:moveTo>
                <a:lnTo>
                  <a:pt x="883157" y="0"/>
                </a:lnTo>
                <a:lnTo>
                  <a:pt x="0" y="883158"/>
                </a:lnTo>
                <a:lnTo>
                  <a:pt x="883157" y="1766315"/>
                </a:lnTo>
                <a:lnTo>
                  <a:pt x="5448300" y="1766315"/>
                </a:lnTo>
                <a:lnTo>
                  <a:pt x="5448300" y="0"/>
                </a:lnTo>
                <a:close/>
              </a:path>
            </a:pathLst>
          </a:custGeom>
          <a:solidFill>
            <a:srgbClr val="2E52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27982" y="2332685"/>
            <a:ext cx="21380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00"/>
                </a:solidFill>
                <a:latin typeface="微軟正黑體"/>
                <a:cs typeface="微軟正黑體"/>
              </a:rPr>
              <a:t>OC</a:t>
            </a:r>
            <a:r>
              <a:rPr sz="3600" spc="-130" dirty="0">
                <a:solidFill>
                  <a:srgbClr val="FFFF00"/>
                </a:solidFill>
                <a:latin typeface="微軟正黑體"/>
                <a:cs typeface="微軟正黑體"/>
              </a:rPr>
              <a:t>L</a:t>
            </a:r>
            <a:r>
              <a:rPr sz="3600" spc="-10" dirty="0">
                <a:solidFill>
                  <a:srgbClr val="FFFF00"/>
                </a:solidFill>
                <a:latin typeface="微軟正黑體"/>
                <a:cs typeface="微軟正黑體"/>
              </a:rPr>
              <a:t>C</a:t>
            </a:r>
            <a:r>
              <a:rPr sz="3600" spc="-5" dirty="0">
                <a:solidFill>
                  <a:srgbClr val="FFFF00"/>
                </a:solidFill>
                <a:latin typeface="微軟正黑體"/>
                <a:cs typeface="微軟正黑體"/>
              </a:rPr>
              <a:t>簡介</a:t>
            </a:r>
            <a:endParaRPr sz="3600">
              <a:latin typeface="微軟正黑體"/>
              <a:cs typeface="微軟正黑體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06652" y="1751076"/>
            <a:ext cx="1766570" cy="1766570"/>
          </a:xfrm>
          <a:custGeom>
            <a:avLst/>
            <a:gdLst/>
            <a:ahLst/>
            <a:cxnLst/>
            <a:rect l="l" t="t" r="r" b="b"/>
            <a:pathLst>
              <a:path w="1766570" h="1766570">
                <a:moveTo>
                  <a:pt x="883158" y="0"/>
                </a:moveTo>
                <a:lnTo>
                  <a:pt x="834696" y="1306"/>
                </a:lnTo>
                <a:lnTo>
                  <a:pt x="786919" y="5181"/>
                </a:lnTo>
                <a:lnTo>
                  <a:pt x="739892" y="11557"/>
                </a:lnTo>
                <a:lnTo>
                  <a:pt x="693684" y="20367"/>
                </a:lnTo>
                <a:lnTo>
                  <a:pt x="648361" y="31543"/>
                </a:lnTo>
                <a:lnTo>
                  <a:pt x="603991" y="45018"/>
                </a:lnTo>
                <a:lnTo>
                  <a:pt x="560642" y="60726"/>
                </a:lnTo>
                <a:lnTo>
                  <a:pt x="518380" y="78597"/>
                </a:lnTo>
                <a:lnTo>
                  <a:pt x="477272" y="98566"/>
                </a:lnTo>
                <a:lnTo>
                  <a:pt x="437388" y="120565"/>
                </a:lnTo>
                <a:lnTo>
                  <a:pt x="398792" y="144526"/>
                </a:lnTo>
                <a:lnTo>
                  <a:pt x="361553" y="170383"/>
                </a:lnTo>
                <a:lnTo>
                  <a:pt x="325739" y="198067"/>
                </a:lnTo>
                <a:lnTo>
                  <a:pt x="291415" y="227512"/>
                </a:lnTo>
                <a:lnTo>
                  <a:pt x="258651" y="258651"/>
                </a:lnTo>
                <a:lnTo>
                  <a:pt x="227512" y="291415"/>
                </a:lnTo>
                <a:lnTo>
                  <a:pt x="198067" y="325739"/>
                </a:lnTo>
                <a:lnTo>
                  <a:pt x="170383" y="361553"/>
                </a:lnTo>
                <a:lnTo>
                  <a:pt x="144526" y="398792"/>
                </a:lnTo>
                <a:lnTo>
                  <a:pt x="120565" y="437388"/>
                </a:lnTo>
                <a:lnTo>
                  <a:pt x="98566" y="477272"/>
                </a:lnTo>
                <a:lnTo>
                  <a:pt x="78597" y="518380"/>
                </a:lnTo>
                <a:lnTo>
                  <a:pt x="60726" y="560642"/>
                </a:lnTo>
                <a:lnTo>
                  <a:pt x="45018" y="603991"/>
                </a:lnTo>
                <a:lnTo>
                  <a:pt x="31543" y="648361"/>
                </a:lnTo>
                <a:lnTo>
                  <a:pt x="20367" y="693684"/>
                </a:lnTo>
                <a:lnTo>
                  <a:pt x="11557" y="739892"/>
                </a:lnTo>
                <a:lnTo>
                  <a:pt x="5181" y="786919"/>
                </a:lnTo>
                <a:lnTo>
                  <a:pt x="1306" y="834696"/>
                </a:lnTo>
                <a:lnTo>
                  <a:pt x="0" y="883158"/>
                </a:lnTo>
                <a:lnTo>
                  <a:pt x="1306" y="931619"/>
                </a:lnTo>
                <a:lnTo>
                  <a:pt x="5181" y="979396"/>
                </a:lnTo>
                <a:lnTo>
                  <a:pt x="11557" y="1026423"/>
                </a:lnTo>
                <a:lnTo>
                  <a:pt x="20367" y="1072631"/>
                </a:lnTo>
                <a:lnTo>
                  <a:pt x="31543" y="1117954"/>
                </a:lnTo>
                <a:lnTo>
                  <a:pt x="45018" y="1162324"/>
                </a:lnTo>
                <a:lnTo>
                  <a:pt x="60726" y="1205673"/>
                </a:lnTo>
                <a:lnTo>
                  <a:pt x="78597" y="1247935"/>
                </a:lnTo>
                <a:lnTo>
                  <a:pt x="98566" y="1289043"/>
                </a:lnTo>
                <a:lnTo>
                  <a:pt x="120565" y="1328927"/>
                </a:lnTo>
                <a:lnTo>
                  <a:pt x="144526" y="1367523"/>
                </a:lnTo>
                <a:lnTo>
                  <a:pt x="170383" y="1404762"/>
                </a:lnTo>
                <a:lnTo>
                  <a:pt x="198067" y="1440576"/>
                </a:lnTo>
                <a:lnTo>
                  <a:pt x="227512" y="1474900"/>
                </a:lnTo>
                <a:lnTo>
                  <a:pt x="258651" y="1507664"/>
                </a:lnTo>
                <a:lnTo>
                  <a:pt x="291415" y="1538803"/>
                </a:lnTo>
                <a:lnTo>
                  <a:pt x="325739" y="1568248"/>
                </a:lnTo>
                <a:lnTo>
                  <a:pt x="361553" y="1595932"/>
                </a:lnTo>
                <a:lnTo>
                  <a:pt x="398792" y="1621789"/>
                </a:lnTo>
                <a:lnTo>
                  <a:pt x="437387" y="1645750"/>
                </a:lnTo>
                <a:lnTo>
                  <a:pt x="477272" y="1667749"/>
                </a:lnTo>
                <a:lnTo>
                  <a:pt x="518380" y="1687718"/>
                </a:lnTo>
                <a:lnTo>
                  <a:pt x="560642" y="1705589"/>
                </a:lnTo>
                <a:lnTo>
                  <a:pt x="603991" y="1721297"/>
                </a:lnTo>
                <a:lnTo>
                  <a:pt x="648361" y="1734772"/>
                </a:lnTo>
                <a:lnTo>
                  <a:pt x="693684" y="1745948"/>
                </a:lnTo>
                <a:lnTo>
                  <a:pt x="739892" y="1754758"/>
                </a:lnTo>
                <a:lnTo>
                  <a:pt x="786919" y="1761134"/>
                </a:lnTo>
                <a:lnTo>
                  <a:pt x="834696" y="1765009"/>
                </a:lnTo>
                <a:lnTo>
                  <a:pt x="883158" y="1766315"/>
                </a:lnTo>
                <a:lnTo>
                  <a:pt x="931619" y="1765009"/>
                </a:lnTo>
                <a:lnTo>
                  <a:pt x="979396" y="1761134"/>
                </a:lnTo>
                <a:lnTo>
                  <a:pt x="1026423" y="1754758"/>
                </a:lnTo>
                <a:lnTo>
                  <a:pt x="1072631" y="1745948"/>
                </a:lnTo>
                <a:lnTo>
                  <a:pt x="1117954" y="1734772"/>
                </a:lnTo>
                <a:lnTo>
                  <a:pt x="1162324" y="1721297"/>
                </a:lnTo>
                <a:lnTo>
                  <a:pt x="1205673" y="1705589"/>
                </a:lnTo>
                <a:lnTo>
                  <a:pt x="1247935" y="1687718"/>
                </a:lnTo>
                <a:lnTo>
                  <a:pt x="1289043" y="1667749"/>
                </a:lnTo>
                <a:lnTo>
                  <a:pt x="1328928" y="1645750"/>
                </a:lnTo>
                <a:lnTo>
                  <a:pt x="1367523" y="1621789"/>
                </a:lnTo>
                <a:lnTo>
                  <a:pt x="1404762" y="1595932"/>
                </a:lnTo>
                <a:lnTo>
                  <a:pt x="1440576" y="1568248"/>
                </a:lnTo>
                <a:lnTo>
                  <a:pt x="1474900" y="1538803"/>
                </a:lnTo>
                <a:lnTo>
                  <a:pt x="1507664" y="1507664"/>
                </a:lnTo>
                <a:lnTo>
                  <a:pt x="1538803" y="1474900"/>
                </a:lnTo>
                <a:lnTo>
                  <a:pt x="1568248" y="1440576"/>
                </a:lnTo>
                <a:lnTo>
                  <a:pt x="1595932" y="1404762"/>
                </a:lnTo>
                <a:lnTo>
                  <a:pt x="1621789" y="1367523"/>
                </a:lnTo>
                <a:lnTo>
                  <a:pt x="1645750" y="1328927"/>
                </a:lnTo>
                <a:lnTo>
                  <a:pt x="1667749" y="1289043"/>
                </a:lnTo>
                <a:lnTo>
                  <a:pt x="1687718" y="1247935"/>
                </a:lnTo>
                <a:lnTo>
                  <a:pt x="1705589" y="1205673"/>
                </a:lnTo>
                <a:lnTo>
                  <a:pt x="1721297" y="1162324"/>
                </a:lnTo>
                <a:lnTo>
                  <a:pt x="1734772" y="1117954"/>
                </a:lnTo>
                <a:lnTo>
                  <a:pt x="1745948" y="1072631"/>
                </a:lnTo>
                <a:lnTo>
                  <a:pt x="1754758" y="1026423"/>
                </a:lnTo>
                <a:lnTo>
                  <a:pt x="1761134" y="979396"/>
                </a:lnTo>
                <a:lnTo>
                  <a:pt x="1765009" y="931619"/>
                </a:lnTo>
                <a:lnTo>
                  <a:pt x="1766315" y="883158"/>
                </a:lnTo>
                <a:lnTo>
                  <a:pt x="1765009" y="834696"/>
                </a:lnTo>
                <a:lnTo>
                  <a:pt x="1761134" y="786919"/>
                </a:lnTo>
                <a:lnTo>
                  <a:pt x="1754758" y="739892"/>
                </a:lnTo>
                <a:lnTo>
                  <a:pt x="1745948" y="693684"/>
                </a:lnTo>
                <a:lnTo>
                  <a:pt x="1734772" y="648361"/>
                </a:lnTo>
                <a:lnTo>
                  <a:pt x="1721297" y="603991"/>
                </a:lnTo>
                <a:lnTo>
                  <a:pt x="1705589" y="560642"/>
                </a:lnTo>
                <a:lnTo>
                  <a:pt x="1687718" y="518380"/>
                </a:lnTo>
                <a:lnTo>
                  <a:pt x="1667749" y="477272"/>
                </a:lnTo>
                <a:lnTo>
                  <a:pt x="1645750" y="437388"/>
                </a:lnTo>
                <a:lnTo>
                  <a:pt x="1621789" y="398792"/>
                </a:lnTo>
                <a:lnTo>
                  <a:pt x="1595932" y="361553"/>
                </a:lnTo>
                <a:lnTo>
                  <a:pt x="1568248" y="325739"/>
                </a:lnTo>
                <a:lnTo>
                  <a:pt x="1538803" y="291415"/>
                </a:lnTo>
                <a:lnTo>
                  <a:pt x="1507664" y="258651"/>
                </a:lnTo>
                <a:lnTo>
                  <a:pt x="1474900" y="227512"/>
                </a:lnTo>
                <a:lnTo>
                  <a:pt x="1440576" y="198067"/>
                </a:lnTo>
                <a:lnTo>
                  <a:pt x="1404762" y="170383"/>
                </a:lnTo>
                <a:lnTo>
                  <a:pt x="1367523" y="144526"/>
                </a:lnTo>
                <a:lnTo>
                  <a:pt x="1328928" y="120565"/>
                </a:lnTo>
                <a:lnTo>
                  <a:pt x="1289043" y="98566"/>
                </a:lnTo>
                <a:lnTo>
                  <a:pt x="1247935" y="78597"/>
                </a:lnTo>
                <a:lnTo>
                  <a:pt x="1205673" y="60726"/>
                </a:lnTo>
                <a:lnTo>
                  <a:pt x="1162324" y="45018"/>
                </a:lnTo>
                <a:lnTo>
                  <a:pt x="1117954" y="31543"/>
                </a:lnTo>
                <a:lnTo>
                  <a:pt x="1072631" y="20367"/>
                </a:lnTo>
                <a:lnTo>
                  <a:pt x="1026423" y="11557"/>
                </a:lnTo>
                <a:lnTo>
                  <a:pt x="979396" y="5181"/>
                </a:lnTo>
                <a:lnTo>
                  <a:pt x="931619" y="1306"/>
                </a:lnTo>
                <a:lnTo>
                  <a:pt x="883158" y="0"/>
                </a:lnTo>
                <a:close/>
              </a:path>
            </a:pathLst>
          </a:custGeom>
          <a:solidFill>
            <a:srgbClr val="C0C8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06652" y="1751076"/>
            <a:ext cx="1766570" cy="1766570"/>
          </a:xfrm>
          <a:custGeom>
            <a:avLst/>
            <a:gdLst/>
            <a:ahLst/>
            <a:cxnLst/>
            <a:rect l="l" t="t" r="r" b="b"/>
            <a:pathLst>
              <a:path w="1766570" h="1766570">
                <a:moveTo>
                  <a:pt x="0" y="883158"/>
                </a:moveTo>
                <a:lnTo>
                  <a:pt x="1306" y="834696"/>
                </a:lnTo>
                <a:lnTo>
                  <a:pt x="5181" y="786919"/>
                </a:lnTo>
                <a:lnTo>
                  <a:pt x="11557" y="739892"/>
                </a:lnTo>
                <a:lnTo>
                  <a:pt x="20367" y="693684"/>
                </a:lnTo>
                <a:lnTo>
                  <a:pt x="31543" y="648361"/>
                </a:lnTo>
                <a:lnTo>
                  <a:pt x="45018" y="603991"/>
                </a:lnTo>
                <a:lnTo>
                  <a:pt x="60726" y="560642"/>
                </a:lnTo>
                <a:lnTo>
                  <a:pt x="78597" y="518380"/>
                </a:lnTo>
                <a:lnTo>
                  <a:pt x="98566" y="477272"/>
                </a:lnTo>
                <a:lnTo>
                  <a:pt x="120565" y="437388"/>
                </a:lnTo>
                <a:lnTo>
                  <a:pt x="144526" y="398792"/>
                </a:lnTo>
                <a:lnTo>
                  <a:pt x="170383" y="361553"/>
                </a:lnTo>
                <a:lnTo>
                  <a:pt x="198067" y="325739"/>
                </a:lnTo>
                <a:lnTo>
                  <a:pt x="227512" y="291415"/>
                </a:lnTo>
                <a:lnTo>
                  <a:pt x="258651" y="258651"/>
                </a:lnTo>
                <a:lnTo>
                  <a:pt x="291415" y="227512"/>
                </a:lnTo>
                <a:lnTo>
                  <a:pt x="325739" y="198067"/>
                </a:lnTo>
                <a:lnTo>
                  <a:pt x="361553" y="170383"/>
                </a:lnTo>
                <a:lnTo>
                  <a:pt x="398792" y="144526"/>
                </a:lnTo>
                <a:lnTo>
                  <a:pt x="437388" y="120565"/>
                </a:lnTo>
                <a:lnTo>
                  <a:pt x="477272" y="98566"/>
                </a:lnTo>
                <a:lnTo>
                  <a:pt x="518380" y="78597"/>
                </a:lnTo>
                <a:lnTo>
                  <a:pt x="560642" y="60726"/>
                </a:lnTo>
                <a:lnTo>
                  <a:pt x="603991" y="45018"/>
                </a:lnTo>
                <a:lnTo>
                  <a:pt x="648361" y="31543"/>
                </a:lnTo>
                <a:lnTo>
                  <a:pt x="693684" y="20367"/>
                </a:lnTo>
                <a:lnTo>
                  <a:pt x="739892" y="11557"/>
                </a:lnTo>
                <a:lnTo>
                  <a:pt x="786919" y="5181"/>
                </a:lnTo>
                <a:lnTo>
                  <a:pt x="834696" y="1306"/>
                </a:lnTo>
                <a:lnTo>
                  <a:pt x="883158" y="0"/>
                </a:lnTo>
                <a:lnTo>
                  <a:pt x="931619" y="1306"/>
                </a:lnTo>
                <a:lnTo>
                  <a:pt x="979396" y="5181"/>
                </a:lnTo>
                <a:lnTo>
                  <a:pt x="1026423" y="11557"/>
                </a:lnTo>
                <a:lnTo>
                  <a:pt x="1072631" y="20367"/>
                </a:lnTo>
                <a:lnTo>
                  <a:pt x="1117954" y="31543"/>
                </a:lnTo>
                <a:lnTo>
                  <a:pt x="1162324" y="45018"/>
                </a:lnTo>
                <a:lnTo>
                  <a:pt x="1205673" y="60726"/>
                </a:lnTo>
                <a:lnTo>
                  <a:pt x="1247935" y="78597"/>
                </a:lnTo>
                <a:lnTo>
                  <a:pt x="1289043" y="98566"/>
                </a:lnTo>
                <a:lnTo>
                  <a:pt x="1328928" y="120565"/>
                </a:lnTo>
                <a:lnTo>
                  <a:pt x="1367523" y="144526"/>
                </a:lnTo>
                <a:lnTo>
                  <a:pt x="1404762" y="170383"/>
                </a:lnTo>
                <a:lnTo>
                  <a:pt x="1440576" y="198067"/>
                </a:lnTo>
                <a:lnTo>
                  <a:pt x="1474900" y="227512"/>
                </a:lnTo>
                <a:lnTo>
                  <a:pt x="1507664" y="258651"/>
                </a:lnTo>
                <a:lnTo>
                  <a:pt x="1538803" y="291415"/>
                </a:lnTo>
                <a:lnTo>
                  <a:pt x="1568248" y="325739"/>
                </a:lnTo>
                <a:lnTo>
                  <a:pt x="1595932" y="361553"/>
                </a:lnTo>
                <a:lnTo>
                  <a:pt x="1621789" y="398792"/>
                </a:lnTo>
                <a:lnTo>
                  <a:pt x="1645750" y="437388"/>
                </a:lnTo>
                <a:lnTo>
                  <a:pt x="1667749" y="477272"/>
                </a:lnTo>
                <a:lnTo>
                  <a:pt x="1687718" y="518380"/>
                </a:lnTo>
                <a:lnTo>
                  <a:pt x="1705589" y="560642"/>
                </a:lnTo>
                <a:lnTo>
                  <a:pt x="1721297" y="603991"/>
                </a:lnTo>
                <a:lnTo>
                  <a:pt x="1734772" y="648361"/>
                </a:lnTo>
                <a:lnTo>
                  <a:pt x="1745948" y="693684"/>
                </a:lnTo>
                <a:lnTo>
                  <a:pt x="1754758" y="739892"/>
                </a:lnTo>
                <a:lnTo>
                  <a:pt x="1761134" y="786919"/>
                </a:lnTo>
                <a:lnTo>
                  <a:pt x="1765009" y="834696"/>
                </a:lnTo>
                <a:lnTo>
                  <a:pt x="1766315" y="883158"/>
                </a:lnTo>
                <a:lnTo>
                  <a:pt x="1765009" y="931619"/>
                </a:lnTo>
                <a:lnTo>
                  <a:pt x="1761134" y="979396"/>
                </a:lnTo>
                <a:lnTo>
                  <a:pt x="1754758" y="1026423"/>
                </a:lnTo>
                <a:lnTo>
                  <a:pt x="1745948" y="1072631"/>
                </a:lnTo>
                <a:lnTo>
                  <a:pt x="1734772" y="1117954"/>
                </a:lnTo>
                <a:lnTo>
                  <a:pt x="1721297" y="1162324"/>
                </a:lnTo>
                <a:lnTo>
                  <a:pt x="1705589" y="1205673"/>
                </a:lnTo>
                <a:lnTo>
                  <a:pt x="1687718" y="1247935"/>
                </a:lnTo>
                <a:lnTo>
                  <a:pt x="1667749" y="1289043"/>
                </a:lnTo>
                <a:lnTo>
                  <a:pt x="1645750" y="1328927"/>
                </a:lnTo>
                <a:lnTo>
                  <a:pt x="1621789" y="1367523"/>
                </a:lnTo>
                <a:lnTo>
                  <a:pt x="1595932" y="1404762"/>
                </a:lnTo>
                <a:lnTo>
                  <a:pt x="1568248" y="1440576"/>
                </a:lnTo>
                <a:lnTo>
                  <a:pt x="1538803" y="1474900"/>
                </a:lnTo>
                <a:lnTo>
                  <a:pt x="1507664" y="1507664"/>
                </a:lnTo>
                <a:lnTo>
                  <a:pt x="1474900" y="1538803"/>
                </a:lnTo>
                <a:lnTo>
                  <a:pt x="1440576" y="1568248"/>
                </a:lnTo>
                <a:lnTo>
                  <a:pt x="1404762" y="1595932"/>
                </a:lnTo>
                <a:lnTo>
                  <a:pt x="1367523" y="1621789"/>
                </a:lnTo>
                <a:lnTo>
                  <a:pt x="1328928" y="1645750"/>
                </a:lnTo>
                <a:lnTo>
                  <a:pt x="1289043" y="1667749"/>
                </a:lnTo>
                <a:lnTo>
                  <a:pt x="1247935" y="1687718"/>
                </a:lnTo>
                <a:lnTo>
                  <a:pt x="1205673" y="1705589"/>
                </a:lnTo>
                <a:lnTo>
                  <a:pt x="1162324" y="1721297"/>
                </a:lnTo>
                <a:lnTo>
                  <a:pt x="1117954" y="1734772"/>
                </a:lnTo>
                <a:lnTo>
                  <a:pt x="1072631" y="1745948"/>
                </a:lnTo>
                <a:lnTo>
                  <a:pt x="1026423" y="1754758"/>
                </a:lnTo>
                <a:lnTo>
                  <a:pt x="979396" y="1761134"/>
                </a:lnTo>
                <a:lnTo>
                  <a:pt x="931619" y="1765009"/>
                </a:lnTo>
                <a:lnTo>
                  <a:pt x="883158" y="1766315"/>
                </a:lnTo>
                <a:lnTo>
                  <a:pt x="834696" y="1765009"/>
                </a:lnTo>
                <a:lnTo>
                  <a:pt x="786919" y="1761134"/>
                </a:lnTo>
                <a:lnTo>
                  <a:pt x="739892" y="1754758"/>
                </a:lnTo>
                <a:lnTo>
                  <a:pt x="693684" y="1745948"/>
                </a:lnTo>
                <a:lnTo>
                  <a:pt x="648361" y="1734772"/>
                </a:lnTo>
                <a:lnTo>
                  <a:pt x="603991" y="1721297"/>
                </a:lnTo>
                <a:lnTo>
                  <a:pt x="560642" y="1705589"/>
                </a:lnTo>
                <a:lnTo>
                  <a:pt x="518380" y="1687718"/>
                </a:lnTo>
                <a:lnTo>
                  <a:pt x="477272" y="1667749"/>
                </a:lnTo>
                <a:lnTo>
                  <a:pt x="437387" y="1645750"/>
                </a:lnTo>
                <a:lnTo>
                  <a:pt x="398792" y="1621789"/>
                </a:lnTo>
                <a:lnTo>
                  <a:pt x="361553" y="1595932"/>
                </a:lnTo>
                <a:lnTo>
                  <a:pt x="325739" y="1568248"/>
                </a:lnTo>
                <a:lnTo>
                  <a:pt x="291415" y="1538803"/>
                </a:lnTo>
                <a:lnTo>
                  <a:pt x="258651" y="1507664"/>
                </a:lnTo>
                <a:lnTo>
                  <a:pt x="227512" y="1474900"/>
                </a:lnTo>
                <a:lnTo>
                  <a:pt x="198067" y="1440576"/>
                </a:lnTo>
                <a:lnTo>
                  <a:pt x="170383" y="1404762"/>
                </a:lnTo>
                <a:lnTo>
                  <a:pt x="144526" y="1367523"/>
                </a:lnTo>
                <a:lnTo>
                  <a:pt x="120565" y="1328927"/>
                </a:lnTo>
                <a:lnTo>
                  <a:pt x="98566" y="1289043"/>
                </a:lnTo>
                <a:lnTo>
                  <a:pt x="78597" y="1247935"/>
                </a:lnTo>
                <a:lnTo>
                  <a:pt x="60726" y="1205673"/>
                </a:lnTo>
                <a:lnTo>
                  <a:pt x="45018" y="1162324"/>
                </a:lnTo>
                <a:lnTo>
                  <a:pt x="31543" y="1117954"/>
                </a:lnTo>
                <a:lnTo>
                  <a:pt x="20367" y="1072631"/>
                </a:lnTo>
                <a:lnTo>
                  <a:pt x="11557" y="1026423"/>
                </a:lnTo>
                <a:lnTo>
                  <a:pt x="5181" y="979396"/>
                </a:lnTo>
                <a:lnTo>
                  <a:pt x="1306" y="931619"/>
                </a:lnTo>
                <a:lnTo>
                  <a:pt x="0" y="883158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89048" y="4044696"/>
            <a:ext cx="5448300" cy="1766570"/>
          </a:xfrm>
          <a:custGeom>
            <a:avLst/>
            <a:gdLst/>
            <a:ahLst/>
            <a:cxnLst/>
            <a:rect l="l" t="t" r="r" b="b"/>
            <a:pathLst>
              <a:path w="5448300" h="1766570">
                <a:moveTo>
                  <a:pt x="5448300" y="0"/>
                </a:moveTo>
                <a:lnTo>
                  <a:pt x="883157" y="0"/>
                </a:lnTo>
                <a:lnTo>
                  <a:pt x="0" y="883157"/>
                </a:lnTo>
                <a:lnTo>
                  <a:pt x="883157" y="1766315"/>
                </a:lnTo>
                <a:lnTo>
                  <a:pt x="5448300" y="1766315"/>
                </a:lnTo>
                <a:lnTo>
                  <a:pt x="5448300" y="0"/>
                </a:lnTo>
                <a:close/>
              </a:path>
            </a:pathLst>
          </a:custGeom>
          <a:solidFill>
            <a:srgbClr val="B8C2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40633" y="4196337"/>
            <a:ext cx="3939540" cy="1291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5700" marR="5080" indent="-1143635">
              <a:lnSpc>
                <a:spcPct val="129700"/>
              </a:lnSpc>
              <a:spcBef>
                <a:spcPts val="100"/>
              </a:spcBef>
            </a:pPr>
            <a:r>
              <a:rPr sz="3200" dirty="0">
                <a:solidFill>
                  <a:srgbClr val="FFFFFF"/>
                </a:solidFill>
                <a:latin typeface="微軟正黑體"/>
                <a:cs typeface="微軟正黑體"/>
              </a:rPr>
              <a:t>臺</a:t>
            </a:r>
            <a:r>
              <a:rPr sz="3200" spc="5" dirty="0">
                <a:solidFill>
                  <a:srgbClr val="FFFFFF"/>
                </a:solidFill>
                <a:latin typeface="微軟正黑體"/>
                <a:cs typeface="微軟正黑體"/>
              </a:rPr>
              <a:t>灣O</a:t>
            </a:r>
            <a:r>
              <a:rPr sz="3200" spc="-15" dirty="0">
                <a:solidFill>
                  <a:srgbClr val="FFFFFF"/>
                </a:solidFill>
                <a:latin typeface="微軟正黑體"/>
                <a:cs typeface="微軟正黑體"/>
              </a:rPr>
              <a:t>C</a:t>
            </a:r>
            <a:r>
              <a:rPr sz="3200" spc="-110" dirty="0">
                <a:solidFill>
                  <a:srgbClr val="FFFFFF"/>
                </a:solidFill>
                <a:latin typeface="微軟正黑體"/>
                <a:cs typeface="微軟正黑體"/>
              </a:rPr>
              <a:t>L</a:t>
            </a:r>
            <a:r>
              <a:rPr sz="3200" spc="-10" dirty="0">
                <a:solidFill>
                  <a:srgbClr val="FFFFFF"/>
                </a:solidFill>
                <a:latin typeface="微軟正黑體"/>
                <a:cs typeface="微軟正黑體"/>
              </a:rPr>
              <a:t>C</a:t>
            </a:r>
            <a:r>
              <a:rPr sz="3200" dirty="0">
                <a:solidFill>
                  <a:srgbClr val="FFFFFF"/>
                </a:solidFill>
                <a:latin typeface="微軟正黑體"/>
                <a:cs typeface="微軟正黑體"/>
              </a:rPr>
              <a:t>管理成員館 聯盟現況</a:t>
            </a:r>
            <a:endParaRPr sz="3200">
              <a:latin typeface="微軟正黑體"/>
              <a:cs typeface="微軟正黑體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06652" y="4044696"/>
            <a:ext cx="1766570" cy="1766570"/>
          </a:xfrm>
          <a:custGeom>
            <a:avLst/>
            <a:gdLst/>
            <a:ahLst/>
            <a:cxnLst/>
            <a:rect l="l" t="t" r="r" b="b"/>
            <a:pathLst>
              <a:path w="1766570" h="1766570">
                <a:moveTo>
                  <a:pt x="883158" y="0"/>
                </a:moveTo>
                <a:lnTo>
                  <a:pt x="834696" y="1306"/>
                </a:lnTo>
                <a:lnTo>
                  <a:pt x="786919" y="5181"/>
                </a:lnTo>
                <a:lnTo>
                  <a:pt x="739892" y="11557"/>
                </a:lnTo>
                <a:lnTo>
                  <a:pt x="693684" y="20367"/>
                </a:lnTo>
                <a:lnTo>
                  <a:pt x="648361" y="31543"/>
                </a:lnTo>
                <a:lnTo>
                  <a:pt x="603991" y="45018"/>
                </a:lnTo>
                <a:lnTo>
                  <a:pt x="560642" y="60726"/>
                </a:lnTo>
                <a:lnTo>
                  <a:pt x="518380" y="78597"/>
                </a:lnTo>
                <a:lnTo>
                  <a:pt x="477272" y="98566"/>
                </a:lnTo>
                <a:lnTo>
                  <a:pt x="437387" y="120565"/>
                </a:lnTo>
                <a:lnTo>
                  <a:pt x="398792" y="144526"/>
                </a:lnTo>
                <a:lnTo>
                  <a:pt x="361553" y="170383"/>
                </a:lnTo>
                <a:lnTo>
                  <a:pt x="325739" y="198067"/>
                </a:lnTo>
                <a:lnTo>
                  <a:pt x="291415" y="227512"/>
                </a:lnTo>
                <a:lnTo>
                  <a:pt x="258651" y="258651"/>
                </a:lnTo>
                <a:lnTo>
                  <a:pt x="227512" y="291415"/>
                </a:lnTo>
                <a:lnTo>
                  <a:pt x="198067" y="325739"/>
                </a:lnTo>
                <a:lnTo>
                  <a:pt x="170383" y="361553"/>
                </a:lnTo>
                <a:lnTo>
                  <a:pt x="144526" y="398792"/>
                </a:lnTo>
                <a:lnTo>
                  <a:pt x="120565" y="437388"/>
                </a:lnTo>
                <a:lnTo>
                  <a:pt x="98566" y="477272"/>
                </a:lnTo>
                <a:lnTo>
                  <a:pt x="78597" y="518380"/>
                </a:lnTo>
                <a:lnTo>
                  <a:pt x="60726" y="560642"/>
                </a:lnTo>
                <a:lnTo>
                  <a:pt x="45018" y="603991"/>
                </a:lnTo>
                <a:lnTo>
                  <a:pt x="31543" y="648361"/>
                </a:lnTo>
                <a:lnTo>
                  <a:pt x="20367" y="693684"/>
                </a:lnTo>
                <a:lnTo>
                  <a:pt x="11557" y="739892"/>
                </a:lnTo>
                <a:lnTo>
                  <a:pt x="5181" y="786919"/>
                </a:lnTo>
                <a:lnTo>
                  <a:pt x="1306" y="834696"/>
                </a:lnTo>
                <a:lnTo>
                  <a:pt x="0" y="883157"/>
                </a:lnTo>
                <a:lnTo>
                  <a:pt x="1306" y="931619"/>
                </a:lnTo>
                <a:lnTo>
                  <a:pt x="5181" y="979396"/>
                </a:lnTo>
                <a:lnTo>
                  <a:pt x="11557" y="1026423"/>
                </a:lnTo>
                <a:lnTo>
                  <a:pt x="20367" y="1072631"/>
                </a:lnTo>
                <a:lnTo>
                  <a:pt x="31543" y="1117954"/>
                </a:lnTo>
                <a:lnTo>
                  <a:pt x="45018" y="1162324"/>
                </a:lnTo>
                <a:lnTo>
                  <a:pt x="60726" y="1205673"/>
                </a:lnTo>
                <a:lnTo>
                  <a:pt x="78597" y="1247935"/>
                </a:lnTo>
                <a:lnTo>
                  <a:pt x="98566" y="1289043"/>
                </a:lnTo>
                <a:lnTo>
                  <a:pt x="120565" y="1328928"/>
                </a:lnTo>
                <a:lnTo>
                  <a:pt x="144526" y="1367523"/>
                </a:lnTo>
                <a:lnTo>
                  <a:pt x="170383" y="1404762"/>
                </a:lnTo>
                <a:lnTo>
                  <a:pt x="198067" y="1440576"/>
                </a:lnTo>
                <a:lnTo>
                  <a:pt x="227512" y="1474900"/>
                </a:lnTo>
                <a:lnTo>
                  <a:pt x="258651" y="1507664"/>
                </a:lnTo>
                <a:lnTo>
                  <a:pt x="291415" y="1538803"/>
                </a:lnTo>
                <a:lnTo>
                  <a:pt x="325739" y="1568248"/>
                </a:lnTo>
                <a:lnTo>
                  <a:pt x="361553" y="1595932"/>
                </a:lnTo>
                <a:lnTo>
                  <a:pt x="398792" y="1621789"/>
                </a:lnTo>
                <a:lnTo>
                  <a:pt x="437387" y="1645750"/>
                </a:lnTo>
                <a:lnTo>
                  <a:pt x="477272" y="1667749"/>
                </a:lnTo>
                <a:lnTo>
                  <a:pt x="518380" y="1687718"/>
                </a:lnTo>
                <a:lnTo>
                  <a:pt x="560642" y="1705589"/>
                </a:lnTo>
                <a:lnTo>
                  <a:pt x="603991" y="1721297"/>
                </a:lnTo>
                <a:lnTo>
                  <a:pt x="648361" y="1734772"/>
                </a:lnTo>
                <a:lnTo>
                  <a:pt x="693684" y="1745948"/>
                </a:lnTo>
                <a:lnTo>
                  <a:pt x="739892" y="1754758"/>
                </a:lnTo>
                <a:lnTo>
                  <a:pt x="786919" y="1761134"/>
                </a:lnTo>
                <a:lnTo>
                  <a:pt x="834696" y="1765009"/>
                </a:lnTo>
                <a:lnTo>
                  <a:pt x="883158" y="1766315"/>
                </a:lnTo>
                <a:lnTo>
                  <a:pt x="931619" y="1765009"/>
                </a:lnTo>
                <a:lnTo>
                  <a:pt x="979396" y="1761134"/>
                </a:lnTo>
                <a:lnTo>
                  <a:pt x="1026423" y="1754758"/>
                </a:lnTo>
                <a:lnTo>
                  <a:pt x="1072631" y="1745948"/>
                </a:lnTo>
                <a:lnTo>
                  <a:pt x="1117954" y="1734772"/>
                </a:lnTo>
                <a:lnTo>
                  <a:pt x="1162324" y="1721297"/>
                </a:lnTo>
                <a:lnTo>
                  <a:pt x="1205673" y="1705589"/>
                </a:lnTo>
                <a:lnTo>
                  <a:pt x="1247935" y="1687718"/>
                </a:lnTo>
                <a:lnTo>
                  <a:pt x="1289043" y="1667749"/>
                </a:lnTo>
                <a:lnTo>
                  <a:pt x="1328928" y="1645750"/>
                </a:lnTo>
                <a:lnTo>
                  <a:pt x="1367523" y="1621789"/>
                </a:lnTo>
                <a:lnTo>
                  <a:pt x="1404762" y="1595932"/>
                </a:lnTo>
                <a:lnTo>
                  <a:pt x="1440576" y="1568248"/>
                </a:lnTo>
                <a:lnTo>
                  <a:pt x="1474900" y="1538803"/>
                </a:lnTo>
                <a:lnTo>
                  <a:pt x="1507664" y="1507664"/>
                </a:lnTo>
                <a:lnTo>
                  <a:pt x="1538803" y="1474900"/>
                </a:lnTo>
                <a:lnTo>
                  <a:pt x="1568248" y="1440576"/>
                </a:lnTo>
                <a:lnTo>
                  <a:pt x="1595932" y="1404762"/>
                </a:lnTo>
                <a:lnTo>
                  <a:pt x="1621789" y="1367523"/>
                </a:lnTo>
                <a:lnTo>
                  <a:pt x="1645750" y="1328928"/>
                </a:lnTo>
                <a:lnTo>
                  <a:pt x="1667749" y="1289043"/>
                </a:lnTo>
                <a:lnTo>
                  <a:pt x="1687718" y="1247935"/>
                </a:lnTo>
                <a:lnTo>
                  <a:pt x="1705589" y="1205673"/>
                </a:lnTo>
                <a:lnTo>
                  <a:pt x="1721297" y="1162324"/>
                </a:lnTo>
                <a:lnTo>
                  <a:pt x="1734772" y="1117954"/>
                </a:lnTo>
                <a:lnTo>
                  <a:pt x="1745948" y="1072631"/>
                </a:lnTo>
                <a:lnTo>
                  <a:pt x="1754758" y="1026423"/>
                </a:lnTo>
                <a:lnTo>
                  <a:pt x="1761134" y="979396"/>
                </a:lnTo>
                <a:lnTo>
                  <a:pt x="1765009" y="931619"/>
                </a:lnTo>
                <a:lnTo>
                  <a:pt x="1766315" y="883157"/>
                </a:lnTo>
                <a:lnTo>
                  <a:pt x="1765009" y="834696"/>
                </a:lnTo>
                <a:lnTo>
                  <a:pt x="1761134" y="786919"/>
                </a:lnTo>
                <a:lnTo>
                  <a:pt x="1754758" y="739892"/>
                </a:lnTo>
                <a:lnTo>
                  <a:pt x="1745948" y="693684"/>
                </a:lnTo>
                <a:lnTo>
                  <a:pt x="1734772" y="648361"/>
                </a:lnTo>
                <a:lnTo>
                  <a:pt x="1721297" y="603991"/>
                </a:lnTo>
                <a:lnTo>
                  <a:pt x="1705589" y="560642"/>
                </a:lnTo>
                <a:lnTo>
                  <a:pt x="1687718" y="518380"/>
                </a:lnTo>
                <a:lnTo>
                  <a:pt x="1667749" y="477272"/>
                </a:lnTo>
                <a:lnTo>
                  <a:pt x="1645750" y="437388"/>
                </a:lnTo>
                <a:lnTo>
                  <a:pt x="1621789" y="398792"/>
                </a:lnTo>
                <a:lnTo>
                  <a:pt x="1595932" y="361553"/>
                </a:lnTo>
                <a:lnTo>
                  <a:pt x="1568248" y="325739"/>
                </a:lnTo>
                <a:lnTo>
                  <a:pt x="1538803" y="291415"/>
                </a:lnTo>
                <a:lnTo>
                  <a:pt x="1507664" y="258651"/>
                </a:lnTo>
                <a:lnTo>
                  <a:pt x="1474900" y="227512"/>
                </a:lnTo>
                <a:lnTo>
                  <a:pt x="1440576" y="198067"/>
                </a:lnTo>
                <a:lnTo>
                  <a:pt x="1404762" y="170383"/>
                </a:lnTo>
                <a:lnTo>
                  <a:pt x="1367523" y="144526"/>
                </a:lnTo>
                <a:lnTo>
                  <a:pt x="1328928" y="120565"/>
                </a:lnTo>
                <a:lnTo>
                  <a:pt x="1289043" y="98566"/>
                </a:lnTo>
                <a:lnTo>
                  <a:pt x="1247935" y="78597"/>
                </a:lnTo>
                <a:lnTo>
                  <a:pt x="1205673" y="60726"/>
                </a:lnTo>
                <a:lnTo>
                  <a:pt x="1162324" y="45018"/>
                </a:lnTo>
                <a:lnTo>
                  <a:pt x="1117954" y="31543"/>
                </a:lnTo>
                <a:lnTo>
                  <a:pt x="1072631" y="20367"/>
                </a:lnTo>
                <a:lnTo>
                  <a:pt x="1026423" y="11557"/>
                </a:lnTo>
                <a:lnTo>
                  <a:pt x="979396" y="5181"/>
                </a:lnTo>
                <a:lnTo>
                  <a:pt x="931619" y="1306"/>
                </a:lnTo>
                <a:lnTo>
                  <a:pt x="883158" y="0"/>
                </a:lnTo>
                <a:close/>
              </a:path>
            </a:pathLst>
          </a:custGeom>
          <a:solidFill>
            <a:srgbClr val="B8C2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06652" y="4044696"/>
            <a:ext cx="1766570" cy="1766570"/>
          </a:xfrm>
          <a:custGeom>
            <a:avLst/>
            <a:gdLst/>
            <a:ahLst/>
            <a:cxnLst/>
            <a:rect l="l" t="t" r="r" b="b"/>
            <a:pathLst>
              <a:path w="1766570" h="1766570">
                <a:moveTo>
                  <a:pt x="0" y="883157"/>
                </a:moveTo>
                <a:lnTo>
                  <a:pt x="1306" y="834696"/>
                </a:lnTo>
                <a:lnTo>
                  <a:pt x="5181" y="786919"/>
                </a:lnTo>
                <a:lnTo>
                  <a:pt x="11557" y="739892"/>
                </a:lnTo>
                <a:lnTo>
                  <a:pt x="20367" y="693684"/>
                </a:lnTo>
                <a:lnTo>
                  <a:pt x="31543" y="648361"/>
                </a:lnTo>
                <a:lnTo>
                  <a:pt x="45018" y="603991"/>
                </a:lnTo>
                <a:lnTo>
                  <a:pt x="60726" y="560642"/>
                </a:lnTo>
                <a:lnTo>
                  <a:pt x="78597" y="518380"/>
                </a:lnTo>
                <a:lnTo>
                  <a:pt x="98566" y="477272"/>
                </a:lnTo>
                <a:lnTo>
                  <a:pt x="120565" y="437387"/>
                </a:lnTo>
                <a:lnTo>
                  <a:pt x="144526" y="398792"/>
                </a:lnTo>
                <a:lnTo>
                  <a:pt x="170383" y="361553"/>
                </a:lnTo>
                <a:lnTo>
                  <a:pt x="198067" y="325739"/>
                </a:lnTo>
                <a:lnTo>
                  <a:pt x="227512" y="291415"/>
                </a:lnTo>
                <a:lnTo>
                  <a:pt x="258651" y="258651"/>
                </a:lnTo>
                <a:lnTo>
                  <a:pt x="291415" y="227512"/>
                </a:lnTo>
                <a:lnTo>
                  <a:pt x="325739" y="198067"/>
                </a:lnTo>
                <a:lnTo>
                  <a:pt x="361553" y="170383"/>
                </a:lnTo>
                <a:lnTo>
                  <a:pt x="398792" y="144526"/>
                </a:lnTo>
                <a:lnTo>
                  <a:pt x="437388" y="120565"/>
                </a:lnTo>
                <a:lnTo>
                  <a:pt x="477272" y="98566"/>
                </a:lnTo>
                <a:lnTo>
                  <a:pt x="518380" y="78597"/>
                </a:lnTo>
                <a:lnTo>
                  <a:pt x="560642" y="60726"/>
                </a:lnTo>
                <a:lnTo>
                  <a:pt x="603991" y="45018"/>
                </a:lnTo>
                <a:lnTo>
                  <a:pt x="648361" y="31543"/>
                </a:lnTo>
                <a:lnTo>
                  <a:pt x="693684" y="20367"/>
                </a:lnTo>
                <a:lnTo>
                  <a:pt x="739892" y="11557"/>
                </a:lnTo>
                <a:lnTo>
                  <a:pt x="786919" y="5181"/>
                </a:lnTo>
                <a:lnTo>
                  <a:pt x="834696" y="1306"/>
                </a:lnTo>
                <a:lnTo>
                  <a:pt x="883158" y="0"/>
                </a:lnTo>
                <a:lnTo>
                  <a:pt x="931619" y="1306"/>
                </a:lnTo>
                <a:lnTo>
                  <a:pt x="979396" y="5181"/>
                </a:lnTo>
                <a:lnTo>
                  <a:pt x="1026423" y="11557"/>
                </a:lnTo>
                <a:lnTo>
                  <a:pt x="1072631" y="20367"/>
                </a:lnTo>
                <a:lnTo>
                  <a:pt x="1117954" y="31543"/>
                </a:lnTo>
                <a:lnTo>
                  <a:pt x="1162324" y="45018"/>
                </a:lnTo>
                <a:lnTo>
                  <a:pt x="1205673" y="60726"/>
                </a:lnTo>
                <a:lnTo>
                  <a:pt x="1247935" y="78597"/>
                </a:lnTo>
                <a:lnTo>
                  <a:pt x="1289043" y="98566"/>
                </a:lnTo>
                <a:lnTo>
                  <a:pt x="1328928" y="120565"/>
                </a:lnTo>
                <a:lnTo>
                  <a:pt x="1367523" y="144526"/>
                </a:lnTo>
                <a:lnTo>
                  <a:pt x="1404762" y="170383"/>
                </a:lnTo>
                <a:lnTo>
                  <a:pt x="1440576" y="198067"/>
                </a:lnTo>
                <a:lnTo>
                  <a:pt x="1474900" y="227512"/>
                </a:lnTo>
                <a:lnTo>
                  <a:pt x="1507664" y="258651"/>
                </a:lnTo>
                <a:lnTo>
                  <a:pt x="1538803" y="291415"/>
                </a:lnTo>
                <a:lnTo>
                  <a:pt x="1568248" y="325739"/>
                </a:lnTo>
                <a:lnTo>
                  <a:pt x="1595932" y="361553"/>
                </a:lnTo>
                <a:lnTo>
                  <a:pt x="1621789" y="398792"/>
                </a:lnTo>
                <a:lnTo>
                  <a:pt x="1645750" y="437388"/>
                </a:lnTo>
                <a:lnTo>
                  <a:pt x="1667749" y="477272"/>
                </a:lnTo>
                <a:lnTo>
                  <a:pt x="1687718" y="518380"/>
                </a:lnTo>
                <a:lnTo>
                  <a:pt x="1705589" y="560642"/>
                </a:lnTo>
                <a:lnTo>
                  <a:pt x="1721297" y="603991"/>
                </a:lnTo>
                <a:lnTo>
                  <a:pt x="1734772" y="648361"/>
                </a:lnTo>
                <a:lnTo>
                  <a:pt x="1745948" y="693684"/>
                </a:lnTo>
                <a:lnTo>
                  <a:pt x="1754758" y="739892"/>
                </a:lnTo>
                <a:lnTo>
                  <a:pt x="1761134" y="786919"/>
                </a:lnTo>
                <a:lnTo>
                  <a:pt x="1765009" y="834696"/>
                </a:lnTo>
                <a:lnTo>
                  <a:pt x="1766315" y="883157"/>
                </a:lnTo>
                <a:lnTo>
                  <a:pt x="1765009" y="931619"/>
                </a:lnTo>
                <a:lnTo>
                  <a:pt x="1761134" y="979396"/>
                </a:lnTo>
                <a:lnTo>
                  <a:pt x="1754758" y="1026423"/>
                </a:lnTo>
                <a:lnTo>
                  <a:pt x="1745948" y="1072631"/>
                </a:lnTo>
                <a:lnTo>
                  <a:pt x="1734772" y="1117954"/>
                </a:lnTo>
                <a:lnTo>
                  <a:pt x="1721297" y="1162324"/>
                </a:lnTo>
                <a:lnTo>
                  <a:pt x="1705589" y="1205673"/>
                </a:lnTo>
                <a:lnTo>
                  <a:pt x="1687718" y="1247935"/>
                </a:lnTo>
                <a:lnTo>
                  <a:pt x="1667749" y="1289043"/>
                </a:lnTo>
                <a:lnTo>
                  <a:pt x="1645750" y="1328928"/>
                </a:lnTo>
                <a:lnTo>
                  <a:pt x="1621789" y="1367523"/>
                </a:lnTo>
                <a:lnTo>
                  <a:pt x="1595932" y="1404762"/>
                </a:lnTo>
                <a:lnTo>
                  <a:pt x="1568248" y="1440576"/>
                </a:lnTo>
                <a:lnTo>
                  <a:pt x="1538803" y="1474900"/>
                </a:lnTo>
                <a:lnTo>
                  <a:pt x="1507664" y="1507664"/>
                </a:lnTo>
                <a:lnTo>
                  <a:pt x="1474900" y="1538803"/>
                </a:lnTo>
                <a:lnTo>
                  <a:pt x="1440576" y="1568248"/>
                </a:lnTo>
                <a:lnTo>
                  <a:pt x="1404762" y="1595932"/>
                </a:lnTo>
                <a:lnTo>
                  <a:pt x="1367523" y="1621789"/>
                </a:lnTo>
                <a:lnTo>
                  <a:pt x="1328928" y="1645750"/>
                </a:lnTo>
                <a:lnTo>
                  <a:pt x="1289043" y="1667749"/>
                </a:lnTo>
                <a:lnTo>
                  <a:pt x="1247935" y="1687718"/>
                </a:lnTo>
                <a:lnTo>
                  <a:pt x="1205673" y="1705589"/>
                </a:lnTo>
                <a:lnTo>
                  <a:pt x="1162324" y="1721297"/>
                </a:lnTo>
                <a:lnTo>
                  <a:pt x="1117954" y="1734772"/>
                </a:lnTo>
                <a:lnTo>
                  <a:pt x="1072631" y="1745948"/>
                </a:lnTo>
                <a:lnTo>
                  <a:pt x="1026423" y="1754758"/>
                </a:lnTo>
                <a:lnTo>
                  <a:pt x="979396" y="1761134"/>
                </a:lnTo>
                <a:lnTo>
                  <a:pt x="931619" y="1765009"/>
                </a:lnTo>
                <a:lnTo>
                  <a:pt x="883158" y="1766315"/>
                </a:lnTo>
                <a:lnTo>
                  <a:pt x="834696" y="1765009"/>
                </a:lnTo>
                <a:lnTo>
                  <a:pt x="786919" y="1761134"/>
                </a:lnTo>
                <a:lnTo>
                  <a:pt x="739892" y="1754758"/>
                </a:lnTo>
                <a:lnTo>
                  <a:pt x="693684" y="1745948"/>
                </a:lnTo>
                <a:lnTo>
                  <a:pt x="648361" y="1734772"/>
                </a:lnTo>
                <a:lnTo>
                  <a:pt x="603991" y="1721297"/>
                </a:lnTo>
                <a:lnTo>
                  <a:pt x="560642" y="1705589"/>
                </a:lnTo>
                <a:lnTo>
                  <a:pt x="518380" y="1687718"/>
                </a:lnTo>
                <a:lnTo>
                  <a:pt x="477272" y="1667749"/>
                </a:lnTo>
                <a:lnTo>
                  <a:pt x="437387" y="1645750"/>
                </a:lnTo>
                <a:lnTo>
                  <a:pt x="398792" y="1621789"/>
                </a:lnTo>
                <a:lnTo>
                  <a:pt x="361553" y="1595932"/>
                </a:lnTo>
                <a:lnTo>
                  <a:pt x="325739" y="1568248"/>
                </a:lnTo>
                <a:lnTo>
                  <a:pt x="291415" y="1538803"/>
                </a:lnTo>
                <a:lnTo>
                  <a:pt x="258651" y="1507664"/>
                </a:lnTo>
                <a:lnTo>
                  <a:pt x="227512" y="1474900"/>
                </a:lnTo>
                <a:lnTo>
                  <a:pt x="198067" y="1440576"/>
                </a:lnTo>
                <a:lnTo>
                  <a:pt x="170383" y="1404762"/>
                </a:lnTo>
                <a:lnTo>
                  <a:pt x="144526" y="1367523"/>
                </a:lnTo>
                <a:lnTo>
                  <a:pt x="120565" y="1328927"/>
                </a:lnTo>
                <a:lnTo>
                  <a:pt x="98566" y="1289043"/>
                </a:lnTo>
                <a:lnTo>
                  <a:pt x="78597" y="1247935"/>
                </a:lnTo>
                <a:lnTo>
                  <a:pt x="60726" y="1205673"/>
                </a:lnTo>
                <a:lnTo>
                  <a:pt x="45018" y="1162324"/>
                </a:lnTo>
                <a:lnTo>
                  <a:pt x="31543" y="1117954"/>
                </a:lnTo>
                <a:lnTo>
                  <a:pt x="20367" y="1072631"/>
                </a:lnTo>
                <a:lnTo>
                  <a:pt x="11557" y="1026423"/>
                </a:lnTo>
                <a:lnTo>
                  <a:pt x="5181" y="979396"/>
                </a:lnTo>
                <a:lnTo>
                  <a:pt x="1306" y="931619"/>
                </a:lnTo>
                <a:lnTo>
                  <a:pt x="0" y="883157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55116" y="587705"/>
            <a:ext cx="18542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微軟正黑體"/>
                <a:cs typeface="微軟正黑體"/>
              </a:rPr>
              <a:t>報告大綱</a:t>
            </a:r>
            <a:endParaRPr sz="3600">
              <a:latin typeface="微軟正黑體"/>
              <a:cs typeface="微軟正黑體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81327" y="1766316"/>
            <a:ext cx="1634489" cy="19941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042286" y="1994991"/>
            <a:ext cx="48958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0" dirty="0">
                <a:latin typeface="Calibri"/>
                <a:cs typeface="Calibri"/>
              </a:rPr>
              <a:t>1</a:t>
            </a:r>
            <a:endParaRPr sz="7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81327" y="4044696"/>
            <a:ext cx="1634489" cy="19941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042286" y="4274311"/>
            <a:ext cx="48895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dirty="0">
                <a:solidFill>
                  <a:srgbClr val="D9D9D9"/>
                </a:solidFill>
                <a:latin typeface="Calibri"/>
                <a:cs typeface="Calibri"/>
              </a:rPr>
              <a:t>2</a:t>
            </a:r>
            <a:endParaRPr sz="72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7016" y="1690243"/>
            <a:ext cx="7497445" cy="40659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4160" indent="-252095">
              <a:lnSpc>
                <a:spcPct val="100000"/>
              </a:lnSpc>
              <a:spcBef>
                <a:spcPts val="105"/>
              </a:spcBef>
              <a:buSzPct val="95000"/>
              <a:buFont typeface="Wingdings"/>
              <a:buChar char=""/>
              <a:tabLst>
                <a:tab pos="264795" algn="l"/>
              </a:tabLst>
            </a:pPr>
            <a:r>
              <a:rPr sz="2000" b="1" dirty="0">
                <a:solidFill>
                  <a:srgbClr val="C00000"/>
                </a:solidFill>
                <a:latin typeface="微軟正黑體"/>
                <a:cs typeface="微軟正黑體"/>
              </a:rPr>
              <a:t>全球最大的圖書館合作</a:t>
            </a:r>
            <a:r>
              <a:rPr sz="2000" b="1" spc="-15" dirty="0">
                <a:solidFill>
                  <a:srgbClr val="C00000"/>
                </a:solidFill>
                <a:latin typeface="微軟正黑體"/>
                <a:cs typeface="微軟正黑體"/>
              </a:rPr>
              <a:t>組</a:t>
            </a:r>
            <a:r>
              <a:rPr sz="2000" b="1" dirty="0">
                <a:solidFill>
                  <a:srgbClr val="C00000"/>
                </a:solidFill>
                <a:latin typeface="微軟正黑體"/>
                <a:cs typeface="微軟正黑體"/>
              </a:rPr>
              <a:t>織</a:t>
            </a:r>
            <a:endParaRPr sz="2000">
              <a:latin typeface="微軟正黑體"/>
              <a:cs typeface="微軟正黑體"/>
            </a:endParaRPr>
          </a:p>
          <a:p>
            <a:pPr marL="264160" indent="-252095">
              <a:lnSpc>
                <a:spcPct val="100000"/>
              </a:lnSpc>
              <a:spcBef>
                <a:spcPts val="1800"/>
              </a:spcBef>
              <a:buSzPct val="95000"/>
              <a:buFont typeface="Wingdings"/>
              <a:buChar char=""/>
              <a:tabLst>
                <a:tab pos="264795" algn="l"/>
              </a:tabLst>
            </a:pPr>
            <a:r>
              <a:rPr sz="2000" dirty="0">
                <a:latin typeface="微軟正黑體"/>
                <a:cs typeface="微軟正黑體"/>
              </a:rPr>
              <a:t>1967年創立</a:t>
            </a:r>
            <a:endParaRPr sz="2000">
              <a:latin typeface="微軟正黑體"/>
              <a:cs typeface="微軟正黑體"/>
            </a:endParaRPr>
          </a:p>
          <a:p>
            <a:pPr marL="264160" indent="-252095">
              <a:lnSpc>
                <a:spcPct val="100000"/>
              </a:lnSpc>
              <a:spcBef>
                <a:spcPts val="1800"/>
              </a:spcBef>
              <a:buSzPct val="95000"/>
              <a:buFont typeface="Wingdings"/>
              <a:buChar char=""/>
              <a:tabLst>
                <a:tab pos="264795" algn="l"/>
              </a:tabLst>
            </a:pPr>
            <a:r>
              <a:rPr sz="2000" dirty="0">
                <a:latin typeface="微軟正黑體"/>
                <a:cs typeface="微軟正黑體"/>
              </a:rPr>
              <a:t>非營利機構</a:t>
            </a:r>
            <a:endParaRPr sz="2000">
              <a:latin typeface="微軟正黑體"/>
              <a:cs typeface="微軟正黑體"/>
            </a:endParaRPr>
          </a:p>
          <a:p>
            <a:pPr marL="264160" indent="-252095">
              <a:lnSpc>
                <a:spcPct val="100000"/>
              </a:lnSpc>
              <a:spcBef>
                <a:spcPts val="1800"/>
              </a:spcBef>
              <a:buSzPct val="95000"/>
              <a:buFont typeface="Wingdings"/>
              <a:buChar char=""/>
              <a:tabLst>
                <a:tab pos="264795" algn="l"/>
              </a:tabLst>
            </a:pPr>
            <a:r>
              <a:rPr sz="2000" dirty="0">
                <a:latin typeface="微軟正黑體"/>
                <a:cs typeface="微軟正黑體"/>
              </a:rPr>
              <a:t>會員類型多樣</a:t>
            </a:r>
            <a:endParaRPr sz="2000">
              <a:latin typeface="微軟正黑體"/>
              <a:cs typeface="微軟正黑體"/>
            </a:endParaRPr>
          </a:p>
          <a:p>
            <a:pPr marL="264160" indent="-252095">
              <a:lnSpc>
                <a:spcPct val="100000"/>
              </a:lnSpc>
              <a:spcBef>
                <a:spcPts val="1800"/>
              </a:spcBef>
              <a:buSzPct val="95000"/>
              <a:buFont typeface="Wingdings"/>
              <a:buChar char=""/>
              <a:tabLst>
                <a:tab pos="264795" algn="l"/>
              </a:tabLst>
            </a:pPr>
            <a:r>
              <a:rPr sz="2000" dirty="0">
                <a:latin typeface="微軟正黑體"/>
                <a:cs typeface="微軟正黑體"/>
              </a:rPr>
              <a:t>會員主導、會員管理</a:t>
            </a:r>
            <a:endParaRPr sz="2000">
              <a:latin typeface="微軟正黑體"/>
              <a:cs typeface="微軟正黑體"/>
            </a:endParaRPr>
          </a:p>
          <a:p>
            <a:pPr marL="768350" lvl="1" indent="-2292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768350" algn="l"/>
                <a:tab pos="768985" algn="l"/>
              </a:tabLst>
            </a:pPr>
            <a:r>
              <a:rPr sz="2000" dirty="0">
                <a:latin typeface="微軟正黑體"/>
                <a:cs typeface="微軟正黑體"/>
              </a:rPr>
              <a:t>董事會：16位</a:t>
            </a:r>
            <a:endParaRPr sz="2000">
              <a:latin typeface="微軟正黑體"/>
              <a:cs typeface="微軟正黑體"/>
            </a:endParaRPr>
          </a:p>
          <a:p>
            <a:pPr marL="768350" lvl="1" indent="-2292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768350" algn="l"/>
                <a:tab pos="768985" algn="l"/>
              </a:tabLst>
            </a:pPr>
            <a:r>
              <a:rPr sz="2000" dirty="0">
                <a:latin typeface="微軟正黑體"/>
                <a:cs typeface="微軟正黑體"/>
              </a:rPr>
              <a:t>全球理事會：48</a:t>
            </a:r>
            <a:r>
              <a:rPr sz="2000" spc="5" dirty="0">
                <a:latin typeface="微軟正黑體"/>
                <a:cs typeface="微軟正黑體"/>
              </a:rPr>
              <a:t>個理</a:t>
            </a:r>
            <a:r>
              <a:rPr sz="2000" spc="-5" dirty="0">
                <a:latin typeface="微軟正黑體"/>
                <a:cs typeface="微軟正黑體"/>
              </a:rPr>
              <a:t>事</a:t>
            </a:r>
            <a:r>
              <a:rPr sz="2000" spc="-10" dirty="0">
                <a:latin typeface="微軟正黑體"/>
                <a:cs typeface="微軟正黑體"/>
              </a:rPr>
              <a:t>代</a:t>
            </a:r>
            <a:r>
              <a:rPr sz="2000" spc="5" dirty="0">
                <a:latin typeface="微軟正黑體"/>
                <a:cs typeface="微軟正黑體"/>
              </a:rPr>
              <a:t>表</a:t>
            </a:r>
            <a:endParaRPr sz="2000">
              <a:latin typeface="微軟正黑體"/>
              <a:cs typeface="微軟正黑體"/>
            </a:endParaRPr>
          </a:p>
          <a:p>
            <a:pPr marL="768350" lvl="1" indent="-22923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768350" algn="l"/>
                <a:tab pos="768985" algn="l"/>
              </a:tabLst>
            </a:pPr>
            <a:r>
              <a:rPr sz="2000" dirty="0">
                <a:latin typeface="微軟正黑體"/>
                <a:cs typeface="微軟正黑體"/>
              </a:rPr>
              <a:t>3個地區理事會：</a:t>
            </a:r>
            <a:r>
              <a:rPr sz="2000" b="1" dirty="0">
                <a:solidFill>
                  <a:srgbClr val="C00000"/>
                </a:solidFill>
                <a:latin typeface="微軟正黑體"/>
                <a:cs typeface="微軟正黑體"/>
              </a:rPr>
              <a:t>亞太地</a:t>
            </a:r>
            <a:r>
              <a:rPr sz="2000" b="1" spc="-15" dirty="0">
                <a:solidFill>
                  <a:srgbClr val="C00000"/>
                </a:solidFill>
                <a:latin typeface="微軟正黑體"/>
                <a:cs typeface="微軟正黑體"/>
              </a:rPr>
              <a:t>區</a:t>
            </a:r>
            <a:r>
              <a:rPr sz="2000" dirty="0">
                <a:latin typeface="微軟正黑體"/>
                <a:cs typeface="微軟正黑體"/>
              </a:rPr>
              <a:t>、美</a:t>
            </a:r>
            <a:r>
              <a:rPr sz="2000" spc="-15" dirty="0">
                <a:latin typeface="微軟正黑體"/>
                <a:cs typeface="微軟正黑體"/>
              </a:rPr>
              <a:t>洲</a:t>
            </a:r>
            <a:r>
              <a:rPr sz="2000" dirty="0">
                <a:latin typeface="微軟正黑體"/>
                <a:cs typeface="微軟正黑體"/>
              </a:rPr>
              <a:t>地區</a:t>
            </a:r>
            <a:r>
              <a:rPr sz="2000" spc="-15" dirty="0">
                <a:latin typeface="微軟正黑體"/>
                <a:cs typeface="微軟正黑體"/>
              </a:rPr>
              <a:t>、</a:t>
            </a:r>
            <a:r>
              <a:rPr sz="2000" dirty="0">
                <a:latin typeface="微軟正黑體"/>
                <a:cs typeface="微軟正黑體"/>
              </a:rPr>
              <a:t>歐</a:t>
            </a:r>
            <a:r>
              <a:rPr sz="2000" spc="5" dirty="0">
                <a:latin typeface="微軟正黑體"/>
                <a:cs typeface="微軟正黑體"/>
              </a:rPr>
              <a:t>洲</a:t>
            </a:r>
            <a:r>
              <a:rPr sz="2000" spc="-10" dirty="0">
                <a:latin typeface="微軟正黑體"/>
                <a:cs typeface="微軟正黑體"/>
              </a:rPr>
              <a:t>/</a:t>
            </a:r>
            <a:r>
              <a:rPr sz="2000" dirty="0">
                <a:latin typeface="微軟正黑體"/>
                <a:cs typeface="微軟正黑體"/>
              </a:rPr>
              <a:t>中東</a:t>
            </a:r>
            <a:r>
              <a:rPr sz="2000" spc="-10" dirty="0">
                <a:latin typeface="微軟正黑體"/>
                <a:cs typeface="微軟正黑體"/>
              </a:rPr>
              <a:t>/</a:t>
            </a:r>
            <a:r>
              <a:rPr sz="2000" dirty="0">
                <a:latin typeface="微軟正黑體"/>
                <a:cs typeface="微軟正黑體"/>
              </a:rPr>
              <a:t>非洲</a:t>
            </a:r>
            <a:r>
              <a:rPr sz="2000" spc="-15" dirty="0">
                <a:latin typeface="微軟正黑體"/>
                <a:cs typeface="微軟正黑體"/>
              </a:rPr>
              <a:t>地</a:t>
            </a:r>
            <a:r>
              <a:rPr sz="2000" dirty="0">
                <a:latin typeface="微軟正黑體"/>
                <a:cs typeface="微軟正黑體"/>
              </a:rPr>
              <a:t>區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7785" y="187916"/>
            <a:ext cx="2822118" cy="921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15130" y="4189967"/>
            <a:ext cx="24765" cy="58419"/>
          </a:xfrm>
          <a:custGeom>
            <a:avLst/>
            <a:gdLst/>
            <a:ahLst/>
            <a:cxnLst/>
            <a:rect l="l" t="t" r="r" b="b"/>
            <a:pathLst>
              <a:path w="24765" h="58420">
                <a:moveTo>
                  <a:pt x="6808" y="47820"/>
                </a:moveTo>
                <a:lnTo>
                  <a:pt x="2954" y="48882"/>
                </a:lnTo>
                <a:lnTo>
                  <a:pt x="1027" y="52374"/>
                </a:lnTo>
                <a:lnTo>
                  <a:pt x="0" y="55714"/>
                </a:lnTo>
                <a:lnTo>
                  <a:pt x="1926" y="57991"/>
                </a:lnTo>
                <a:lnTo>
                  <a:pt x="4881" y="56928"/>
                </a:lnTo>
                <a:lnTo>
                  <a:pt x="8735" y="48882"/>
                </a:lnTo>
                <a:lnTo>
                  <a:pt x="6808" y="47820"/>
                </a:lnTo>
                <a:close/>
              </a:path>
              <a:path w="24765" h="58420">
                <a:moveTo>
                  <a:pt x="15415" y="31880"/>
                </a:moveTo>
                <a:lnTo>
                  <a:pt x="11561" y="34157"/>
                </a:lnTo>
                <a:lnTo>
                  <a:pt x="14516" y="35219"/>
                </a:lnTo>
                <a:lnTo>
                  <a:pt x="17342" y="34157"/>
                </a:lnTo>
                <a:lnTo>
                  <a:pt x="15415" y="31880"/>
                </a:lnTo>
                <a:close/>
              </a:path>
              <a:path w="24765" h="58420">
                <a:moveTo>
                  <a:pt x="23123" y="0"/>
                </a:moveTo>
                <a:lnTo>
                  <a:pt x="19269" y="4554"/>
                </a:lnTo>
                <a:lnTo>
                  <a:pt x="22224" y="11385"/>
                </a:lnTo>
                <a:lnTo>
                  <a:pt x="22224" y="5616"/>
                </a:lnTo>
                <a:lnTo>
                  <a:pt x="24151" y="3339"/>
                </a:lnTo>
                <a:lnTo>
                  <a:pt x="23123" y="0"/>
                </a:lnTo>
                <a:close/>
              </a:path>
            </a:pathLst>
          </a:custGeom>
          <a:solidFill>
            <a:srgbClr val="F6B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24219" y="1880479"/>
            <a:ext cx="286221" cy="413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67607" y="4999540"/>
            <a:ext cx="60960" cy="61594"/>
          </a:xfrm>
          <a:custGeom>
            <a:avLst/>
            <a:gdLst/>
            <a:ahLst/>
            <a:cxnLst/>
            <a:rect l="l" t="t" r="r" b="b"/>
            <a:pathLst>
              <a:path w="60959" h="61595">
                <a:moveTo>
                  <a:pt x="20169" y="34172"/>
                </a:moveTo>
                <a:lnTo>
                  <a:pt x="11561" y="36449"/>
                </a:lnTo>
                <a:lnTo>
                  <a:pt x="4753" y="43281"/>
                </a:lnTo>
                <a:lnTo>
                  <a:pt x="3853" y="48973"/>
                </a:lnTo>
                <a:lnTo>
                  <a:pt x="0" y="50112"/>
                </a:lnTo>
                <a:lnTo>
                  <a:pt x="0" y="55805"/>
                </a:lnTo>
                <a:lnTo>
                  <a:pt x="6680" y="60359"/>
                </a:lnTo>
                <a:lnTo>
                  <a:pt x="15415" y="61498"/>
                </a:lnTo>
                <a:lnTo>
                  <a:pt x="18242" y="59221"/>
                </a:lnTo>
                <a:lnTo>
                  <a:pt x="25468" y="59221"/>
                </a:lnTo>
                <a:lnTo>
                  <a:pt x="29803" y="55805"/>
                </a:lnTo>
                <a:lnTo>
                  <a:pt x="26977" y="42142"/>
                </a:lnTo>
                <a:lnTo>
                  <a:pt x="20169" y="34172"/>
                </a:lnTo>
                <a:close/>
              </a:path>
              <a:path w="60959" h="61595">
                <a:moveTo>
                  <a:pt x="25468" y="59221"/>
                </a:moveTo>
                <a:lnTo>
                  <a:pt x="18242" y="59221"/>
                </a:lnTo>
                <a:lnTo>
                  <a:pt x="24023" y="60359"/>
                </a:lnTo>
                <a:lnTo>
                  <a:pt x="25468" y="59221"/>
                </a:lnTo>
                <a:close/>
              </a:path>
              <a:path w="60959" h="61595">
                <a:moveTo>
                  <a:pt x="59736" y="0"/>
                </a:moveTo>
                <a:lnTo>
                  <a:pt x="52927" y="6831"/>
                </a:lnTo>
                <a:lnTo>
                  <a:pt x="49073" y="6831"/>
                </a:lnTo>
                <a:lnTo>
                  <a:pt x="45219" y="13678"/>
                </a:lnTo>
                <a:lnTo>
                  <a:pt x="29803" y="13678"/>
                </a:lnTo>
                <a:lnTo>
                  <a:pt x="26977" y="21648"/>
                </a:lnTo>
                <a:lnTo>
                  <a:pt x="32758" y="27341"/>
                </a:lnTo>
                <a:lnTo>
                  <a:pt x="33657" y="22786"/>
                </a:lnTo>
                <a:lnTo>
                  <a:pt x="39781" y="22786"/>
                </a:lnTo>
                <a:lnTo>
                  <a:pt x="40466" y="20509"/>
                </a:lnTo>
                <a:lnTo>
                  <a:pt x="56653" y="20509"/>
                </a:lnTo>
                <a:lnTo>
                  <a:pt x="57038" y="19370"/>
                </a:lnTo>
                <a:lnTo>
                  <a:pt x="50101" y="19370"/>
                </a:lnTo>
                <a:lnTo>
                  <a:pt x="55882" y="12539"/>
                </a:lnTo>
                <a:lnTo>
                  <a:pt x="55882" y="7970"/>
                </a:lnTo>
                <a:lnTo>
                  <a:pt x="60635" y="3415"/>
                </a:lnTo>
                <a:lnTo>
                  <a:pt x="59736" y="0"/>
                </a:lnTo>
                <a:close/>
              </a:path>
              <a:path w="60959" h="61595">
                <a:moveTo>
                  <a:pt x="39781" y="22786"/>
                </a:moveTo>
                <a:lnTo>
                  <a:pt x="33657" y="22786"/>
                </a:lnTo>
                <a:lnTo>
                  <a:pt x="39438" y="23925"/>
                </a:lnTo>
                <a:lnTo>
                  <a:pt x="39781" y="22786"/>
                </a:lnTo>
                <a:close/>
              </a:path>
              <a:path w="60959" h="61595">
                <a:moveTo>
                  <a:pt x="56653" y="20509"/>
                </a:moveTo>
                <a:lnTo>
                  <a:pt x="45219" y="20509"/>
                </a:lnTo>
                <a:lnTo>
                  <a:pt x="45219" y="23925"/>
                </a:lnTo>
                <a:lnTo>
                  <a:pt x="55882" y="22786"/>
                </a:lnTo>
                <a:lnTo>
                  <a:pt x="56653" y="20509"/>
                </a:lnTo>
                <a:close/>
              </a:path>
              <a:path w="60959" h="61595">
                <a:moveTo>
                  <a:pt x="56781" y="14816"/>
                </a:moveTo>
                <a:lnTo>
                  <a:pt x="53955" y="19370"/>
                </a:lnTo>
                <a:lnTo>
                  <a:pt x="57038" y="19370"/>
                </a:lnTo>
                <a:lnTo>
                  <a:pt x="57809" y="17093"/>
                </a:lnTo>
                <a:lnTo>
                  <a:pt x="56781" y="14816"/>
                </a:lnTo>
                <a:close/>
              </a:path>
              <a:path w="60959" h="61595">
                <a:moveTo>
                  <a:pt x="39438" y="10247"/>
                </a:moveTo>
                <a:lnTo>
                  <a:pt x="35584" y="13678"/>
                </a:lnTo>
                <a:lnTo>
                  <a:pt x="45219" y="13678"/>
                </a:lnTo>
                <a:lnTo>
                  <a:pt x="39438" y="10247"/>
                </a:lnTo>
                <a:close/>
              </a:path>
            </a:pathLst>
          </a:custGeom>
          <a:solidFill>
            <a:srgbClr val="F6B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48747" y="3594416"/>
            <a:ext cx="59055" cy="31115"/>
          </a:xfrm>
          <a:custGeom>
            <a:avLst/>
            <a:gdLst/>
            <a:ahLst/>
            <a:cxnLst/>
            <a:rect l="l" t="t" r="r" b="b"/>
            <a:pathLst>
              <a:path w="59054" h="31114">
                <a:moveTo>
                  <a:pt x="55882" y="26111"/>
                </a:moveTo>
                <a:lnTo>
                  <a:pt x="52028" y="27325"/>
                </a:lnTo>
                <a:lnTo>
                  <a:pt x="52028" y="29602"/>
                </a:lnTo>
                <a:lnTo>
                  <a:pt x="57809" y="30665"/>
                </a:lnTo>
                <a:lnTo>
                  <a:pt x="58708" y="29602"/>
                </a:lnTo>
                <a:lnTo>
                  <a:pt x="57809" y="27325"/>
                </a:lnTo>
                <a:lnTo>
                  <a:pt x="55882" y="26111"/>
                </a:lnTo>
                <a:close/>
              </a:path>
              <a:path w="59054" h="31114">
                <a:moveTo>
                  <a:pt x="2826" y="4554"/>
                </a:moveTo>
                <a:lnTo>
                  <a:pt x="0" y="4554"/>
                </a:lnTo>
                <a:lnTo>
                  <a:pt x="0" y="9108"/>
                </a:lnTo>
                <a:lnTo>
                  <a:pt x="6680" y="9108"/>
                </a:lnTo>
                <a:lnTo>
                  <a:pt x="2826" y="4554"/>
                </a:lnTo>
                <a:close/>
              </a:path>
              <a:path w="59054" h="31114">
                <a:moveTo>
                  <a:pt x="7707" y="0"/>
                </a:moveTo>
                <a:lnTo>
                  <a:pt x="10534" y="3339"/>
                </a:lnTo>
                <a:lnTo>
                  <a:pt x="9634" y="1062"/>
                </a:lnTo>
                <a:lnTo>
                  <a:pt x="7707" y="0"/>
                </a:lnTo>
                <a:close/>
              </a:path>
              <a:path w="59054" h="31114">
                <a:moveTo>
                  <a:pt x="25950" y="0"/>
                </a:moveTo>
                <a:lnTo>
                  <a:pt x="25050" y="0"/>
                </a:lnTo>
                <a:lnTo>
                  <a:pt x="26977" y="2277"/>
                </a:lnTo>
                <a:lnTo>
                  <a:pt x="27877" y="1062"/>
                </a:lnTo>
                <a:lnTo>
                  <a:pt x="25950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93967" y="4155810"/>
            <a:ext cx="51435" cy="57150"/>
          </a:xfrm>
          <a:custGeom>
            <a:avLst/>
            <a:gdLst/>
            <a:ahLst/>
            <a:cxnLst/>
            <a:rect l="l" t="t" r="r" b="b"/>
            <a:pathLst>
              <a:path w="51435" h="57150">
                <a:moveTo>
                  <a:pt x="30831" y="46605"/>
                </a:moveTo>
                <a:lnTo>
                  <a:pt x="32758" y="50097"/>
                </a:lnTo>
                <a:lnTo>
                  <a:pt x="32758" y="55714"/>
                </a:lnTo>
                <a:lnTo>
                  <a:pt x="37640" y="56928"/>
                </a:lnTo>
                <a:lnTo>
                  <a:pt x="38539" y="53437"/>
                </a:lnTo>
                <a:lnTo>
                  <a:pt x="33786" y="47820"/>
                </a:lnTo>
                <a:lnTo>
                  <a:pt x="30831" y="46605"/>
                </a:lnTo>
                <a:close/>
              </a:path>
              <a:path w="51435" h="57150">
                <a:moveTo>
                  <a:pt x="43421" y="47820"/>
                </a:moveTo>
                <a:lnTo>
                  <a:pt x="41494" y="48882"/>
                </a:lnTo>
                <a:lnTo>
                  <a:pt x="42393" y="51160"/>
                </a:lnTo>
                <a:lnTo>
                  <a:pt x="45348" y="50097"/>
                </a:lnTo>
                <a:lnTo>
                  <a:pt x="43421" y="47820"/>
                </a:lnTo>
                <a:close/>
              </a:path>
              <a:path w="51435" h="57150">
                <a:moveTo>
                  <a:pt x="48174" y="22771"/>
                </a:moveTo>
                <a:lnTo>
                  <a:pt x="45348" y="26111"/>
                </a:lnTo>
                <a:lnTo>
                  <a:pt x="47275" y="29602"/>
                </a:lnTo>
                <a:lnTo>
                  <a:pt x="50101" y="29602"/>
                </a:lnTo>
                <a:lnTo>
                  <a:pt x="51129" y="27325"/>
                </a:lnTo>
                <a:lnTo>
                  <a:pt x="51129" y="23834"/>
                </a:lnTo>
                <a:lnTo>
                  <a:pt x="48174" y="22771"/>
                </a:lnTo>
                <a:close/>
              </a:path>
              <a:path w="51435" h="57150">
                <a:moveTo>
                  <a:pt x="50101" y="6831"/>
                </a:moveTo>
                <a:lnTo>
                  <a:pt x="48174" y="9108"/>
                </a:lnTo>
                <a:lnTo>
                  <a:pt x="49202" y="12448"/>
                </a:lnTo>
                <a:lnTo>
                  <a:pt x="50101" y="11385"/>
                </a:lnTo>
                <a:lnTo>
                  <a:pt x="50101" y="6831"/>
                </a:lnTo>
                <a:close/>
              </a:path>
              <a:path w="51435" h="57150">
                <a:moveTo>
                  <a:pt x="28904" y="12448"/>
                </a:moveTo>
                <a:lnTo>
                  <a:pt x="26977" y="13662"/>
                </a:lnTo>
                <a:lnTo>
                  <a:pt x="28904" y="15940"/>
                </a:lnTo>
                <a:lnTo>
                  <a:pt x="31859" y="14725"/>
                </a:lnTo>
                <a:lnTo>
                  <a:pt x="28904" y="12448"/>
                </a:lnTo>
                <a:close/>
              </a:path>
              <a:path w="51435" h="57150">
                <a:moveTo>
                  <a:pt x="23123" y="12448"/>
                </a:moveTo>
                <a:lnTo>
                  <a:pt x="21196" y="12448"/>
                </a:lnTo>
                <a:lnTo>
                  <a:pt x="20297" y="13662"/>
                </a:lnTo>
                <a:lnTo>
                  <a:pt x="22224" y="15940"/>
                </a:lnTo>
                <a:lnTo>
                  <a:pt x="23123" y="14725"/>
                </a:lnTo>
                <a:lnTo>
                  <a:pt x="25050" y="14725"/>
                </a:lnTo>
                <a:lnTo>
                  <a:pt x="25050" y="13662"/>
                </a:lnTo>
                <a:lnTo>
                  <a:pt x="23123" y="12448"/>
                </a:lnTo>
                <a:close/>
              </a:path>
              <a:path w="51435" h="57150">
                <a:moveTo>
                  <a:pt x="9634" y="4554"/>
                </a:moveTo>
                <a:lnTo>
                  <a:pt x="7707" y="6831"/>
                </a:lnTo>
                <a:lnTo>
                  <a:pt x="9634" y="10171"/>
                </a:lnTo>
                <a:lnTo>
                  <a:pt x="11561" y="7894"/>
                </a:lnTo>
                <a:lnTo>
                  <a:pt x="11561" y="5616"/>
                </a:lnTo>
                <a:lnTo>
                  <a:pt x="9634" y="4554"/>
                </a:lnTo>
                <a:close/>
              </a:path>
              <a:path w="51435" h="57150">
                <a:moveTo>
                  <a:pt x="6808" y="0"/>
                </a:moveTo>
                <a:lnTo>
                  <a:pt x="3853" y="0"/>
                </a:lnTo>
                <a:lnTo>
                  <a:pt x="1926" y="1062"/>
                </a:lnTo>
                <a:lnTo>
                  <a:pt x="0" y="2277"/>
                </a:lnTo>
                <a:lnTo>
                  <a:pt x="1027" y="5616"/>
                </a:lnTo>
                <a:lnTo>
                  <a:pt x="3853" y="5616"/>
                </a:lnTo>
                <a:lnTo>
                  <a:pt x="8735" y="2277"/>
                </a:lnTo>
                <a:lnTo>
                  <a:pt x="6808" y="0"/>
                </a:lnTo>
                <a:close/>
              </a:path>
            </a:pathLst>
          </a:custGeom>
          <a:solidFill>
            <a:srgbClr val="61BA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9600" y="1558404"/>
            <a:ext cx="7077973" cy="4757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60496" y="5891183"/>
            <a:ext cx="33020" cy="31115"/>
          </a:xfrm>
          <a:custGeom>
            <a:avLst/>
            <a:gdLst/>
            <a:ahLst/>
            <a:cxnLst/>
            <a:rect l="l" t="t" r="r" b="b"/>
            <a:pathLst>
              <a:path w="33020" h="31114">
                <a:moveTo>
                  <a:pt x="22738" y="23910"/>
                </a:moveTo>
                <a:lnTo>
                  <a:pt x="18242" y="23910"/>
                </a:lnTo>
                <a:lnTo>
                  <a:pt x="19269" y="25048"/>
                </a:lnTo>
                <a:lnTo>
                  <a:pt x="20169" y="28464"/>
                </a:lnTo>
                <a:lnTo>
                  <a:pt x="22096" y="30741"/>
                </a:lnTo>
                <a:lnTo>
                  <a:pt x="25950" y="30741"/>
                </a:lnTo>
                <a:lnTo>
                  <a:pt x="29803" y="27325"/>
                </a:lnTo>
                <a:lnTo>
                  <a:pt x="29803" y="26187"/>
                </a:lnTo>
                <a:lnTo>
                  <a:pt x="24023" y="26187"/>
                </a:lnTo>
                <a:lnTo>
                  <a:pt x="22738" y="23910"/>
                </a:lnTo>
                <a:close/>
              </a:path>
              <a:path w="33020" h="31114">
                <a:moveTo>
                  <a:pt x="7707" y="0"/>
                </a:moveTo>
                <a:lnTo>
                  <a:pt x="3853" y="4554"/>
                </a:lnTo>
                <a:lnTo>
                  <a:pt x="4753" y="7970"/>
                </a:lnTo>
                <a:lnTo>
                  <a:pt x="4753" y="12524"/>
                </a:lnTo>
                <a:lnTo>
                  <a:pt x="5780" y="13662"/>
                </a:lnTo>
                <a:lnTo>
                  <a:pt x="6680" y="14801"/>
                </a:lnTo>
                <a:lnTo>
                  <a:pt x="2826" y="19355"/>
                </a:lnTo>
                <a:lnTo>
                  <a:pt x="0" y="23910"/>
                </a:lnTo>
                <a:lnTo>
                  <a:pt x="899" y="28464"/>
                </a:lnTo>
                <a:lnTo>
                  <a:pt x="2826" y="27325"/>
                </a:lnTo>
                <a:lnTo>
                  <a:pt x="7707" y="23910"/>
                </a:lnTo>
                <a:lnTo>
                  <a:pt x="10534" y="22771"/>
                </a:lnTo>
                <a:lnTo>
                  <a:pt x="22096" y="22771"/>
                </a:lnTo>
                <a:lnTo>
                  <a:pt x="24023" y="20494"/>
                </a:lnTo>
                <a:lnTo>
                  <a:pt x="26977" y="19355"/>
                </a:lnTo>
                <a:lnTo>
                  <a:pt x="31474" y="19355"/>
                </a:lnTo>
                <a:lnTo>
                  <a:pt x="32116" y="18217"/>
                </a:lnTo>
                <a:lnTo>
                  <a:pt x="20169" y="18217"/>
                </a:lnTo>
                <a:lnTo>
                  <a:pt x="18723" y="14801"/>
                </a:lnTo>
                <a:lnTo>
                  <a:pt x="14388" y="14801"/>
                </a:lnTo>
                <a:lnTo>
                  <a:pt x="11561" y="13662"/>
                </a:lnTo>
                <a:lnTo>
                  <a:pt x="8607" y="11385"/>
                </a:lnTo>
                <a:lnTo>
                  <a:pt x="6680" y="9108"/>
                </a:lnTo>
                <a:lnTo>
                  <a:pt x="6680" y="2277"/>
                </a:lnTo>
                <a:lnTo>
                  <a:pt x="7707" y="1138"/>
                </a:lnTo>
                <a:lnTo>
                  <a:pt x="7707" y="0"/>
                </a:lnTo>
                <a:close/>
              </a:path>
              <a:path w="33020" h="31114">
                <a:moveTo>
                  <a:pt x="22096" y="22771"/>
                </a:moveTo>
                <a:lnTo>
                  <a:pt x="10534" y="22771"/>
                </a:lnTo>
                <a:lnTo>
                  <a:pt x="11561" y="25048"/>
                </a:lnTo>
                <a:lnTo>
                  <a:pt x="14388" y="28464"/>
                </a:lnTo>
                <a:lnTo>
                  <a:pt x="16315" y="28464"/>
                </a:lnTo>
                <a:lnTo>
                  <a:pt x="18242" y="23910"/>
                </a:lnTo>
                <a:lnTo>
                  <a:pt x="22738" y="23910"/>
                </a:lnTo>
                <a:lnTo>
                  <a:pt x="22096" y="22771"/>
                </a:lnTo>
                <a:close/>
              </a:path>
              <a:path w="33020" h="31114">
                <a:moveTo>
                  <a:pt x="31474" y="19355"/>
                </a:moveTo>
                <a:lnTo>
                  <a:pt x="26977" y="19355"/>
                </a:lnTo>
                <a:lnTo>
                  <a:pt x="30831" y="20494"/>
                </a:lnTo>
                <a:lnTo>
                  <a:pt x="31474" y="19355"/>
                </a:lnTo>
                <a:close/>
              </a:path>
              <a:path w="33020" h="31114">
                <a:moveTo>
                  <a:pt x="25950" y="13662"/>
                </a:moveTo>
                <a:lnTo>
                  <a:pt x="22096" y="18217"/>
                </a:lnTo>
                <a:lnTo>
                  <a:pt x="32116" y="18217"/>
                </a:lnTo>
                <a:lnTo>
                  <a:pt x="32758" y="17078"/>
                </a:lnTo>
                <a:lnTo>
                  <a:pt x="32073" y="14801"/>
                </a:lnTo>
                <a:lnTo>
                  <a:pt x="28904" y="14801"/>
                </a:lnTo>
                <a:lnTo>
                  <a:pt x="25950" y="13662"/>
                </a:lnTo>
                <a:close/>
              </a:path>
              <a:path w="33020" h="31114">
                <a:moveTo>
                  <a:pt x="20169" y="5692"/>
                </a:moveTo>
                <a:lnTo>
                  <a:pt x="18242" y="7970"/>
                </a:lnTo>
                <a:lnTo>
                  <a:pt x="16315" y="12524"/>
                </a:lnTo>
                <a:lnTo>
                  <a:pt x="14388" y="14801"/>
                </a:lnTo>
                <a:lnTo>
                  <a:pt x="18723" y="14801"/>
                </a:lnTo>
                <a:lnTo>
                  <a:pt x="18242" y="13662"/>
                </a:lnTo>
                <a:lnTo>
                  <a:pt x="20169" y="11385"/>
                </a:lnTo>
                <a:lnTo>
                  <a:pt x="20169" y="5692"/>
                </a:lnTo>
                <a:close/>
              </a:path>
              <a:path w="33020" h="31114">
                <a:moveTo>
                  <a:pt x="31730" y="13662"/>
                </a:moveTo>
                <a:lnTo>
                  <a:pt x="28904" y="14801"/>
                </a:lnTo>
                <a:lnTo>
                  <a:pt x="32073" y="14801"/>
                </a:lnTo>
                <a:lnTo>
                  <a:pt x="31730" y="13662"/>
                </a:lnTo>
                <a:close/>
              </a:path>
              <a:path w="33020" h="31114">
                <a:moveTo>
                  <a:pt x="15415" y="4554"/>
                </a:moveTo>
                <a:lnTo>
                  <a:pt x="12461" y="5692"/>
                </a:lnTo>
                <a:lnTo>
                  <a:pt x="10534" y="9108"/>
                </a:lnTo>
                <a:lnTo>
                  <a:pt x="11561" y="10247"/>
                </a:lnTo>
                <a:lnTo>
                  <a:pt x="13488" y="10247"/>
                </a:lnTo>
                <a:lnTo>
                  <a:pt x="16315" y="6831"/>
                </a:lnTo>
                <a:lnTo>
                  <a:pt x="15415" y="4554"/>
                </a:lnTo>
                <a:close/>
              </a:path>
            </a:pathLst>
          </a:custGeom>
          <a:solidFill>
            <a:srgbClr val="61BA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02385" y="4004304"/>
            <a:ext cx="107936" cy="944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62166" y="4579360"/>
            <a:ext cx="42545" cy="32384"/>
          </a:xfrm>
          <a:custGeom>
            <a:avLst/>
            <a:gdLst/>
            <a:ahLst/>
            <a:cxnLst/>
            <a:rect l="l" t="t" r="r" b="b"/>
            <a:pathLst>
              <a:path w="42544" h="32385">
                <a:moveTo>
                  <a:pt x="6808" y="0"/>
                </a:moveTo>
                <a:lnTo>
                  <a:pt x="2954" y="2277"/>
                </a:lnTo>
                <a:lnTo>
                  <a:pt x="2954" y="5616"/>
                </a:lnTo>
                <a:lnTo>
                  <a:pt x="6808" y="6831"/>
                </a:lnTo>
                <a:lnTo>
                  <a:pt x="6808" y="12448"/>
                </a:lnTo>
                <a:lnTo>
                  <a:pt x="10662" y="20494"/>
                </a:lnTo>
                <a:lnTo>
                  <a:pt x="6808" y="22771"/>
                </a:lnTo>
                <a:lnTo>
                  <a:pt x="4881" y="28388"/>
                </a:lnTo>
                <a:lnTo>
                  <a:pt x="6808" y="29602"/>
                </a:lnTo>
                <a:lnTo>
                  <a:pt x="13488" y="28388"/>
                </a:lnTo>
                <a:lnTo>
                  <a:pt x="15415" y="22771"/>
                </a:lnTo>
                <a:lnTo>
                  <a:pt x="11561" y="18217"/>
                </a:lnTo>
                <a:lnTo>
                  <a:pt x="11561" y="14725"/>
                </a:lnTo>
                <a:lnTo>
                  <a:pt x="9634" y="10171"/>
                </a:lnTo>
                <a:lnTo>
                  <a:pt x="9634" y="3339"/>
                </a:lnTo>
                <a:lnTo>
                  <a:pt x="6808" y="0"/>
                </a:lnTo>
                <a:close/>
              </a:path>
              <a:path w="42544" h="32385">
                <a:moveTo>
                  <a:pt x="1926" y="13662"/>
                </a:moveTo>
                <a:lnTo>
                  <a:pt x="0" y="14725"/>
                </a:lnTo>
                <a:lnTo>
                  <a:pt x="1027" y="18217"/>
                </a:lnTo>
                <a:lnTo>
                  <a:pt x="4881" y="19279"/>
                </a:lnTo>
                <a:lnTo>
                  <a:pt x="4881" y="14725"/>
                </a:lnTo>
                <a:lnTo>
                  <a:pt x="1926" y="13662"/>
                </a:lnTo>
                <a:close/>
              </a:path>
              <a:path w="42544" h="32385">
                <a:moveTo>
                  <a:pt x="16443" y="7894"/>
                </a:moveTo>
                <a:lnTo>
                  <a:pt x="15415" y="11385"/>
                </a:lnTo>
                <a:lnTo>
                  <a:pt x="19269" y="12448"/>
                </a:lnTo>
                <a:lnTo>
                  <a:pt x="16443" y="7894"/>
                </a:lnTo>
                <a:close/>
              </a:path>
              <a:path w="42544" h="32385">
                <a:moveTo>
                  <a:pt x="26078" y="17002"/>
                </a:moveTo>
                <a:lnTo>
                  <a:pt x="22224" y="19279"/>
                </a:lnTo>
                <a:lnTo>
                  <a:pt x="26078" y="22771"/>
                </a:lnTo>
                <a:lnTo>
                  <a:pt x="28904" y="19279"/>
                </a:lnTo>
                <a:lnTo>
                  <a:pt x="26078" y="17002"/>
                </a:lnTo>
                <a:close/>
              </a:path>
              <a:path w="42544" h="32385">
                <a:moveTo>
                  <a:pt x="41494" y="23834"/>
                </a:moveTo>
                <a:lnTo>
                  <a:pt x="40466" y="23834"/>
                </a:lnTo>
                <a:lnTo>
                  <a:pt x="37640" y="27325"/>
                </a:lnTo>
                <a:lnTo>
                  <a:pt x="37640" y="31880"/>
                </a:lnTo>
                <a:lnTo>
                  <a:pt x="42393" y="27325"/>
                </a:lnTo>
                <a:lnTo>
                  <a:pt x="41494" y="23834"/>
                </a:lnTo>
                <a:close/>
              </a:path>
            </a:pathLst>
          </a:custGeom>
          <a:solidFill>
            <a:srgbClr val="00B4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22070" y="3384930"/>
            <a:ext cx="5346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微軟正黑體"/>
                <a:cs typeface="微軟正黑體"/>
              </a:rPr>
              <a:t>美洲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3252" y="3800855"/>
            <a:ext cx="2171700" cy="826135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97790" rIns="0" bIns="0" rtlCol="0">
            <a:spAutoFit/>
          </a:bodyPr>
          <a:lstStyle/>
          <a:p>
            <a:pPr marL="208279" marR="374015">
              <a:lnSpc>
                <a:spcPct val="100000"/>
              </a:lnSpc>
              <a:spcBef>
                <a:spcPts val="770"/>
              </a:spcBef>
            </a:pPr>
            <a:r>
              <a:rPr sz="2000" b="1" spc="-10" dirty="0">
                <a:solidFill>
                  <a:srgbClr val="FFFFFF"/>
                </a:solidFill>
                <a:latin typeface="微軟正黑體"/>
                <a:cs typeface="微軟正黑體"/>
              </a:rPr>
              <a:t>21</a:t>
            </a:r>
            <a:r>
              <a:rPr sz="2000" b="1" spc="-5" dirty="0">
                <a:solidFill>
                  <a:srgbClr val="FFFFFF"/>
                </a:solidFill>
                <a:latin typeface="微軟正黑體"/>
                <a:cs typeface="微軟正黑體"/>
              </a:rPr>
              <a:t>,</a:t>
            </a:r>
            <a:r>
              <a:rPr sz="2000" b="1" spc="-15" dirty="0">
                <a:solidFill>
                  <a:srgbClr val="FFFFFF"/>
                </a:solidFill>
                <a:latin typeface="微軟正黑體"/>
                <a:cs typeface="微軟正黑體"/>
              </a:rPr>
              <a:t>0</a:t>
            </a:r>
            <a:r>
              <a:rPr sz="2000" b="1" spc="-10" dirty="0">
                <a:solidFill>
                  <a:srgbClr val="FFFFFF"/>
                </a:solidFill>
                <a:latin typeface="微軟正黑體"/>
                <a:cs typeface="微軟正黑體"/>
              </a:rPr>
              <a:t>7</a:t>
            </a:r>
            <a:r>
              <a:rPr sz="2000" b="1" spc="-5" dirty="0">
                <a:solidFill>
                  <a:srgbClr val="FFFFFF"/>
                </a:solidFill>
                <a:latin typeface="微軟正黑體"/>
                <a:cs typeface="微軟正黑體"/>
              </a:rPr>
              <a:t>5</a:t>
            </a:r>
            <a:r>
              <a:rPr sz="2000" b="1" dirty="0">
                <a:solidFill>
                  <a:srgbClr val="FFFFFF"/>
                </a:solidFill>
                <a:latin typeface="微軟正黑體"/>
                <a:cs typeface="微軟正黑體"/>
              </a:rPr>
              <a:t>個會員 分佈於</a:t>
            </a:r>
            <a:r>
              <a:rPr sz="2000" b="1" spc="-10" dirty="0">
                <a:solidFill>
                  <a:srgbClr val="FFFFFF"/>
                </a:solidFill>
                <a:latin typeface="微軟正黑體"/>
                <a:cs typeface="微軟正黑體"/>
              </a:rPr>
              <a:t>30</a:t>
            </a:r>
            <a:r>
              <a:rPr sz="2000" b="1" dirty="0">
                <a:solidFill>
                  <a:srgbClr val="FFFFFF"/>
                </a:solidFill>
                <a:latin typeface="微軟正黑體"/>
                <a:cs typeface="微軟正黑體"/>
              </a:rPr>
              <a:t>國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331464" y="1851660"/>
            <a:ext cx="2390140" cy="843280"/>
          </a:xfrm>
          <a:custGeom>
            <a:avLst/>
            <a:gdLst/>
            <a:ahLst/>
            <a:cxnLst/>
            <a:rect l="l" t="t" r="r" b="b"/>
            <a:pathLst>
              <a:path w="2390140" h="843280">
                <a:moveTo>
                  <a:pt x="0" y="842772"/>
                </a:moveTo>
                <a:lnTo>
                  <a:pt x="2389632" y="842772"/>
                </a:lnTo>
                <a:lnTo>
                  <a:pt x="2389632" y="0"/>
                </a:lnTo>
                <a:lnTo>
                  <a:pt x="0" y="0"/>
                </a:lnTo>
                <a:lnTo>
                  <a:pt x="0" y="842772"/>
                </a:lnTo>
                <a:close/>
              </a:path>
            </a:pathLst>
          </a:custGeom>
          <a:solidFill>
            <a:srgbClr val="4B8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331464" y="1935556"/>
            <a:ext cx="2390140" cy="651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8279">
              <a:lnSpc>
                <a:spcPct val="100000"/>
              </a:lnSpc>
              <a:spcBef>
                <a:spcPts val="105"/>
              </a:spcBef>
            </a:pPr>
            <a:r>
              <a:rPr sz="2050" b="1" dirty="0">
                <a:solidFill>
                  <a:srgbClr val="FFFFFF"/>
                </a:solidFill>
                <a:latin typeface="微軟正黑體"/>
                <a:cs typeface="微軟正黑體"/>
              </a:rPr>
              <a:t>歐</a:t>
            </a:r>
            <a:r>
              <a:rPr sz="2050" b="1" spc="-5" dirty="0">
                <a:solidFill>
                  <a:srgbClr val="FFFFFF"/>
                </a:solidFill>
                <a:latin typeface="微軟正黑體"/>
                <a:cs typeface="微軟正黑體"/>
              </a:rPr>
              <a:t>洲</a:t>
            </a:r>
            <a:r>
              <a:rPr sz="2050" b="1" spc="-10" dirty="0">
                <a:solidFill>
                  <a:srgbClr val="FFFFFF"/>
                </a:solidFill>
                <a:latin typeface="微軟正黑體"/>
                <a:cs typeface="微軟正黑體"/>
              </a:rPr>
              <a:t>/</a:t>
            </a:r>
            <a:r>
              <a:rPr sz="2050" b="1" spc="-5" dirty="0">
                <a:solidFill>
                  <a:srgbClr val="FFFFFF"/>
                </a:solidFill>
                <a:latin typeface="微軟正黑體"/>
                <a:cs typeface="微軟正黑體"/>
              </a:rPr>
              <a:t>中東</a:t>
            </a:r>
            <a:r>
              <a:rPr sz="2050" b="1" spc="-10" dirty="0">
                <a:solidFill>
                  <a:srgbClr val="FFFFFF"/>
                </a:solidFill>
                <a:latin typeface="微軟正黑體"/>
                <a:cs typeface="微軟正黑體"/>
              </a:rPr>
              <a:t>/</a:t>
            </a:r>
            <a:r>
              <a:rPr sz="2050" b="1" spc="-5" dirty="0">
                <a:solidFill>
                  <a:srgbClr val="FFFFFF"/>
                </a:solidFill>
                <a:latin typeface="微軟正黑體"/>
                <a:cs typeface="微軟正黑體"/>
              </a:rPr>
              <a:t>非洲</a:t>
            </a:r>
            <a:endParaRPr sz="2050">
              <a:latin typeface="微軟正黑體"/>
              <a:cs typeface="微軟正黑體"/>
            </a:endParaRPr>
          </a:p>
          <a:p>
            <a:pPr marL="208279">
              <a:lnSpc>
                <a:spcPct val="100000"/>
              </a:lnSpc>
            </a:pPr>
            <a:r>
              <a:rPr sz="2050" b="1" dirty="0">
                <a:solidFill>
                  <a:srgbClr val="FFFFFF"/>
                </a:solidFill>
                <a:latin typeface="微軟正黑體"/>
                <a:cs typeface="微軟正黑體"/>
              </a:rPr>
              <a:t>（EMEA）</a:t>
            </a:r>
            <a:endParaRPr sz="2050">
              <a:latin typeface="微軟正黑體"/>
              <a:cs typeface="微軟正黑體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41064" y="2694432"/>
            <a:ext cx="2106295" cy="826135"/>
          </a:xfrm>
          <a:prstGeom prst="rect">
            <a:avLst/>
          </a:prstGeom>
          <a:solidFill>
            <a:srgbClr val="00AF50"/>
          </a:solidFill>
        </p:spPr>
        <p:txBody>
          <a:bodyPr vert="horz" wrap="square" lIns="0" tIns="97155" rIns="0" bIns="0" rtlCol="0">
            <a:spAutoFit/>
          </a:bodyPr>
          <a:lstStyle/>
          <a:p>
            <a:pPr marL="209550" marR="457200">
              <a:lnSpc>
                <a:spcPct val="100000"/>
              </a:lnSpc>
              <a:spcBef>
                <a:spcPts val="765"/>
              </a:spcBef>
            </a:pPr>
            <a:r>
              <a:rPr sz="2000" b="1" spc="-10" dirty="0">
                <a:solidFill>
                  <a:srgbClr val="FFFFFF"/>
                </a:solidFill>
                <a:latin typeface="微軟正黑體"/>
                <a:cs typeface="微軟正黑體"/>
              </a:rPr>
              <a:t>5</a:t>
            </a:r>
            <a:r>
              <a:rPr sz="2000" b="1" spc="-5" dirty="0">
                <a:solidFill>
                  <a:srgbClr val="FFFFFF"/>
                </a:solidFill>
                <a:latin typeface="微軟正黑體"/>
                <a:cs typeface="微軟正黑體"/>
              </a:rPr>
              <a:t>,</a:t>
            </a:r>
            <a:r>
              <a:rPr sz="2000" b="1" spc="-15" dirty="0">
                <a:solidFill>
                  <a:srgbClr val="FFFFFF"/>
                </a:solidFill>
                <a:latin typeface="微軟正黑體"/>
                <a:cs typeface="微軟正黑體"/>
              </a:rPr>
              <a:t>5</a:t>
            </a:r>
            <a:r>
              <a:rPr sz="2000" b="1" spc="-10" dirty="0">
                <a:solidFill>
                  <a:srgbClr val="FFFFFF"/>
                </a:solidFill>
                <a:latin typeface="微軟正黑體"/>
                <a:cs typeface="微軟正黑體"/>
              </a:rPr>
              <a:t>1</a:t>
            </a:r>
            <a:r>
              <a:rPr sz="2000" b="1" spc="-5" dirty="0">
                <a:solidFill>
                  <a:srgbClr val="FFFFFF"/>
                </a:solidFill>
                <a:latin typeface="微軟正黑體"/>
                <a:cs typeface="微軟正黑體"/>
              </a:rPr>
              <a:t>3</a:t>
            </a:r>
            <a:r>
              <a:rPr sz="2000" b="1" dirty="0">
                <a:solidFill>
                  <a:srgbClr val="FFFFFF"/>
                </a:solidFill>
                <a:latin typeface="微軟正黑體"/>
                <a:cs typeface="微軟正黑體"/>
              </a:rPr>
              <a:t>個會員 分佈於</a:t>
            </a:r>
            <a:r>
              <a:rPr sz="2000" b="1" spc="-10" dirty="0">
                <a:solidFill>
                  <a:srgbClr val="FFFFFF"/>
                </a:solidFill>
                <a:latin typeface="微軟正黑體"/>
                <a:cs typeface="微軟正黑體"/>
              </a:rPr>
              <a:t>71</a:t>
            </a:r>
            <a:r>
              <a:rPr sz="2000" b="1" dirty="0">
                <a:solidFill>
                  <a:srgbClr val="FFFFFF"/>
                </a:solidFill>
                <a:latin typeface="微軟正黑體"/>
                <a:cs typeface="微軟正黑體"/>
              </a:rPr>
              <a:t>國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208776" y="3520440"/>
            <a:ext cx="1760220" cy="520065"/>
          </a:xfrm>
          <a:custGeom>
            <a:avLst/>
            <a:gdLst/>
            <a:ahLst/>
            <a:cxnLst/>
            <a:rect l="l" t="t" r="r" b="b"/>
            <a:pathLst>
              <a:path w="1760220" h="520064">
                <a:moveTo>
                  <a:pt x="0" y="519684"/>
                </a:moveTo>
                <a:lnTo>
                  <a:pt x="1760220" y="519684"/>
                </a:lnTo>
                <a:lnTo>
                  <a:pt x="1760220" y="0"/>
                </a:lnTo>
                <a:lnTo>
                  <a:pt x="0" y="0"/>
                </a:lnTo>
                <a:lnTo>
                  <a:pt x="0" y="519684"/>
                </a:lnTo>
                <a:close/>
              </a:path>
            </a:pathLst>
          </a:custGeom>
          <a:solidFill>
            <a:srgbClr val="B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208776" y="3608323"/>
            <a:ext cx="17602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9259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微軟正黑體"/>
                <a:cs typeface="微軟正黑體"/>
              </a:rPr>
              <a:t>亞太地區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484620" y="4040123"/>
            <a:ext cx="2105025" cy="826135"/>
          </a:xfrm>
          <a:custGeom>
            <a:avLst/>
            <a:gdLst/>
            <a:ahLst/>
            <a:cxnLst/>
            <a:rect l="l" t="t" r="r" b="b"/>
            <a:pathLst>
              <a:path w="2105025" h="826135">
                <a:moveTo>
                  <a:pt x="0" y="826007"/>
                </a:moveTo>
                <a:lnTo>
                  <a:pt x="2104644" y="826007"/>
                </a:lnTo>
                <a:lnTo>
                  <a:pt x="2104644" y="0"/>
                </a:lnTo>
                <a:lnTo>
                  <a:pt x="0" y="0"/>
                </a:lnTo>
                <a:lnTo>
                  <a:pt x="0" y="826007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484620" y="4124325"/>
            <a:ext cx="210502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8915" marR="456565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FFFFFF"/>
                </a:solidFill>
                <a:latin typeface="微軟正黑體"/>
                <a:cs typeface="微軟正黑體"/>
              </a:rPr>
              <a:t>2,575</a:t>
            </a:r>
            <a:r>
              <a:rPr sz="2000" b="1" dirty="0">
                <a:solidFill>
                  <a:srgbClr val="FFFFFF"/>
                </a:solidFill>
                <a:latin typeface="微軟正黑體"/>
                <a:cs typeface="微軟正黑體"/>
              </a:rPr>
              <a:t>個會員 分佈於</a:t>
            </a:r>
            <a:r>
              <a:rPr sz="2000" b="1" spc="-10" dirty="0">
                <a:solidFill>
                  <a:srgbClr val="FFFFFF"/>
                </a:solidFill>
                <a:latin typeface="微軟正黑體"/>
                <a:cs typeface="微軟正黑體"/>
              </a:rPr>
              <a:t>22</a:t>
            </a:r>
            <a:r>
              <a:rPr sz="2000" b="1" dirty="0">
                <a:solidFill>
                  <a:srgbClr val="FFFFFF"/>
                </a:solidFill>
                <a:latin typeface="微軟正黑體"/>
                <a:cs typeface="微軟正黑體"/>
              </a:rPr>
              <a:t>國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20" name="object 20"/>
          <p:cNvSpPr txBox="1"/>
          <p:nvPr/>
        </p:nvSpPr>
        <p:spPr>
          <a:xfrm>
            <a:off x="2980182" y="5815076"/>
            <a:ext cx="55670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微軟正黑體"/>
                <a:cs typeface="微軟正黑體"/>
              </a:rPr>
              <a:t>29,163個，遍佈於123個國家（</a:t>
            </a:r>
            <a:r>
              <a:rPr sz="2000" spc="-10" dirty="0">
                <a:latin typeface="微軟正黑體"/>
                <a:cs typeface="微軟正黑體"/>
              </a:rPr>
              <a:t>至</a:t>
            </a:r>
            <a:r>
              <a:rPr sz="2000" dirty="0">
                <a:latin typeface="微軟正黑體"/>
                <a:cs typeface="微軟正黑體"/>
              </a:rPr>
              <a:t>2022</a:t>
            </a:r>
            <a:r>
              <a:rPr sz="2000" spc="-15" dirty="0">
                <a:latin typeface="微軟正黑體"/>
                <a:cs typeface="微軟正黑體"/>
              </a:rPr>
              <a:t>年</a:t>
            </a:r>
            <a:r>
              <a:rPr sz="2000" dirty="0">
                <a:latin typeface="微軟正黑體"/>
                <a:cs typeface="微軟正黑體"/>
              </a:rPr>
              <a:t>1月止）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655116" y="587705"/>
            <a:ext cx="48939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5" dirty="0"/>
              <a:t>OCLC</a:t>
            </a:r>
            <a:r>
              <a:rPr sz="3600" spc="-5" dirty="0"/>
              <a:t>各地區會員分佈量</a:t>
            </a: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7016" y="1538938"/>
            <a:ext cx="8151495" cy="4979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50000"/>
              </a:lnSpc>
              <a:spcBef>
                <a:spcPts val="95"/>
              </a:spcBef>
              <a:buSzPct val="95000"/>
              <a:buFont typeface="Wingdings"/>
              <a:buChar char=""/>
              <a:tabLst>
                <a:tab pos="264795" algn="l"/>
              </a:tabLst>
            </a:pPr>
            <a:r>
              <a:rPr sz="2000" dirty="0">
                <a:latin typeface="微軟正黑體"/>
                <a:cs typeface="微軟正黑體"/>
              </a:rPr>
              <a:t>會員圖</a:t>
            </a:r>
            <a:r>
              <a:rPr sz="2000" spc="-15" dirty="0">
                <a:latin typeface="微軟正黑體"/>
                <a:cs typeface="微軟正黑體"/>
              </a:rPr>
              <a:t>書</a:t>
            </a:r>
            <a:r>
              <a:rPr sz="2000" dirty="0">
                <a:latin typeface="微軟正黑體"/>
                <a:cs typeface="微軟正黑體"/>
              </a:rPr>
              <a:t>館</a:t>
            </a:r>
            <a:r>
              <a:rPr sz="2000" spc="-15" dirty="0">
                <a:latin typeface="微軟正黑體"/>
                <a:cs typeface="微軟正黑體"/>
              </a:rPr>
              <a:t>來</a:t>
            </a:r>
            <a:r>
              <a:rPr sz="2000" dirty="0">
                <a:latin typeface="微軟正黑體"/>
                <a:cs typeface="微軟正黑體"/>
              </a:rPr>
              <a:t>自夏威</a:t>
            </a:r>
            <a:r>
              <a:rPr sz="2000" spc="-15" dirty="0">
                <a:latin typeface="微軟正黑體"/>
                <a:cs typeface="微軟正黑體"/>
              </a:rPr>
              <a:t>夷</a:t>
            </a:r>
            <a:r>
              <a:rPr sz="2000" dirty="0">
                <a:latin typeface="微軟正黑體"/>
                <a:cs typeface="微軟正黑體"/>
              </a:rPr>
              <a:t>以</a:t>
            </a:r>
            <a:r>
              <a:rPr sz="2000" spc="-15" dirty="0">
                <a:latin typeface="微軟正黑體"/>
                <a:cs typeface="微軟正黑體"/>
              </a:rPr>
              <a:t>西</a:t>
            </a:r>
            <a:r>
              <a:rPr sz="2000" dirty="0">
                <a:latin typeface="微軟正黑體"/>
                <a:cs typeface="微軟正黑體"/>
              </a:rPr>
              <a:t>的地區</a:t>
            </a:r>
            <a:r>
              <a:rPr sz="2000" spc="-15" dirty="0">
                <a:latin typeface="微軟正黑體"/>
                <a:cs typeface="微軟正黑體"/>
              </a:rPr>
              <a:t>，</a:t>
            </a:r>
            <a:r>
              <a:rPr sz="2000" dirty="0">
                <a:latin typeface="微軟正黑體"/>
                <a:cs typeface="微軟正黑體"/>
              </a:rPr>
              <a:t>包</a:t>
            </a:r>
            <a:r>
              <a:rPr sz="2000" spc="-15" dirty="0">
                <a:latin typeface="微軟正黑體"/>
                <a:cs typeface="微軟正黑體"/>
              </a:rPr>
              <a:t>括</a:t>
            </a:r>
            <a:r>
              <a:rPr sz="2000" dirty="0">
                <a:latin typeface="微軟正黑體"/>
                <a:cs typeface="微軟正黑體"/>
              </a:rPr>
              <a:t>北半球</a:t>
            </a:r>
            <a:r>
              <a:rPr sz="2000" spc="-15" dirty="0">
                <a:latin typeface="微軟正黑體"/>
                <a:cs typeface="微軟正黑體"/>
              </a:rPr>
              <a:t>的</a:t>
            </a:r>
            <a:r>
              <a:rPr sz="2000" dirty="0">
                <a:latin typeface="微軟正黑體"/>
                <a:cs typeface="微軟正黑體"/>
              </a:rPr>
              <a:t>中</a:t>
            </a:r>
            <a:r>
              <a:rPr sz="2000" spc="-15" dirty="0">
                <a:latin typeface="微軟正黑體"/>
                <a:cs typeface="微軟正黑體"/>
              </a:rPr>
              <a:t>國</a:t>
            </a:r>
            <a:r>
              <a:rPr sz="2000" dirty="0">
                <a:latin typeface="微軟正黑體"/>
                <a:cs typeface="微軟正黑體"/>
              </a:rPr>
              <a:t>、韓國</a:t>
            </a:r>
            <a:r>
              <a:rPr sz="2000" spc="-15" dirty="0">
                <a:latin typeface="微軟正黑體"/>
                <a:cs typeface="微軟正黑體"/>
              </a:rPr>
              <a:t>與</a:t>
            </a:r>
            <a:r>
              <a:rPr sz="2000" dirty="0">
                <a:latin typeface="微軟正黑體"/>
                <a:cs typeface="微軟正黑體"/>
              </a:rPr>
              <a:t>日</a:t>
            </a:r>
            <a:r>
              <a:rPr sz="2000" spc="-15" dirty="0">
                <a:latin typeface="微軟正黑體"/>
                <a:cs typeface="微軟正黑體"/>
              </a:rPr>
              <a:t>本</a:t>
            </a:r>
            <a:r>
              <a:rPr sz="2000" dirty="0">
                <a:latin typeface="微軟正黑體"/>
                <a:cs typeface="微軟正黑體"/>
              </a:rPr>
              <a:t>，  南半球的澳洲與紐西蘭</a:t>
            </a:r>
            <a:r>
              <a:rPr sz="2000" spc="-10" dirty="0">
                <a:latin typeface="微軟正黑體"/>
                <a:cs typeface="微軟正黑體"/>
              </a:rPr>
              <a:t>，</a:t>
            </a:r>
            <a:r>
              <a:rPr sz="2000" dirty="0">
                <a:latin typeface="微軟正黑體"/>
                <a:cs typeface="微軟正黑體"/>
              </a:rPr>
              <a:t>以及</a:t>
            </a:r>
            <a:r>
              <a:rPr sz="2000" spc="-10" dirty="0">
                <a:latin typeface="微軟正黑體"/>
                <a:cs typeface="微軟正黑體"/>
              </a:rPr>
              <a:t>西</a:t>
            </a:r>
            <a:r>
              <a:rPr sz="2000" dirty="0">
                <a:latin typeface="微軟正黑體"/>
                <a:cs typeface="微軟正黑體"/>
              </a:rPr>
              <a:t>方的</a:t>
            </a:r>
            <a:r>
              <a:rPr sz="2000" spc="-10" dirty="0">
                <a:latin typeface="微軟正黑體"/>
                <a:cs typeface="微軟正黑體"/>
              </a:rPr>
              <a:t>巴</a:t>
            </a:r>
            <a:r>
              <a:rPr sz="2000" dirty="0">
                <a:latin typeface="微軟正黑體"/>
                <a:cs typeface="微軟正黑體"/>
              </a:rPr>
              <a:t>基斯</a:t>
            </a:r>
            <a:r>
              <a:rPr sz="2000" spc="-10" dirty="0">
                <a:latin typeface="微軟正黑體"/>
                <a:cs typeface="微軟正黑體"/>
              </a:rPr>
              <a:t>坦</a:t>
            </a:r>
            <a:r>
              <a:rPr sz="2000" spc="10" dirty="0">
                <a:latin typeface="微軟正黑體"/>
                <a:cs typeface="微軟正黑體"/>
              </a:rPr>
              <a:t>。</a:t>
            </a:r>
            <a:r>
              <a:rPr sz="2000" dirty="0">
                <a:latin typeface="微軟正黑體"/>
                <a:cs typeface="微軟正黑體"/>
              </a:rPr>
              <a:t>2022</a:t>
            </a:r>
            <a:r>
              <a:rPr sz="2000" spc="-10" dirty="0">
                <a:latin typeface="微軟正黑體"/>
                <a:cs typeface="微軟正黑體"/>
              </a:rPr>
              <a:t>年</a:t>
            </a:r>
            <a:r>
              <a:rPr sz="2000" spc="5" dirty="0">
                <a:latin typeface="微軟正黑體"/>
                <a:cs typeface="微軟正黑體"/>
              </a:rPr>
              <a:t>亞太</a:t>
            </a:r>
            <a:r>
              <a:rPr sz="2000" spc="-20" dirty="0">
                <a:latin typeface="微軟正黑體"/>
                <a:cs typeface="微軟正黑體"/>
              </a:rPr>
              <a:t>地</a:t>
            </a:r>
            <a:r>
              <a:rPr sz="2000" spc="5" dirty="0">
                <a:latin typeface="微軟正黑體"/>
                <a:cs typeface="微軟正黑體"/>
              </a:rPr>
              <a:t>區共 </a:t>
            </a:r>
            <a:r>
              <a:rPr sz="2000" b="1" spc="-10" dirty="0">
                <a:latin typeface="微軟正黑體"/>
                <a:cs typeface="微軟正黑體"/>
              </a:rPr>
              <a:t>2,575</a:t>
            </a:r>
            <a:r>
              <a:rPr sz="2000" b="1" dirty="0">
                <a:latin typeface="微軟正黑體"/>
                <a:cs typeface="微軟正黑體"/>
              </a:rPr>
              <a:t>個會員館</a:t>
            </a:r>
            <a:r>
              <a:rPr sz="2000" dirty="0">
                <a:latin typeface="微軟正黑體"/>
                <a:cs typeface="微軟正黑體"/>
              </a:rPr>
              <a:t>，分佈於22個國家。</a:t>
            </a:r>
            <a:endParaRPr sz="2000">
              <a:latin typeface="微軟正黑體"/>
              <a:cs typeface="微軟正黑體"/>
            </a:endParaRPr>
          </a:p>
          <a:p>
            <a:pPr marL="264160" indent="-252095">
              <a:lnSpc>
                <a:spcPct val="100000"/>
              </a:lnSpc>
              <a:spcBef>
                <a:spcPts val="1800"/>
              </a:spcBef>
              <a:buSzPct val="95000"/>
              <a:buFont typeface="Wingdings"/>
              <a:buChar char=""/>
              <a:tabLst>
                <a:tab pos="264795" algn="l"/>
              </a:tabLst>
            </a:pPr>
            <a:r>
              <a:rPr sz="2000" dirty="0">
                <a:latin typeface="微軟正黑體"/>
                <a:cs typeface="微軟正黑體"/>
              </a:rPr>
              <a:t>日本早稻田大學圖書館</a:t>
            </a:r>
            <a:r>
              <a:rPr sz="2000" spc="-15" dirty="0">
                <a:latin typeface="微軟正黑體"/>
                <a:cs typeface="微軟正黑體"/>
              </a:rPr>
              <a:t>最</a:t>
            </a:r>
            <a:r>
              <a:rPr sz="2000" dirty="0">
                <a:latin typeface="微軟正黑體"/>
                <a:cs typeface="微軟正黑體"/>
              </a:rPr>
              <a:t>早加入</a:t>
            </a:r>
            <a:endParaRPr sz="2000">
              <a:latin typeface="微軟正黑體"/>
              <a:cs typeface="微軟正黑體"/>
            </a:endParaRPr>
          </a:p>
          <a:p>
            <a:pPr marL="768350" marR="257175" lvl="1" indent="-229235">
              <a:lnSpc>
                <a:spcPct val="150000"/>
              </a:lnSpc>
              <a:spcBef>
                <a:spcPts val="600"/>
              </a:spcBef>
              <a:buFont typeface="Arial"/>
              <a:buChar char="•"/>
              <a:tabLst>
                <a:tab pos="768350" algn="l"/>
                <a:tab pos="768985" algn="l"/>
              </a:tabLst>
            </a:pPr>
            <a:r>
              <a:rPr sz="2000" dirty="0">
                <a:latin typeface="微軟正黑體"/>
                <a:cs typeface="微軟正黑體"/>
              </a:rPr>
              <a:t>意在主動推展日本</a:t>
            </a:r>
            <a:r>
              <a:rPr sz="2000" spc="5" dirty="0">
                <a:latin typeface="微軟正黑體"/>
                <a:cs typeface="微軟正黑體"/>
              </a:rPr>
              <a:t>文</a:t>
            </a:r>
            <a:r>
              <a:rPr sz="2000" dirty="0">
                <a:latin typeface="微軟正黑體"/>
                <a:cs typeface="微軟正黑體"/>
              </a:rPr>
              <a:t>化</a:t>
            </a:r>
            <a:r>
              <a:rPr sz="2000" spc="-10" dirty="0">
                <a:latin typeface="微軟正黑體"/>
                <a:cs typeface="微軟正黑體"/>
              </a:rPr>
              <a:t>，</a:t>
            </a:r>
            <a:r>
              <a:rPr sz="2000" dirty="0">
                <a:latin typeface="微軟正黑體"/>
                <a:cs typeface="微軟正黑體"/>
              </a:rPr>
              <a:t>讓相關的日</a:t>
            </a:r>
            <a:r>
              <a:rPr sz="2000" spc="-10" dirty="0">
                <a:latin typeface="微軟正黑體"/>
                <a:cs typeface="微軟正黑體"/>
              </a:rPr>
              <a:t>本</a:t>
            </a:r>
            <a:r>
              <a:rPr sz="2000" dirty="0">
                <a:latin typeface="微軟正黑體"/>
                <a:cs typeface="微軟正黑體"/>
              </a:rPr>
              <a:t>研究議題皆</a:t>
            </a:r>
            <a:r>
              <a:rPr sz="2000" spc="-10" dirty="0">
                <a:latin typeface="微軟正黑體"/>
                <a:cs typeface="微軟正黑體"/>
              </a:rPr>
              <a:t>能</a:t>
            </a:r>
            <a:r>
              <a:rPr sz="2000" dirty="0">
                <a:latin typeface="微軟正黑體"/>
                <a:cs typeface="微軟正黑體"/>
              </a:rPr>
              <a:t>透</a:t>
            </a:r>
            <a:r>
              <a:rPr sz="2000" spc="-35" dirty="0">
                <a:latin typeface="微軟正黑體"/>
                <a:cs typeface="微軟正黑體"/>
              </a:rPr>
              <a:t>過</a:t>
            </a:r>
            <a:r>
              <a:rPr sz="2000" spc="-20" dirty="0">
                <a:latin typeface="微軟正黑體"/>
                <a:cs typeface="微軟正黑體"/>
              </a:rPr>
              <a:t>OCLC  </a:t>
            </a:r>
            <a:r>
              <a:rPr sz="2000" dirty="0">
                <a:latin typeface="微軟正黑體"/>
                <a:cs typeface="微軟正黑體"/>
              </a:rPr>
              <a:t>的書目資料庫，讓全球</a:t>
            </a:r>
            <a:r>
              <a:rPr sz="2000" spc="-15" dirty="0">
                <a:latin typeface="微軟正黑體"/>
                <a:cs typeface="微軟正黑體"/>
              </a:rPr>
              <a:t>使</a:t>
            </a:r>
            <a:r>
              <a:rPr sz="2000" dirty="0">
                <a:latin typeface="微軟正黑體"/>
                <a:cs typeface="微軟正黑體"/>
              </a:rPr>
              <a:t>用者</a:t>
            </a:r>
            <a:r>
              <a:rPr sz="2000" spc="-15" dirty="0">
                <a:latin typeface="微軟正黑體"/>
                <a:cs typeface="微軟正黑體"/>
              </a:rPr>
              <a:t>查</a:t>
            </a:r>
            <a:r>
              <a:rPr sz="2000" dirty="0">
                <a:latin typeface="微軟正黑體"/>
                <a:cs typeface="微軟正黑體"/>
              </a:rPr>
              <a:t>找與</a:t>
            </a:r>
            <a:r>
              <a:rPr sz="2000" spc="-15" dirty="0">
                <a:latin typeface="微軟正黑體"/>
                <a:cs typeface="微軟正黑體"/>
              </a:rPr>
              <a:t>取</a:t>
            </a:r>
            <a:r>
              <a:rPr sz="2000" dirty="0">
                <a:latin typeface="微軟正黑體"/>
                <a:cs typeface="微軟正黑體"/>
              </a:rPr>
              <a:t>得日</a:t>
            </a:r>
            <a:r>
              <a:rPr sz="2000" spc="-15" dirty="0">
                <a:latin typeface="微軟正黑體"/>
                <a:cs typeface="微軟正黑體"/>
              </a:rPr>
              <a:t>本</a:t>
            </a:r>
            <a:r>
              <a:rPr sz="2000" dirty="0">
                <a:latin typeface="微軟正黑體"/>
                <a:cs typeface="微軟正黑體"/>
              </a:rPr>
              <a:t>資源</a:t>
            </a:r>
            <a:r>
              <a:rPr sz="2000" spc="-15" dirty="0">
                <a:latin typeface="微軟正黑體"/>
                <a:cs typeface="微軟正黑體"/>
              </a:rPr>
              <a:t>來</a:t>
            </a:r>
            <a:r>
              <a:rPr sz="2000" dirty="0">
                <a:latin typeface="微軟正黑體"/>
                <a:cs typeface="微軟正黑體"/>
              </a:rPr>
              <a:t>協助</a:t>
            </a:r>
            <a:r>
              <a:rPr sz="2000" spc="-15" dirty="0">
                <a:latin typeface="微軟正黑體"/>
                <a:cs typeface="微軟正黑體"/>
              </a:rPr>
              <a:t>研</a:t>
            </a:r>
            <a:r>
              <a:rPr sz="2000" dirty="0">
                <a:latin typeface="微軟正黑體"/>
                <a:cs typeface="微軟正黑體"/>
              </a:rPr>
              <a:t>究。</a:t>
            </a:r>
            <a:endParaRPr sz="2000">
              <a:latin typeface="微軟正黑體"/>
              <a:cs typeface="微軟正黑體"/>
            </a:endParaRPr>
          </a:p>
          <a:p>
            <a:pPr marL="264160" indent="-252095">
              <a:lnSpc>
                <a:spcPct val="100000"/>
              </a:lnSpc>
              <a:spcBef>
                <a:spcPts val="1800"/>
              </a:spcBef>
              <a:buSzPct val="95000"/>
              <a:buFont typeface="Wingdings"/>
              <a:buChar char=""/>
              <a:tabLst>
                <a:tab pos="264795" algn="l"/>
              </a:tabLst>
            </a:pPr>
            <a:r>
              <a:rPr sz="2000" dirty="0">
                <a:latin typeface="微軟正黑體"/>
                <a:cs typeface="微軟正黑體"/>
              </a:rPr>
              <a:t>多以圖書館為單位個別</a:t>
            </a:r>
            <a:r>
              <a:rPr sz="2000" spc="-15" dirty="0">
                <a:latin typeface="微軟正黑體"/>
                <a:cs typeface="微軟正黑體"/>
              </a:rPr>
              <a:t>加</a:t>
            </a:r>
            <a:r>
              <a:rPr sz="2000" dirty="0">
                <a:latin typeface="微軟正黑體"/>
                <a:cs typeface="微軟正黑體"/>
              </a:rPr>
              <a:t>入</a:t>
            </a:r>
            <a:endParaRPr sz="2000">
              <a:latin typeface="微軟正黑體"/>
              <a:cs typeface="微軟正黑體"/>
            </a:endParaRPr>
          </a:p>
          <a:p>
            <a:pPr marL="264160" indent="-252095">
              <a:lnSpc>
                <a:spcPct val="100000"/>
              </a:lnSpc>
              <a:spcBef>
                <a:spcPts val="1805"/>
              </a:spcBef>
              <a:buSzPct val="95000"/>
              <a:buFont typeface="Wingdings"/>
              <a:buChar char=""/>
              <a:tabLst>
                <a:tab pos="264795" algn="l"/>
              </a:tabLst>
            </a:pPr>
            <a:r>
              <a:rPr sz="2000" dirty="0">
                <a:latin typeface="微軟正黑體"/>
                <a:cs typeface="微軟正黑體"/>
              </a:rPr>
              <a:t>以聯盟方式集體加入</a:t>
            </a:r>
            <a:r>
              <a:rPr sz="2000" spc="-20" dirty="0">
                <a:latin typeface="微軟正黑體"/>
                <a:cs typeface="微軟正黑體"/>
              </a:rPr>
              <a:t>OCLC</a:t>
            </a:r>
            <a:r>
              <a:rPr sz="2000" dirty="0">
                <a:latin typeface="微軟正黑體"/>
                <a:cs typeface="微軟正黑體"/>
              </a:rPr>
              <a:t>為</a:t>
            </a:r>
            <a:r>
              <a:rPr sz="2000" spc="-15" dirty="0">
                <a:latin typeface="微軟正黑體"/>
                <a:cs typeface="微軟正黑體"/>
              </a:rPr>
              <a:t>少</a:t>
            </a:r>
            <a:r>
              <a:rPr sz="2000" dirty="0">
                <a:latin typeface="微軟正黑體"/>
                <a:cs typeface="微軟正黑體"/>
              </a:rPr>
              <a:t>數</a:t>
            </a:r>
            <a:endParaRPr sz="2000">
              <a:latin typeface="微軟正黑體"/>
              <a:cs typeface="微軟正黑體"/>
            </a:endParaRPr>
          </a:p>
          <a:p>
            <a:pPr marL="768350" marR="1349375" lvl="1" indent="-229235">
              <a:lnSpc>
                <a:spcPct val="150000"/>
              </a:lnSpc>
              <a:spcBef>
                <a:spcPts val="600"/>
              </a:spcBef>
              <a:buFont typeface="Arial"/>
              <a:buChar char="•"/>
              <a:tabLst>
                <a:tab pos="768350" algn="l"/>
                <a:tab pos="768985" algn="l"/>
              </a:tabLst>
            </a:pPr>
            <a:r>
              <a:rPr sz="2000" dirty="0">
                <a:latin typeface="微軟正黑體"/>
                <a:cs typeface="微軟正黑體"/>
              </a:rPr>
              <a:t>新加坡（2000年）、澳洲</a:t>
            </a:r>
            <a:r>
              <a:rPr sz="2000" spc="-15" dirty="0">
                <a:latin typeface="微軟正黑體"/>
                <a:cs typeface="微軟正黑體"/>
              </a:rPr>
              <a:t>、</a:t>
            </a:r>
            <a:r>
              <a:rPr sz="2000" dirty="0">
                <a:latin typeface="微軟正黑體"/>
                <a:cs typeface="微軟正黑體"/>
              </a:rPr>
              <a:t>紐西</a:t>
            </a:r>
            <a:r>
              <a:rPr sz="2000" spc="-15" dirty="0">
                <a:latin typeface="微軟正黑體"/>
                <a:cs typeface="微軟正黑體"/>
              </a:rPr>
              <a:t>蘭</a:t>
            </a:r>
            <a:r>
              <a:rPr sz="2000" dirty="0">
                <a:latin typeface="微軟正黑體"/>
                <a:cs typeface="微軟正黑體"/>
              </a:rPr>
              <a:t>、</a:t>
            </a:r>
            <a:r>
              <a:rPr sz="2000" b="1" dirty="0">
                <a:solidFill>
                  <a:srgbClr val="C00000"/>
                </a:solidFill>
                <a:latin typeface="微軟正黑體"/>
                <a:cs typeface="微軟正黑體"/>
              </a:rPr>
              <a:t>臺</a:t>
            </a:r>
            <a:r>
              <a:rPr sz="2000" b="1" spc="-15" dirty="0">
                <a:solidFill>
                  <a:srgbClr val="C00000"/>
                </a:solidFill>
                <a:latin typeface="微軟正黑體"/>
                <a:cs typeface="微軟正黑體"/>
              </a:rPr>
              <a:t>灣</a:t>
            </a:r>
            <a:r>
              <a:rPr sz="2000" b="1" spc="-10" dirty="0">
                <a:solidFill>
                  <a:srgbClr val="C00000"/>
                </a:solidFill>
                <a:latin typeface="微軟正黑體"/>
                <a:cs typeface="微軟正黑體"/>
              </a:rPr>
              <a:t>（2007</a:t>
            </a:r>
            <a:r>
              <a:rPr sz="2000" b="1" spc="-15" dirty="0">
                <a:solidFill>
                  <a:srgbClr val="C00000"/>
                </a:solidFill>
                <a:latin typeface="微軟正黑體"/>
                <a:cs typeface="微軟正黑體"/>
              </a:rPr>
              <a:t>年</a:t>
            </a:r>
            <a:r>
              <a:rPr sz="2000" b="1" dirty="0">
                <a:solidFill>
                  <a:srgbClr val="C00000"/>
                </a:solidFill>
                <a:latin typeface="微軟正黑體"/>
                <a:cs typeface="微軟正黑體"/>
              </a:rPr>
              <a:t>）  </a:t>
            </a:r>
            <a:r>
              <a:rPr sz="2000" dirty="0">
                <a:latin typeface="微軟正黑體"/>
                <a:cs typeface="微軟正黑體"/>
              </a:rPr>
              <a:t>與馬來西亞（2012年）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5116" y="587705"/>
            <a:ext cx="63811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亞太地區圖書館參</a:t>
            </a:r>
            <a:r>
              <a:rPr sz="3600" spc="5" dirty="0"/>
              <a:t>與</a:t>
            </a:r>
            <a:r>
              <a:rPr sz="3600" spc="-30" dirty="0"/>
              <a:t>OCLC</a:t>
            </a:r>
            <a:r>
              <a:rPr sz="3600" spc="-75" dirty="0"/>
              <a:t> </a:t>
            </a:r>
            <a:r>
              <a:rPr sz="3600" dirty="0"/>
              <a:t>現況</a:t>
            </a: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61975" indent="-252095">
              <a:lnSpc>
                <a:spcPct val="100000"/>
              </a:lnSpc>
              <a:spcBef>
                <a:spcPts val="105"/>
              </a:spcBef>
              <a:buSzPct val="95000"/>
              <a:buFont typeface="Wingdings"/>
              <a:buChar char=""/>
              <a:tabLst>
                <a:tab pos="562610" algn="l"/>
              </a:tabLst>
            </a:pPr>
            <a:r>
              <a:rPr dirty="0"/>
              <a:t>理事代表任期</a:t>
            </a:r>
            <a:r>
              <a:rPr b="1" dirty="0">
                <a:solidFill>
                  <a:srgbClr val="C00000"/>
                </a:solidFill>
                <a:latin typeface="微軟正黑體"/>
                <a:cs typeface="微軟正黑體"/>
              </a:rPr>
              <a:t>三年</a:t>
            </a:r>
          </a:p>
          <a:p>
            <a:pPr marL="561975" indent="-252095">
              <a:lnSpc>
                <a:spcPct val="100000"/>
              </a:lnSpc>
              <a:spcBef>
                <a:spcPts val="1800"/>
              </a:spcBef>
              <a:buSzPct val="95000"/>
              <a:buFont typeface="Wingdings"/>
              <a:buChar char=""/>
              <a:tabLst>
                <a:tab pos="562610" algn="l"/>
              </a:tabLst>
            </a:pPr>
            <a:r>
              <a:rPr spc="-15" dirty="0"/>
              <a:t>OCLC</a:t>
            </a:r>
            <a:r>
              <a:rPr dirty="0"/>
              <a:t>每年皆舉辦選舉</a:t>
            </a:r>
          </a:p>
          <a:p>
            <a:pPr marL="561975" indent="-252095">
              <a:lnSpc>
                <a:spcPct val="100000"/>
              </a:lnSpc>
              <a:spcBef>
                <a:spcPts val="1800"/>
              </a:spcBef>
              <a:buSzPct val="95000"/>
              <a:buFont typeface="Wingdings"/>
              <a:buChar char=""/>
              <a:tabLst>
                <a:tab pos="562610" algn="l"/>
              </a:tabLst>
            </a:pPr>
            <a:r>
              <a:rPr dirty="0"/>
              <a:t>由亞太地區會員圖書館</a:t>
            </a:r>
            <a:r>
              <a:rPr spc="-15" dirty="0"/>
              <a:t>投</a:t>
            </a:r>
            <a:r>
              <a:rPr dirty="0"/>
              <a:t>票選出</a:t>
            </a:r>
          </a:p>
          <a:p>
            <a:pPr marL="561975" indent="-252095">
              <a:lnSpc>
                <a:spcPct val="100000"/>
              </a:lnSpc>
              <a:spcBef>
                <a:spcPts val="1800"/>
              </a:spcBef>
              <a:buSzPct val="95000"/>
              <a:buFont typeface="Wingdings"/>
              <a:buChar char=""/>
              <a:tabLst>
                <a:tab pos="562610" algn="l"/>
              </a:tabLst>
            </a:pPr>
            <a:r>
              <a:rPr b="1" dirty="0">
                <a:solidFill>
                  <a:srgbClr val="C00000"/>
                </a:solidFill>
                <a:latin typeface="微軟正黑體"/>
                <a:cs typeface="微軟正黑體"/>
              </a:rPr>
              <a:t>國立臺灣大學圖書館唐</a:t>
            </a:r>
            <a:r>
              <a:rPr b="1" spc="-15" dirty="0">
                <a:solidFill>
                  <a:srgbClr val="C00000"/>
                </a:solidFill>
                <a:latin typeface="微軟正黑體"/>
                <a:cs typeface="微軟正黑體"/>
              </a:rPr>
              <a:t>牧</a:t>
            </a:r>
            <a:r>
              <a:rPr b="1" dirty="0">
                <a:solidFill>
                  <a:srgbClr val="C00000"/>
                </a:solidFill>
                <a:latin typeface="微軟正黑體"/>
                <a:cs typeface="微軟正黑體"/>
              </a:rPr>
              <a:t>群顧</a:t>
            </a:r>
            <a:r>
              <a:rPr b="1" spc="-15" dirty="0">
                <a:solidFill>
                  <a:srgbClr val="C00000"/>
                </a:solidFill>
                <a:latin typeface="微軟正黑體"/>
                <a:cs typeface="微軟正黑體"/>
              </a:rPr>
              <a:t>問</a:t>
            </a:r>
            <a:r>
              <a:rPr b="1" dirty="0">
                <a:solidFill>
                  <a:srgbClr val="C00000"/>
                </a:solidFill>
                <a:latin typeface="微軟正黑體"/>
                <a:cs typeface="微軟正黑體"/>
              </a:rPr>
              <a:t>為亞</a:t>
            </a:r>
            <a:r>
              <a:rPr b="1" spc="-15" dirty="0">
                <a:solidFill>
                  <a:srgbClr val="C00000"/>
                </a:solidFill>
                <a:latin typeface="微軟正黑體"/>
                <a:cs typeface="微軟正黑體"/>
              </a:rPr>
              <a:t>太</a:t>
            </a:r>
            <a:r>
              <a:rPr b="1" dirty="0">
                <a:solidFill>
                  <a:srgbClr val="C00000"/>
                </a:solidFill>
                <a:latin typeface="微軟正黑體"/>
                <a:cs typeface="微軟正黑體"/>
              </a:rPr>
              <a:t>地區</a:t>
            </a:r>
            <a:r>
              <a:rPr b="1" spc="-15" dirty="0">
                <a:solidFill>
                  <a:srgbClr val="C00000"/>
                </a:solidFill>
                <a:latin typeface="微軟正黑體"/>
                <a:cs typeface="微軟正黑體"/>
              </a:rPr>
              <a:t>理</a:t>
            </a:r>
            <a:r>
              <a:rPr b="1" dirty="0">
                <a:solidFill>
                  <a:srgbClr val="C00000"/>
                </a:solidFill>
                <a:latin typeface="微軟正黑體"/>
                <a:cs typeface="微軟正黑體"/>
              </a:rPr>
              <a:t>事代</a:t>
            </a:r>
            <a:r>
              <a:rPr b="1" spc="-15" dirty="0">
                <a:solidFill>
                  <a:srgbClr val="C00000"/>
                </a:solidFill>
                <a:latin typeface="微軟正黑體"/>
                <a:cs typeface="微軟正黑體"/>
              </a:rPr>
              <a:t>表</a:t>
            </a:r>
            <a:r>
              <a:rPr b="1" dirty="0">
                <a:solidFill>
                  <a:srgbClr val="C00000"/>
                </a:solidFill>
                <a:latin typeface="微軟正黑體"/>
                <a:cs typeface="微軟正黑體"/>
              </a:rPr>
              <a:t>，</a:t>
            </a:r>
          </a:p>
          <a:p>
            <a:pPr marL="579755">
              <a:lnSpc>
                <a:spcPct val="100000"/>
              </a:lnSpc>
              <a:spcBef>
                <a:spcPts val="1800"/>
              </a:spcBef>
            </a:pPr>
            <a:r>
              <a:rPr b="1" dirty="0">
                <a:solidFill>
                  <a:srgbClr val="C00000"/>
                </a:solidFill>
                <a:latin typeface="微軟正黑體"/>
                <a:cs typeface="微軟正黑體"/>
              </a:rPr>
              <a:t>並於</a:t>
            </a:r>
            <a:r>
              <a:rPr b="1" spc="-10" dirty="0">
                <a:solidFill>
                  <a:srgbClr val="C00000"/>
                </a:solidFill>
                <a:latin typeface="微軟正黑體"/>
                <a:cs typeface="微軟正黑體"/>
              </a:rPr>
              <a:t>2022</a:t>
            </a:r>
            <a:r>
              <a:rPr b="1" dirty="0">
                <a:solidFill>
                  <a:srgbClr val="C00000"/>
                </a:solidFill>
                <a:latin typeface="微軟正黑體"/>
                <a:cs typeface="微軟正黑體"/>
              </a:rPr>
              <a:t>年</a:t>
            </a:r>
            <a:r>
              <a:rPr b="1" spc="-10" dirty="0">
                <a:solidFill>
                  <a:srgbClr val="C00000"/>
                </a:solidFill>
                <a:latin typeface="微軟正黑體"/>
                <a:cs typeface="微軟正黑體"/>
              </a:rPr>
              <a:t>11</a:t>
            </a:r>
            <a:r>
              <a:rPr b="1" dirty="0">
                <a:solidFill>
                  <a:srgbClr val="C00000"/>
                </a:solidFill>
                <a:latin typeface="微軟正黑體"/>
                <a:cs typeface="微軟正黑體"/>
              </a:rPr>
              <a:t>月接任亞太地</a:t>
            </a:r>
            <a:r>
              <a:rPr b="1" spc="-15" dirty="0">
                <a:solidFill>
                  <a:srgbClr val="C00000"/>
                </a:solidFill>
                <a:latin typeface="微軟正黑體"/>
                <a:cs typeface="微軟正黑體"/>
              </a:rPr>
              <a:t>區</a:t>
            </a:r>
            <a:r>
              <a:rPr b="1" dirty="0">
                <a:solidFill>
                  <a:srgbClr val="C00000"/>
                </a:solidFill>
                <a:latin typeface="微軟正黑體"/>
                <a:cs typeface="微軟正黑體"/>
              </a:rPr>
              <a:t>理事</a:t>
            </a:r>
            <a:r>
              <a:rPr b="1" spc="-15" dirty="0">
                <a:solidFill>
                  <a:srgbClr val="C00000"/>
                </a:solidFill>
                <a:latin typeface="微軟正黑體"/>
                <a:cs typeface="微軟正黑體"/>
              </a:rPr>
              <a:t>會</a:t>
            </a:r>
            <a:r>
              <a:rPr b="1" dirty="0">
                <a:solidFill>
                  <a:srgbClr val="C00000"/>
                </a:solidFill>
                <a:latin typeface="微軟正黑體"/>
                <a:cs typeface="微軟正黑體"/>
              </a:rPr>
              <a:t>主席</a:t>
            </a:r>
            <a:r>
              <a:rPr b="1" spc="-15" dirty="0">
                <a:solidFill>
                  <a:srgbClr val="C00000"/>
                </a:solidFill>
                <a:latin typeface="微軟正黑體"/>
                <a:cs typeface="微軟正黑體"/>
              </a:rPr>
              <a:t>一</a:t>
            </a:r>
            <a:r>
              <a:rPr b="1" dirty="0">
                <a:solidFill>
                  <a:srgbClr val="C00000"/>
                </a:solidFill>
                <a:latin typeface="微軟正黑體"/>
                <a:cs typeface="微軟正黑體"/>
              </a:rPr>
              <a:t>職，</a:t>
            </a:r>
            <a:r>
              <a:rPr b="1" spc="-15" dirty="0">
                <a:solidFill>
                  <a:srgbClr val="C00000"/>
                </a:solidFill>
                <a:latin typeface="微軟正黑體"/>
                <a:cs typeface="微軟正黑體"/>
              </a:rPr>
              <a:t>任</a:t>
            </a:r>
            <a:r>
              <a:rPr b="1" dirty="0">
                <a:solidFill>
                  <a:srgbClr val="C00000"/>
                </a:solidFill>
                <a:latin typeface="微軟正黑體"/>
                <a:cs typeface="微軟正黑體"/>
              </a:rPr>
              <a:t>期</a:t>
            </a:r>
            <a:r>
              <a:rPr b="1" spc="5" dirty="0">
                <a:solidFill>
                  <a:srgbClr val="C00000"/>
                </a:solidFill>
                <a:latin typeface="微軟正黑體"/>
                <a:cs typeface="微軟正黑體"/>
              </a:rPr>
              <a:t>至</a:t>
            </a:r>
            <a:r>
              <a:rPr b="1" spc="-10" dirty="0">
                <a:solidFill>
                  <a:srgbClr val="C00000"/>
                </a:solidFill>
                <a:latin typeface="微軟正黑體"/>
                <a:cs typeface="微軟正黑體"/>
              </a:rPr>
              <a:t>2023年10</a:t>
            </a:r>
            <a:r>
              <a:rPr b="1" dirty="0">
                <a:solidFill>
                  <a:srgbClr val="C00000"/>
                </a:solidFill>
                <a:latin typeface="微軟正黑體"/>
                <a:cs typeface="微軟正黑體"/>
              </a:rPr>
              <a:t>月。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5116" y="587705"/>
            <a:ext cx="58083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5" dirty="0"/>
              <a:t>OCLC</a:t>
            </a:r>
            <a:r>
              <a:rPr sz="3600" spc="-5" dirty="0"/>
              <a:t>亞太地區理事代表選舉</a:t>
            </a: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5116" y="587705"/>
            <a:ext cx="64420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2023</a:t>
            </a:r>
            <a:r>
              <a:rPr sz="3600" spc="-5" dirty="0"/>
              <a:t>年</a:t>
            </a:r>
            <a:r>
              <a:rPr sz="3600" spc="-35" dirty="0"/>
              <a:t>OCLC</a:t>
            </a:r>
            <a:r>
              <a:rPr sz="3600" spc="-5" dirty="0"/>
              <a:t>亞太地區理事代表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70827" y="1290066"/>
          <a:ext cx="8400413" cy="4685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1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7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6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latin typeface="微軟正黑體"/>
                          <a:cs typeface="微軟正黑體"/>
                        </a:rPr>
                        <a:t>姓名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latin typeface="微軟正黑體"/>
                          <a:cs typeface="微軟正黑體"/>
                        </a:rPr>
                        <a:t>單位/職務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R="247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latin typeface="微軟正黑體"/>
                          <a:cs typeface="微軟正黑體"/>
                        </a:rPr>
                        <a:t>國家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R="247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latin typeface="微軟正黑體"/>
                          <a:cs typeface="微軟正黑體"/>
                        </a:rPr>
                        <a:t>任期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0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600" b="1" spc="-10" dirty="0">
                          <a:solidFill>
                            <a:srgbClr val="C00000"/>
                          </a:solidFill>
                          <a:latin typeface="微軟正黑體"/>
                          <a:cs typeface="微軟正黑體"/>
                        </a:rPr>
                        <a:t>Muh-Chyun</a:t>
                      </a:r>
                      <a:r>
                        <a:rPr sz="1600" b="1" spc="20" dirty="0">
                          <a:solidFill>
                            <a:srgbClr val="C00000"/>
                          </a:solidFill>
                          <a:latin typeface="微軟正黑體"/>
                          <a:cs typeface="微軟正黑體"/>
                        </a:rPr>
                        <a:t> </a:t>
                      </a:r>
                      <a:r>
                        <a:rPr sz="1600" b="1" spc="-40" dirty="0">
                          <a:solidFill>
                            <a:srgbClr val="C00000"/>
                          </a:solidFill>
                          <a:latin typeface="微軟正黑體"/>
                          <a:cs typeface="微軟正黑體"/>
                        </a:rPr>
                        <a:t>Tang(</a:t>
                      </a:r>
                      <a:r>
                        <a:rPr sz="1600" b="1" spc="-10" dirty="0">
                          <a:solidFill>
                            <a:srgbClr val="C00000"/>
                          </a:solidFill>
                          <a:latin typeface="微軟正黑體"/>
                          <a:cs typeface="微軟正黑體"/>
                        </a:rPr>
                        <a:t>主席</a:t>
                      </a:r>
                      <a:r>
                        <a:rPr sz="1600" b="1" spc="-5" dirty="0">
                          <a:solidFill>
                            <a:srgbClr val="C00000"/>
                          </a:solidFill>
                          <a:latin typeface="微軟正黑體"/>
                          <a:cs typeface="微軟正黑體"/>
                        </a:rPr>
                        <a:t>)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0495" marB="0"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600" b="1" spc="-10" dirty="0">
                          <a:solidFill>
                            <a:srgbClr val="C00000"/>
                          </a:solidFill>
                          <a:latin typeface="微軟正黑體"/>
                          <a:cs typeface="微軟正黑體"/>
                        </a:rPr>
                        <a:t>國立臺灣大學圖書館顧問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0495" marB="0"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600" b="1" spc="-10" dirty="0">
                          <a:solidFill>
                            <a:srgbClr val="C00000"/>
                          </a:solidFill>
                          <a:latin typeface="微軟正黑體"/>
                          <a:cs typeface="微軟正黑體"/>
                        </a:rPr>
                        <a:t>臺灣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0495" marB="0"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286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spc="-10" dirty="0">
                          <a:solidFill>
                            <a:srgbClr val="C00000"/>
                          </a:solidFill>
                          <a:latin typeface="微軟正黑體"/>
                          <a:cs typeface="微軟正黑體"/>
                        </a:rPr>
                        <a:t>2024/10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  <a:p>
                      <a:pPr marR="24130" algn="ctr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C00000"/>
                          </a:solidFill>
                          <a:latin typeface="微軟正黑體"/>
                          <a:cs typeface="微軟正黑體"/>
                        </a:rPr>
                        <a:t>(主席任</a:t>
                      </a:r>
                      <a:r>
                        <a:rPr sz="1600" b="1" spc="-15" dirty="0">
                          <a:solidFill>
                            <a:srgbClr val="C00000"/>
                          </a:solidFill>
                          <a:latin typeface="微軟正黑體"/>
                          <a:cs typeface="微軟正黑體"/>
                        </a:rPr>
                        <a:t>期</a:t>
                      </a:r>
                      <a:r>
                        <a:rPr sz="1600" b="1" spc="-10" dirty="0">
                          <a:solidFill>
                            <a:srgbClr val="C00000"/>
                          </a:solidFill>
                          <a:latin typeface="微軟正黑體"/>
                          <a:cs typeface="微軟正黑體"/>
                        </a:rPr>
                        <a:t>:2023/10)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33020" marB="0">
                    <a:solidFill>
                      <a:srgbClr val="4471C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sz="1600" spc="-10" dirty="0">
                          <a:latin typeface="微軟正黑體"/>
                          <a:cs typeface="微軟正黑體"/>
                        </a:rPr>
                        <a:t>Gaye</a:t>
                      </a:r>
                      <a:r>
                        <a:rPr sz="1600" spc="-5" dirty="0">
                          <a:latin typeface="微軟正黑體"/>
                          <a:cs typeface="微軟正黑體"/>
                        </a:rPr>
                        <a:t> </a:t>
                      </a:r>
                      <a:r>
                        <a:rPr sz="1600" spc="-15" dirty="0">
                          <a:latin typeface="微軟正黑體"/>
                          <a:cs typeface="微軟正黑體"/>
                        </a:rPr>
                        <a:t>Rowley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55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早稻田大學圖書館館長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0495" marB="0"/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日本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0495" marB="0"/>
                </a:tc>
                <a:tc>
                  <a:txBody>
                    <a:bodyPr/>
                    <a:lstStyle/>
                    <a:p>
                      <a:pPr marR="22860" algn="ctr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2023/10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55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0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Shuqing</a:t>
                      </a:r>
                      <a:r>
                        <a:rPr sz="1600" spc="5" dirty="0">
                          <a:latin typeface="微軟正黑體"/>
                          <a:cs typeface="微軟正黑體"/>
                        </a:rPr>
                        <a:t> </a:t>
                      </a:r>
                      <a:r>
                        <a:rPr sz="1600" spc="-5" dirty="0">
                          <a:latin typeface="微軟正黑體"/>
                          <a:cs typeface="微軟正黑體"/>
                        </a:rPr>
                        <a:t>Chu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1130" marB="0"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浙江圖書館館長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1130" marB="0"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中國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1130" marB="0"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2860" algn="ctr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2024/10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5575" marB="0">
                    <a:solidFill>
                      <a:srgbClr val="4471C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sz="1600" spc="-10" dirty="0">
                          <a:latin typeface="微軟正黑體"/>
                          <a:cs typeface="微軟正黑體"/>
                        </a:rPr>
                        <a:t>Helen</a:t>
                      </a:r>
                      <a:r>
                        <a:rPr sz="1600" spc="5" dirty="0">
                          <a:latin typeface="微軟正黑體"/>
                          <a:cs typeface="微軟正黑體"/>
                        </a:rPr>
                        <a:t> </a:t>
                      </a:r>
                      <a:r>
                        <a:rPr sz="1600" spc="-5" dirty="0">
                          <a:latin typeface="微軟正黑體"/>
                          <a:cs typeface="微軟正黑體"/>
                        </a:rPr>
                        <a:t>Thomas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55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坎特伯雷大學圖書館副館長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5575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紐西蘭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5575" marB="0"/>
                </a:tc>
                <a:tc>
                  <a:txBody>
                    <a:bodyPr/>
                    <a:lstStyle/>
                    <a:p>
                      <a:pPr marR="22860" algn="ctr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2024/10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557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0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Jianzhong</a:t>
                      </a:r>
                      <a:r>
                        <a:rPr sz="1600" spc="15" dirty="0">
                          <a:latin typeface="微軟正黑體"/>
                          <a:cs typeface="微軟正黑體"/>
                        </a:rPr>
                        <a:t> </a:t>
                      </a:r>
                      <a:r>
                        <a:rPr sz="1600" spc="-5" dirty="0">
                          <a:latin typeface="微軟正黑體"/>
                          <a:cs typeface="微軟正黑體"/>
                        </a:rPr>
                        <a:t>Wu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6210" marB="0"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澳門大學圖書館館長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1130" marB="0"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澳門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1130" marB="0"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2860" algn="ctr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2024/10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6210" marB="0">
                    <a:solidFill>
                      <a:srgbClr val="4471C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7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5" dirty="0">
                          <a:latin typeface="微軟正黑體"/>
                          <a:cs typeface="微軟正黑體"/>
                        </a:rPr>
                        <a:t>Farrukh</a:t>
                      </a:r>
                      <a:r>
                        <a:rPr sz="1600" spc="5" dirty="0">
                          <a:latin typeface="微軟正黑體"/>
                          <a:cs typeface="微軟正黑體"/>
                        </a:rPr>
                        <a:t> </a:t>
                      </a:r>
                      <a:r>
                        <a:rPr sz="1600" spc="-5" dirty="0">
                          <a:latin typeface="微軟正黑體"/>
                          <a:cs typeface="微軟正黑體"/>
                        </a:rPr>
                        <a:t>Shahzad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(新任)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福爾曼基督教學院圖書館館長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6210" marB="0"/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巴基斯坦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6210" marB="0"/>
                </a:tc>
                <a:tc>
                  <a:txBody>
                    <a:bodyPr/>
                    <a:lstStyle/>
                    <a:p>
                      <a:pPr marR="22860" algn="ctr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2025/10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621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70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5" dirty="0">
                          <a:latin typeface="微軟正黑體"/>
                          <a:cs typeface="微軟正黑體"/>
                        </a:rPr>
                        <a:t>Maureen</a:t>
                      </a:r>
                      <a:r>
                        <a:rPr sz="1600" spc="25" dirty="0">
                          <a:latin typeface="微軟正黑體"/>
                          <a:cs typeface="微軟正黑體"/>
                        </a:rPr>
                        <a:t> </a:t>
                      </a:r>
                      <a:r>
                        <a:rPr sz="1600" spc="-15" dirty="0">
                          <a:latin typeface="微軟正黑體"/>
                          <a:cs typeface="微軟正黑體"/>
                        </a:rPr>
                        <a:t>Sullivan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微軟正黑體"/>
                          <a:cs typeface="微軟正黑體"/>
                        </a:rPr>
                        <a:t>(新</a:t>
                      </a:r>
                      <a:r>
                        <a:rPr sz="1600" spc="-10" dirty="0">
                          <a:latin typeface="微軟正黑體"/>
                          <a:cs typeface="微軟正黑體"/>
                        </a:rPr>
                        <a:t>任</a:t>
                      </a:r>
                      <a:r>
                        <a:rPr sz="1600" spc="-5" dirty="0">
                          <a:latin typeface="微軟正黑體"/>
                          <a:cs typeface="微軟正黑體"/>
                        </a:rPr>
                        <a:t>)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34290" marB="0"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600" spc="-10" dirty="0">
                          <a:latin typeface="微軟正黑體"/>
                          <a:cs typeface="微軟正黑體"/>
                        </a:rPr>
                        <a:t>格里菲斯大學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6210" marB="0"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600" spc="-10" dirty="0">
                          <a:latin typeface="微軟正黑體"/>
                          <a:cs typeface="微軟正黑體"/>
                        </a:rPr>
                        <a:t>澳洲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6210" marB="0"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4471C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600" spc="-10" dirty="0">
                          <a:latin typeface="微軟正黑體"/>
                          <a:cs typeface="微軟正黑體"/>
                        </a:rPr>
                        <a:t>2025/10</a:t>
                      </a:r>
                      <a:endParaRPr sz="1600">
                        <a:latin typeface="微軟正黑體"/>
                        <a:cs typeface="微軟正黑體"/>
                      </a:endParaRPr>
                    </a:p>
                  </a:txBody>
                  <a:tcPr marL="0" marR="0" marT="156210" marB="0"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4471C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5116" y="587705"/>
            <a:ext cx="18542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微軟正黑體"/>
                <a:cs typeface="微軟正黑體"/>
              </a:rPr>
              <a:t>報告大綱</a:t>
            </a:r>
            <a:endParaRPr sz="3600">
              <a:latin typeface="微軟正黑體"/>
              <a:cs typeface="微軟正黑體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9048" y="1751076"/>
            <a:ext cx="5448300" cy="1766570"/>
          </a:xfrm>
          <a:custGeom>
            <a:avLst/>
            <a:gdLst/>
            <a:ahLst/>
            <a:cxnLst/>
            <a:rect l="l" t="t" r="r" b="b"/>
            <a:pathLst>
              <a:path w="5448300" h="1766570">
                <a:moveTo>
                  <a:pt x="5448300" y="0"/>
                </a:moveTo>
                <a:lnTo>
                  <a:pt x="883157" y="0"/>
                </a:lnTo>
                <a:lnTo>
                  <a:pt x="0" y="883158"/>
                </a:lnTo>
                <a:lnTo>
                  <a:pt x="883157" y="1766315"/>
                </a:lnTo>
                <a:lnTo>
                  <a:pt x="5448300" y="1766315"/>
                </a:lnTo>
                <a:lnTo>
                  <a:pt x="5448300" y="0"/>
                </a:lnTo>
                <a:close/>
              </a:path>
            </a:pathLst>
          </a:custGeom>
          <a:solidFill>
            <a:srgbClr val="C0C8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27982" y="2332685"/>
            <a:ext cx="21380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微軟正黑體"/>
                <a:cs typeface="微軟正黑體"/>
              </a:rPr>
              <a:t>OC</a:t>
            </a:r>
            <a:r>
              <a:rPr sz="3600" spc="-130" dirty="0">
                <a:solidFill>
                  <a:srgbClr val="FFFFFF"/>
                </a:solidFill>
                <a:latin typeface="微軟正黑體"/>
                <a:cs typeface="微軟正黑體"/>
              </a:rPr>
              <a:t>L</a:t>
            </a:r>
            <a:r>
              <a:rPr sz="3600" spc="-10" dirty="0">
                <a:solidFill>
                  <a:srgbClr val="FFFFFF"/>
                </a:solidFill>
                <a:latin typeface="微軟正黑體"/>
                <a:cs typeface="微軟正黑體"/>
              </a:rPr>
              <a:t>C</a:t>
            </a:r>
            <a:r>
              <a:rPr sz="3600" spc="-5" dirty="0">
                <a:solidFill>
                  <a:srgbClr val="FFFFFF"/>
                </a:solidFill>
                <a:latin typeface="微軟正黑體"/>
                <a:cs typeface="微軟正黑體"/>
              </a:rPr>
              <a:t>簡介</a:t>
            </a:r>
            <a:endParaRPr sz="3600">
              <a:latin typeface="微軟正黑體"/>
              <a:cs typeface="微軟正黑體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06652" y="1751076"/>
            <a:ext cx="1766570" cy="1766570"/>
          </a:xfrm>
          <a:custGeom>
            <a:avLst/>
            <a:gdLst/>
            <a:ahLst/>
            <a:cxnLst/>
            <a:rect l="l" t="t" r="r" b="b"/>
            <a:pathLst>
              <a:path w="1766570" h="1766570">
                <a:moveTo>
                  <a:pt x="883158" y="0"/>
                </a:moveTo>
                <a:lnTo>
                  <a:pt x="834696" y="1306"/>
                </a:lnTo>
                <a:lnTo>
                  <a:pt x="786919" y="5181"/>
                </a:lnTo>
                <a:lnTo>
                  <a:pt x="739892" y="11557"/>
                </a:lnTo>
                <a:lnTo>
                  <a:pt x="693684" y="20367"/>
                </a:lnTo>
                <a:lnTo>
                  <a:pt x="648361" y="31543"/>
                </a:lnTo>
                <a:lnTo>
                  <a:pt x="603991" y="45018"/>
                </a:lnTo>
                <a:lnTo>
                  <a:pt x="560642" y="60726"/>
                </a:lnTo>
                <a:lnTo>
                  <a:pt x="518380" y="78597"/>
                </a:lnTo>
                <a:lnTo>
                  <a:pt x="477272" y="98566"/>
                </a:lnTo>
                <a:lnTo>
                  <a:pt x="437388" y="120565"/>
                </a:lnTo>
                <a:lnTo>
                  <a:pt x="398792" y="144526"/>
                </a:lnTo>
                <a:lnTo>
                  <a:pt x="361553" y="170383"/>
                </a:lnTo>
                <a:lnTo>
                  <a:pt x="325739" y="198067"/>
                </a:lnTo>
                <a:lnTo>
                  <a:pt x="291415" y="227512"/>
                </a:lnTo>
                <a:lnTo>
                  <a:pt x="258651" y="258651"/>
                </a:lnTo>
                <a:lnTo>
                  <a:pt x="227512" y="291415"/>
                </a:lnTo>
                <a:lnTo>
                  <a:pt x="198067" y="325739"/>
                </a:lnTo>
                <a:lnTo>
                  <a:pt x="170383" y="361553"/>
                </a:lnTo>
                <a:lnTo>
                  <a:pt x="144526" y="398792"/>
                </a:lnTo>
                <a:lnTo>
                  <a:pt x="120565" y="437388"/>
                </a:lnTo>
                <a:lnTo>
                  <a:pt x="98566" y="477272"/>
                </a:lnTo>
                <a:lnTo>
                  <a:pt x="78597" y="518380"/>
                </a:lnTo>
                <a:lnTo>
                  <a:pt x="60726" y="560642"/>
                </a:lnTo>
                <a:lnTo>
                  <a:pt x="45018" y="603991"/>
                </a:lnTo>
                <a:lnTo>
                  <a:pt x="31543" y="648361"/>
                </a:lnTo>
                <a:lnTo>
                  <a:pt x="20367" y="693684"/>
                </a:lnTo>
                <a:lnTo>
                  <a:pt x="11557" y="739892"/>
                </a:lnTo>
                <a:lnTo>
                  <a:pt x="5181" y="786919"/>
                </a:lnTo>
                <a:lnTo>
                  <a:pt x="1306" y="834696"/>
                </a:lnTo>
                <a:lnTo>
                  <a:pt x="0" y="883158"/>
                </a:lnTo>
                <a:lnTo>
                  <a:pt x="1306" y="931619"/>
                </a:lnTo>
                <a:lnTo>
                  <a:pt x="5181" y="979396"/>
                </a:lnTo>
                <a:lnTo>
                  <a:pt x="11557" y="1026423"/>
                </a:lnTo>
                <a:lnTo>
                  <a:pt x="20367" y="1072631"/>
                </a:lnTo>
                <a:lnTo>
                  <a:pt x="31543" y="1117954"/>
                </a:lnTo>
                <a:lnTo>
                  <a:pt x="45018" y="1162324"/>
                </a:lnTo>
                <a:lnTo>
                  <a:pt x="60726" y="1205673"/>
                </a:lnTo>
                <a:lnTo>
                  <a:pt x="78597" y="1247935"/>
                </a:lnTo>
                <a:lnTo>
                  <a:pt x="98566" y="1289043"/>
                </a:lnTo>
                <a:lnTo>
                  <a:pt x="120565" y="1328927"/>
                </a:lnTo>
                <a:lnTo>
                  <a:pt x="144526" y="1367523"/>
                </a:lnTo>
                <a:lnTo>
                  <a:pt x="170383" y="1404762"/>
                </a:lnTo>
                <a:lnTo>
                  <a:pt x="198067" y="1440576"/>
                </a:lnTo>
                <a:lnTo>
                  <a:pt x="227512" y="1474900"/>
                </a:lnTo>
                <a:lnTo>
                  <a:pt x="258651" y="1507664"/>
                </a:lnTo>
                <a:lnTo>
                  <a:pt x="291415" y="1538803"/>
                </a:lnTo>
                <a:lnTo>
                  <a:pt x="325739" y="1568248"/>
                </a:lnTo>
                <a:lnTo>
                  <a:pt x="361553" y="1595932"/>
                </a:lnTo>
                <a:lnTo>
                  <a:pt x="398792" y="1621789"/>
                </a:lnTo>
                <a:lnTo>
                  <a:pt x="437387" y="1645750"/>
                </a:lnTo>
                <a:lnTo>
                  <a:pt x="477272" y="1667749"/>
                </a:lnTo>
                <a:lnTo>
                  <a:pt x="518380" y="1687718"/>
                </a:lnTo>
                <a:lnTo>
                  <a:pt x="560642" y="1705589"/>
                </a:lnTo>
                <a:lnTo>
                  <a:pt x="603991" y="1721297"/>
                </a:lnTo>
                <a:lnTo>
                  <a:pt x="648361" y="1734772"/>
                </a:lnTo>
                <a:lnTo>
                  <a:pt x="693684" y="1745948"/>
                </a:lnTo>
                <a:lnTo>
                  <a:pt x="739892" y="1754758"/>
                </a:lnTo>
                <a:lnTo>
                  <a:pt x="786919" y="1761134"/>
                </a:lnTo>
                <a:lnTo>
                  <a:pt x="834696" y="1765009"/>
                </a:lnTo>
                <a:lnTo>
                  <a:pt x="883158" y="1766315"/>
                </a:lnTo>
                <a:lnTo>
                  <a:pt x="931619" y="1765009"/>
                </a:lnTo>
                <a:lnTo>
                  <a:pt x="979396" y="1761134"/>
                </a:lnTo>
                <a:lnTo>
                  <a:pt x="1026423" y="1754758"/>
                </a:lnTo>
                <a:lnTo>
                  <a:pt x="1072631" y="1745948"/>
                </a:lnTo>
                <a:lnTo>
                  <a:pt x="1117954" y="1734772"/>
                </a:lnTo>
                <a:lnTo>
                  <a:pt x="1162324" y="1721297"/>
                </a:lnTo>
                <a:lnTo>
                  <a:pt x="1205673" y="1705589"/>
                </a:lnTo>
                <a:lnTo>
                  <a:pt x="1247935" y="1687718"/>
                </a:lnTo>
                <a:lnTo>
                  <a:pt x="1289043" y="1667749"/>
                </a:lnTo>
                <a:lnTo>
                  <a:pt x="1328928" y="1645750"/>
                </a:lnTo>
                <a:lnTo>
                  <a:pt x="1367523" y="1621789"/>
                </a:lnTo>
                <a:lnTo>
                  <a:pt x="1404762" y="1595932"/>
                </a:lnTo>
                <a:lnTo>
                  <a:pt x="1440576" y="1568248"/>
                </a:lnTo>
                <a:lnTo>
                  <a:pt x="1474900" y="1538803"/>
                </a:lnTo>
                <a:lnTo>
                  <a:pt x="1507664" y="1507664"/>
                </a:lnTo>
                <a:lnTo>
                  <a:pt x="1538803" y="1474900"/>
                </a:lnTo>
                <a:lnTo>
                  <a:pt x="1568248" y="1440576"/>
                </a:lnTo>
                <a:lnTo>
                  <a:pt x="1595932" y="1404762"/>
                </a:lnTo>
                <a:lnTo>
                  <a:pt x="1621789" y="1367523"/>
                </a:lnTo>
                <a:lnTo>
                  <a:pt x="1645750" y="1328927"/>
                </a:lnTo>
                <a:lnTo>
                  <a:pt x="1667749" y="1289043"/>
                </a:lnTo>
                <a:lnTo>
                  <a:pt x="1687718" y="1247935"/>
                </a:lnTo>
                <a:lnTo>
                  <a:pt x="1705589" y="1205673"/>
                </a:lnTo>
                <a:lnTo>
                  <a:pt x="1721297" y="1162324"/>
                </a:lnTo>
                <a:lnTo>
                  <a:pt x="1734772" y="1117954"/>
                </a:lnTo>
                <a:lnTo>
                  <a:pt x="1745948" y="1072631"/>
                </a:lnTo>
                <a:lnTo>
                  <a:pt x="1754758" y="1026423"/>
                </a:lnTo>
                <a:lnTo>
                  <a:pt x="1761134" y="979396"/>
                </a:lnTo>
                <a:lnTo>
                  <a:pt x="1765009" y="931619"/>
                </a:lnTo>
                <a:lnTo>
                  <a:pt x="1766315" y="883158"/>
                </a:lnTo>
                <a:lnTo>
                  <a:pt x="1765009" y="834696"/>
                </a:lnTo>
                <a:lnTo>
                  <a:pt x="1761134" y="786919"/>
                </a:lnTo>
                <a:lnTo>
                  <a:pt x="1754758" y="739892"/>
                </a:lnTo>
                <a:lnTo>
                  <a:pt x="1745948" y="693684"/>
                </a:lnTo>
                <a:lnTo>
                  <a:pt x="1734772" y="648361"/>
                </a:lnTo>
                <a:lnTo>
                  <a:pt x="1721297" y="603991"/>
                </a:lnTo>
                <a:lnTo>
                  <a:pt x="1705589" y="560642"/>
                </a:lnTo>
                <a:lnTo>
                  <a:pt x="1687718" y="518380"/>
                </a:lnTo>
                <a:lnTo>
                  <a:pt x="1667749" y="477272"/>
                </a:lnTo>
                <a:lnTo>
                  <a:pt x="1645750" y="437388"/>
                </a:lnTo>
                <a:lnTo>
                  <a:pt x="1621789" y="398792"/>
                </a:lnTo>
                <a:lnTo>
                  <a:pt x="1595932" y="361553"/>
                </a:lnTo>
                <a:lnTo>
                  <a:pt x="1568248" y="325739"/>
                </a:lnTo>
                <a:lnTo>
                  <a:pt x="1538803" y="291415"/>
                </a:lnTo>
                <a:lnTo>
                  <a:pt x="1507664" y="258651"/>
                </a:lnTo>
                <a:lnTo>
                  <a:pt x="1474900" y="227512"/>
                </a:lnTo>
                <a:lnTo>
                  <a:pt x="1440576" y="198067"/>
                </a:lnTo>
                <a:lnTo>
                  <a:pt x="1404762" y="170383"/>
                </a:lnTo>
                <a:lnTo>
                  <a:pt x="1367523" y="144526"/>
                </a:lnTo>
                <a:lnTo>
                  <a:pt x="1328928" y="120565"/>
                </a:lnTo>
                <a:lnTo>
                  <a:pt x="1289043" y="98566"/>
                </a:lnTo>
                <a:lnTo>
                  <a:pt x="1247935" y="78597"/>
                </a:lnTo>
                <a:lnTo>
                  <a:pt x="1205673" y="60726"/>
                </a:lnTo>
                <a:lnTo>
                  <a:pt x="1162324" y="45018"/>
                </a:lnTo>
                <a:lnTo>
                  <a:pt x="1117954" y="31543"/>
                </a:lnTo>
                <a:lnTo>
                  <a:pt x="1072631" y="20367"/>
                </a:lnTo>
                <a:lnTo>
                  <a:pt x="1026423" y="11557"/>
                </a:lnTo>
                <a:lnTo>
                  <a:pt x="979396" y="5181"/>
                </a:lnTo>
                <a:lnTo>
                  <a:pt x="931619" y="1306"/>
                </a:lnTo>
                <a:lnTo>
                  <a:pt x="883158" y="0"/>
                </a:lnTo>
                <a:close/>
              </a:path>
            </a:pathLst>
          </a:custGeom>
          <a:solidFill>
            <a:srgbClr val="C0C8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06652" y="1751076"/>
            <a:ext cx="1766570" cy="1766570"/>
          </a:xfrm>
          <a:custGeom>
            <a:avLst/>
            <a:gdLst/>
            <a:ahLst/>
            <a:cxnLst/>
            <a:rect l="l" t="t" r="r" b="b"/>
            <a:pathLst>
              <a:path w="1766570" h="1766570">
                <a:moveTo>
                  <a:pt x="0" y="883158"/>
                </a:moveTo>
                <a:lnTo>
                  <a:pt x="1306" y="834696"/>
                </a:lnTo>
                <a:lnTo>
                  <a:pt x="5181" y="786919"/>
                </a:lnTo>
                <a:lnTo>
                  <a:pt x="11557" y="739892"/>
                </a:lnTo>
                <a:lnTo>
                  <a:pt x="20367" y="693684"/>
                </a:lnTo>
                <a:lnTo>
                  <a:pt x="31543" y="648361"/>
                </a:lnTo>
                <a:lnTo>
                  <a:pt x="45018" y="603991"/>
                </a:lnTo>
                <a:lnTo>
                  <a:pt x="60726" y="560642"/>
                </a:lnTo>
                <a:lnTo>
                  <a:pt x="78597" y="518380"/>
                </a:lnTo>
                <a:lnTo>
                  <a:pt x="98566" y="477272"/>
                </a:lnTo>
                <a:lnTo>
                  <a:pt x="120565" y="437388"/>
                </a:lnTo>
                <a:lnTo>
                  <a:pt x="144526" y="398792"/>
                </a:lnTo>
                <a:lnTo>
                  <a:pt x="170383" y="361553"/>
                </a:lnTo>
                <a:lnTo>
                  <a:pt x="198067" y="325739"/>
                </a:lnTo>
                <a:lnTo>
                  <a:pt x="227512" y="291415"/>
                </a:lnTo>
                <a:lnTo>
                  <a:pt x="258651" y="258651"/>
                </a:lnTo>
                <a:lnTo>
                  <a:pt x="291415" y="227512"/>
                </a:lnTo>
                <a:lnTo>
                  <a:pt x="325739" y="198067"/>
                </a:lnTo>
                <a:lnTo>
                  <a:pt x="361553" y="170383"/>
                </a:lnTo>
                <a:lnTo>
                  <a:pt x="398792" y="144526"/>
                </a:lnTo>
                <a:lnTo>
                  <a:pt x="437388" y="120565"/>
                </a:lnTo>
                <a:lnTo>
                  <a:pt x="477272" y="98566"/>
                </a:lnTo>
                <a:lnTo>
                  <a:pt x="518380" y="78597"/>
                </a:lnTo>
                <a:lnTo>
                  <a:pt x="560642" y="60726"/>
                </a:lnTo>
                <a:lnTo>
                  <a:pt x="603991" y="45018"/>
                </a:lnTo>
                <a:lnTo>
                  <a:pt x="648361" y="31543"/>
                </a:lnTo>
                <a:lnTo>
                  <a:pt x="693684" y="20367"/>
                </a:lnTo>
                <a:lnTo>
                  <a:pt x="739892" y="11557"/>
                </a:lnTo>
                <a:lnTo>
                  <a:pt x="786919" y="5181"/>
                </a:lnTo>
                <a:lnTo>
                  <a:pt x="834696" y="1306"/>
                </a:lnTo>
                <a:lnTo>
                  <a:pt x="883158" y="0"/>
                </a:lnTo>
                <a:lnTo>
                  <a:pt x="931619" y="1306"/>
                </a:lnTo>
                <a:lnTo>
                  <a:pt x="979396" y="5181"/>
                </a:lnTo>
                <a:lnTo>
                  <a:pt x="1026423" y="11557"/>
                </a:lnTo>
                <a:lnTo>
                  <a:pt x="1072631" y="20367"/>
                </a:lnTo>
                <a:lnTo>
                  <a:pt x="1117954" y="31543"/>
                </a:lnTo>
                <a:lnTo>
                  <a:pt x="1162324" y="45018"/>
                </a:lnTo>
                <a:lnTo>
                  <a:pt x="1205673" y="60726"/>
                </a:lnTo>
                <a:lnTo>
                  <a:pt x="1247935" y="78597"/>
                </a:lnTo>
                <a:lnTo>
                  <a:pt x="1289043" y="98566"/>
                </a:lnTo>
                <a:lnTo>
                  <a:pt x="1328928" y="120565"/>
                </a:lnTo>
                <a:lnTo>
                  <a:pt x="1367523" y="144526"/>
                </a:lnTo>
                <a:lnTo>
                  <a:pt x="1404762" y="170383"/>
                </a:lnTo>
                <a:lnTo>
                  <a:pt x="1440576" y="198067"/>
                </a:lnTo>
                <a:lnTo>
                  <a:pt x="1474900" y="227512"/>
                </a:lnTo>
                <a:lnTo>
                  <a:pt x="1507664" y="258651"/>
                </a:lnTo>
                <a:lnTo>
                  <a:pt x="1538803" y="291415"/>
                </a:lnTo>
                <a:lnTo>
                  <a:pt x="1568248" y="325739"/>
                </a:lnTo>
                <a:lnTo>
                  <a:pt x="1595932" y="361553"/>
                </a:lnTo>
                <a:lnTo>
                  <a:pt x="1621789" y="398792"/>
                </a:lnTo>
                <a:lnTo>
                  <a:pt x="1645750" y="437388"/>
                </a:lnTo>
                <a:lnTo>
                  <a:pt x="1667749" y="477272"/>
                </a:lnTo>
                <a:lnTo>
                  <a:pt x="1687718" y="518380"/>
                </a:lnTo>
                <a:lnTo>
                  <a:pt x="1705589" y="560642"/>
                </a:lnTo>
                <a:lnTo>
                  <a:pt x="1721297" y="603991"/>
                </a:lnTo>
                <a:lnTo>
                  <a:pt x="1734772" y="648361"/>
                </a:lnTo>
                <a:lnTo>
                  <a:pt x="1745948" y="693684"/>
                </a:lnTo>
                <a:lnTo>
                  <a:pt x="1754758" y="739892"/>
                </a:lnTo>
                <a:lnTo>
                  <a:pt x="1761134" y="786919"/>
                </a:lnTo>
                <a:lnTo>
                  <a:pt x="1765009" y="834696"/>
                </a:lnTo>
                <a:lnTo>
                  <a:pt x="1766315" y="883158"/>
                </a:lnTo>
                <a:lnTo>
                  <a:pt x="1765009" y="931619"/>
                </a:lnTo>
                <a:lnTo>
                  <a:pt x="1761134" y="979396"/>
                </a:lnTo>
                <a:lnTo>
                  <a:pt x="1754758" y="1026423"/>
                </a:lnTo>
                <a:lnTo>
                  <a:pt x="1745948" y="1072631"/>
                </a:lnTo>
                <a:lnTo>
                  <a:pt x="1734772" y="1117954"/>
                </a:lnTo>
                <a:lnTo>
                  <a:pt x="1721297" y="1162324"/>
                </a:lnTo>
                <a:lnTo>
                  <a:pt x="1705589" y="1205673"/>
                </a:lnTo>
                <a:lnTo>
                  <a:pt x="1687718" y="1247935"/>
                </a:lnTo>
                <a:lnTo>
                  <a:pt x="1667749" y="1289043"/>
                </a:lnTo>
                <a:lnTo>
                  <a:pt x="1645750" y="1328927"/>
                </a:lnTo>
                <a:lnTo>
                  <a:pt x="1621789" y="1367523"/>
                </a:lnTo>
                <a:lnTo>
                  <a:pt x="1595932" y="1404762"/>
                </a:lnTo>
                <a:lnTo>
                  <a:pt x="1568248" y="1440576"/>
                </a:lnTo>
                <a:lnTo>
                  <a:pt x="1538803" y="1474900"/>
                </a:lnTo>
                <a:lnTo>
                  <a:pt x="1507664" y="1507664"/>
                </a:lnTo>
                <a:lnTo>
                  <a:pt x="1474900" y="1538803"/>
                </a:lnTo>
                <a:lnTo>
                  <a:pt x="1440576" y="1568248"/>
                </a:lnTo>
                <a:lnTo>
                  <a:pt x="1404762" y="1595932"/>
                </a:lnTo>
                <a:lnTo>
                  <a:pt x="1367523" y="1621789"/>
                </a:lnTo>
                <a:lnTo>
                  <a:pt x="1328928" y="1645750"/>
                </a:lnTo>
                <a:lnTo>
                  <a:pt x="1289043" y="1667749"/>
                </a:lnTo>
                <a:lnTo>
                  <a:pt x="1247935" y="1687718"/>
                </a:lnTo>
                <a:lnTo>
                  <a:pt x="1205673" y="1705589"/>
                </a:lnTo>
                <a:lnTo>
                  <a:pt x="1162324" y="1721297"/>
                </a:lnTo>
                <a:lnTo>
                  <a:pt x="1117954" y="1734772"/>
                </a:lnTo>
                <a:lnTo>
                  <a:pt x="1072631" y="1745948"/>
                </a:lnTo>
                <a:lnTo>
                  <a:pt x="1026423" y="1754758"/>
                </a:lnTo>
                <a:lnTo>
                  <a:pt x="979396" y="1761134"/>
                </a:lnTo>
                <a:lnTo>
                  <a:pt x="931619" y="1765009"/>
                </a:lnTo>
                <a:lnTo>
                  <a:pt x="883158" y="1766315"/>
                </a:lnTo>
                <a:lnTo>
                  <a:pt x="834696" y="1765009"/>
                </a:lnTo>
                <a:lnTo>
                  <a:pt x="786919" y="1761134"/>
                </a:lnTo>
                <a:lnTo>
                  <a:pt x="739892" y="1754758"/>
                </a:lnTo>
                <a:lnTo>
                  <a:pt x="693684" y="1745948"/>
                </a:lnTo>
                <a:lnTo>
                  <a:pt x="648361" y="1734772"/>
                </a:lnTo>
                <a:lnTo>
                  <a:pt x="603991" y="1721297"/>
                </a:lnTo>
                <a:lnTo>
                  <a:pt x="560642" y="1705589"/>
                </a:lnTo>
                <a:lnTo>
                  <a:pt x="518380" y="1687718"/>
                </a:lnTo>
                <a:lnTo>
                  <a:pt x="477272" y="1667749"/>
                </a:lnTo>
                <a:lnTo>
                  <a:pt x="437387" y="1645750"/>
                </a:lnTo>
                <a:lnTo>
                  <a:pt x="398792" y="1621789"/>
                </a:lnTo>
                <a:lnTo>
                  <a:pt x="361553" y="1595932"/>
                </a:lnTo>
                <a:lnTo>
                  <a:pt x="325739" y="1568248"/>
                </a:lnTo>
                <a:lnTo>
                  <a:pt x="291415" y="1538803"/>
                </a:lnTo>
                <a:lnTo>
                  <a:pt x="258651" y="1507664"/>
                </a:lnTo>
                <a:lnTo>
                  <a:pt x="227512" y="1474900"/>
                </a:lnTo>
                <a:lnTo>
                  <a:pt x="198067" y="1440576"/>
                </a:lnTo>
                <a:lnTo>
                  <a:pt x="170383" y="1404762"/>
                </a:lnTo>
                <a:lnTo>
                  <a:pt x="144526" y="1367523"/>
                </a:lnTo>
                <a:lnTo>
                  <a:pt x="120565" y="1328927"/>
                </a:lnTo>
                <a:lnTo>
                  <a:pt x="98566" y="1289043"/>
                </a:lnTo>
                <a:lnTo>
                  <a:pt x="78597" y="1247935"/>
                </a:lnTo>
                <a:lnTo>
                  <a:pt x="60726" y="1205673"/>
                </a:lnTo>
                <a:lnTo>
                  <a:pt x="45018" y="1162324"/>
                </a:lnTo>
                <a:lnTo>
                  <a:pt x="31543" y="1117954"/>
                </a:lnTo>
                <a:lnTo>
                  <a:pt x="20367" y="1072631"/>
                </a:lnTo>
                <a:lnTo>
                  <a:pt x="11557" y="1026423"/>
                </a:lnTo>
                <a:lnTo>
                  <a:pt x="5181" y="979396"/>
                </a:lnTo>
                <a:lnTo>
                  <a:pt x="1306" y="931619"/>
                </a:lnTo>
                <a:lnTo>
                  <a:pt x="0" y="883158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89048" y="4044696"/>
            <a:ext cx="5448300" cy="1766570"/>
          </a:xfrm>
          <a:custGeom>
            <a:avLst/>
            <a:gdLst/>
            <a:ahLst/>
            <a:cxnLst/>
            <a:rect l="l" t="t" r="r" b="b"/>
            <a:pathLst>
              <a:path w="5448300" h="1766570">
                <a:moveTo>
                  <a:pt x="5448300" y="0"/>
                </a:moveTo>
                <a:lnTo>
                  <a:pt x="883157" y="0"/>
                </a:lnTo>
                <a:lnTo>
                  <a:pt x="0" y="883157"/>
                </a:lnTo>
                <a:lnTo>
                  <a:pt x="883157" y="1766315"/>
                </a:lnTo>
                <a:lnTo>
                  <a:pt x="5448300" y="1766315"/>
                </a:lnTo>
                <a:lnTo>
                  <a:pt x="5448300" y="0"/>
                </a:lnTo>
                <a:close/>
              </a:path>
            </a:pathLst>
          </a:custGeom>
          <a:solidFill>
            <a:srgbClr val="2E52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540633" y="4196337"/>
            <a:ext cx="3939540" cy="1291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5700" marR="5080" indent="-1143635">
              <a:lnSpc>
                <a:spcPct val="129700"/>
              </a:lnSpc>
              <a:spcBef>
                <a:spcPts val="100"/>
              </a:spcBef>
            </a:pPr>
            <a:r>
              <a:rPr sz="3200" dirty="0">
                <a:solidFill>
                  <a:srgbClr val="FFFF00"/>
                </a:solidFill>
                <a:latin typeface="微軟正黑體"/>
                <a:cs typeface="微軟正黑體"/>
              </a:rPr>
              <a:t>臺</a:t>
            </a:r>
            <a:r>
              <a:rPr sz="3200" spc="5" dirty="0">
                <a:solidFill>
                  <a:srgbClr val="FFFF00"/>
                </a:solidFill>
                <a:latin typeface="微軟正黑體"/>
                <a:cs typeface="微軟正黑體"/>
              </a:rPr>
              <a:t>灣O</a:t>
            </a:r>
            <a:r>
              <a:rPr sz="3200" spc="-15" dirty="0">
                <a:solidFill>
                  <a:srgbClr val="FFFF00"/>
                </a:solidFill>
                <a:latin typeface="微軟正黑體"/>
                <a:cs typeface="微軟正黑體"/>
              </a:rPr>
              <a:t>C</a:t>
            </a:r>
            <a:r>
              <a:rPr sz="3200" spc="-110" dirty="0">
                <a:solidFill>
                  <a:srgbClr val="FFFF00"/>
                </a:solidFill>
                <a:latin typeface="微軟正黑體"/>
                <a:cs typeface="微軟正黑體"/>
              </a:rPr>
              <a:t>L</a:t>
            </a:r>
            <a:r>
              <a:rPr sz="3200" spc="-10" dirty="0">
                <a:solidFill>
                  <a:srgbClr val="FFFF00"/>
                </a:solidFill>
                <a:latin typeface="微軟正黑體"/>
                <a:cs typeface="微軟正黑體"/>
              </a:rPr>
              <a:t>C</a:t>
            </a:r>
            <a:r>
              <a:rPr sz="3200" dirty="0">
                <a:solidFill>
                  <a:srgbClr val="FFFF00"/>
                </a:solidFill>
                <a:latin typeface="微軟正黑體"/>
                <a:cs typeface="微軟正黑體"/>
              </a:rPr>
              <a:t>管理成員館 聯盟現況</a:t>
            </a:r>
            <a:endParaRPr sz="3200">
              <a:latin typeface="微軟正黑體"/>
              <a:cs typeface="微軟正黑體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06652" y="4044696"/>
            <a:ext cx="1766570" cy="1766570"/>
          </a:xfrm>
          <a:custGeom>
            <a:avLst/>
            <a:gdLst/>
            <a:ahLst/>
            <a:cxnLst/>
            <a:rect l="l" t="t" r="r" b="b"/>
            <a:pathLst>
              <a:path w="1766570" h="1766570">
                <a:moveTo>
                  <a:pt x="883158" y="0"/>
                </a:moveTo>
                <a:lnTo>
                  <a:pt x="834696" y="1306"/>
                </a:lnTo>
                <a:lnTo>
                  <a:pt x="786919" y="5181"/>
                </a:lnTo>
                <a:lnTo>
                  <a:pt x="739892" y="11557"/>
                </a:lnTo>
                <a:lnTo>
                  <a:pt x="693684" y="20367"/>
                </a:lnTo>
                <a:lnTo>
                  <a:pt x="648361" y="31543"/>
                </a:lnTo>
                <a:lnTo>
                  <a:pt x="603991" y="45018"/>
                </a:lnTo>
                <a:lnTo>
                  <a:pt x="560642" y="60726"/>
                </a:lnTo>
                <a:lnTo>
                  <a:pt x="518380" y="78597"/>
                </a:lnTo>
                <a:lnTo>
                  <a:pt x="477272" y="98566"/>
                </a:lnTo>
                <a:lnTo>
                  <a:pt x="437387" y="120565"/>
                </a:lnTo>
                <a:lnTo>
                  <a:pt x="398792" y="144526"/>
                </a:lnTo>
                <a:lnTo>
                  <a:pt x="361553" y="170383"/>
                </a:lnTo>
                <a:lnTo>
                  <a:pt x="325739" y="198067"/>
                </a:lnTo>
                <a:lnTo>
                  <a:pt x="291415" y="227512"/>
                </a:lnTo>
                <a:lnTo>
                  <a:pt x="258651" y="258651"/>
                </a:lnTo>
                <a:lnTo>
                  <a:pt x="227512" y="291415"/>
                </a:lnTo>
                <a:lnTo>
                  <a:pt x="198067" y="325739"/>
                </a:lnTo>
                <a:lnTo>
                  <a:pt x="170383" y="361553"/>
                </a:lnTo>
                <a:lnTo>
                  <a:pt x="144526" y="398792"/>
                </a:lnTo>
                <a:lnTo>
                  <a:pt x="120565" y="437388"/>
                </a:lnTo>
                <a:lnTo>
                  <a:pt x="98566" y="477272"/>
                </a:lnTo>
                <a:lnTo>
                  <a:pt x="78597" y="518380"/>
                </a:lnTo>
                <a:lnTo>
                  <a:pt x="60726" y="560642"/>
                </a:lnTo>
                <a:lnTo>
                  <a:pt x="45018" y="603991"/>
                </a:lnTo>
                <a:lnTo>
                  <a:pt x="31543" y="648361"/>
                </a:lnTo>
                <a:lnTo>
                  <a:pt x="20367" y="693684"/>
                </a:lnTo>
                <a:lnTo>
                  <a:pt x="11557" y="739892"/>
                </a:lnTo>
                <a:lnTo>
                  <a:pt x="5181" y="786919"/>
                </a:lnTo>
                <a:lnTo>
                  <a:pt x="1306" y="834696"/>
                </a:lnTo>
                <a:lnTo>
                  <a:pt x="0" y="883157"/>
                </a:lnTo>
                <a:lnTo>
                  <a:pt x="1306" y="931619"/>
                </a:lnTo>
                <a:lnTo>
                  <a:pt x="5181" y="979396"/>
                </a:lnTo>
                <a:lnTo>
                  <a:pt x="11557" y="1026423"/>
                </a:lnTo>
                <a:lnTo>
                  <a:pt x="20367" y="1072631"/>
                </a:lnTo>
                <a:lnTo>
                  <a:pt x="31543" y="1117954"/>
                </a:lnTo>
                <a:lnTo>
                  <a:pt x="45018" y="1162324"/>
                </a:lnTo>
                <a:lnTo>
                  <a:pt x="60726" y="1205673"/>
                </a:lnTo>
                <a:lnTo>
                  <a:pt x="78597" y="1247935"/>
                </a:lnTo>
                <a:lnTo>
                  <a:pt x="98566" y="1289043"/>
                </a:lnTo>
                <a:lnTo>
                  <a:pt x="120565" y="1328928"/>
                </a:lnTo>
                <a:lnTo>
                  <a:pt x="144526" y="1367523"/>
                </a:lnTo>
                <a:lnTo>
                  <a:pt x="170383" y="1404762"/>
                </a:lnTo>
                <a:lnTo>
                  <a:pt x="198067" y="1440576"/>
                </a:lnTo>
                <a:lnTo>
                  <a:pt x="227512" y="1474900"/>
                </a:lnTo>
                <a:lnTo>
                  <a:pt x="258651" y="1507664"/>
                </a:lnTo>
                <a:lnTo>
                  <a:pt x="291415" y="1538803"/>
                </a:lnTo>
                <a:lnTo>
                  <a:pt x="325739" y="1568248"/>
                </a:lnTo>
                <a:lnTo>
                  <a:pt x="361553" y="1595932"/>
                </a:lnTo>
                <a:lnTo>
                  <a:pt x="398792" y="1621789"/>
                </a:lnTo>
                <a:lnTo>
                  <a:pt x="437387" y="1645750"/>
                </a:lnTo>
                <a:lnTo>
                  <a:pt x="477272" y="1667749"/>
                </a:lnTo>
                <a:lnTo>
                  <a:pt x="518380" y="1687718"/>
                </a:lnTo>
                <a:lnTo>
                  <a:pt x="560642" y="1705589"/>
                </a:lnTo>
                <a:lnTo>
                  <a:pt x="603991" y="1721297"/>
                </a:lnTo>
                <a:lnTo>
                  <a:pt x="648361" y="1734772"/>
                </a:lnTo>
                <a:lnTo>
                  <a:pt x="693684" y="1745948"/>
                </a:lnTo>
                <a:lnTo>
                  <a:pt x="739892" y="1754758"/>
                </a:lnTo>
                <a:lnTo>
                  <a:pt x="786919" y="1761134"/>
                </a:lnTo>
                <a:lnTo>
                  <a:pt x="834696" y="1765009"/>
                </a:lnTo>
                <a:lnTo>
                  <a:pt x="883158" y="1766315"/>
                </a:lnTo>
                <a:lnTo>
                  <a:pt x="931619" y="1765009"/>
                </a:lnTo>
                <a:lnTo>
                  <a:pt x="979396" y="1761134"/>
                </a:lnTo>
                <a:lnTo>
                  <a:pt x="1026423" y="1754758"/>
                </a:lnTo>
                <a:lnTo>
                  <a:pt x="1072631" y="1745948"/>
                </a:lnTo>
                <a:lnTo>
                  <a:pt x="1117954" y="1734772"/>
                </a:lnTo>
                <a:lnTo>
                  <a:pt x="1162324" y="1721297"/>
                </a:lnTo>
                <a:lnTo>
                  <a:pt x="1205673" y="1705589"/>
                </a:lnTo>
                <a:lnTo>
                  <a:pt x="1247935" y="1687718"/>
                </a:lnTo>
                <a:lnTo>
                  <a:pt x="1289043" y="1667749"/>
                </a:lnTo>
                <a:lnTo>
                  <a:pt x="1328928" y="1645750"/>
                </a:lnTo>
                <a:lnTo>
                  <a:pt x="1367523" y="1621789"/>
                </a:lnTo>
                <a:lnTo>
                  <a:pt x="1404762" y="1595932"/>
                </a:lnTo>
                <a:lnTo>
                  <a:pt x="1440576" y="1568248"/>
                </a:lnTo>
                <a:lnTo>
                  <a:pt x="1474900" y="1538803"/>
                </a:lnTo>
                <a:lnTo>
                  <a:pt x="1507664" y="1507664"/>
                </a:lnTo>
                <a:lnTo>
                  <a:pt x="1538803" y="1474900"/>
                </a:lnTo>
                <a:lnTo>
                  <a:pt x="1568248" y="1440576"/>
                </a:lnTo>
                <a:lnTo>
                  <a:pt x="1595932" y="1404762"/>
                </a:lnTo>
                <a:lnTo>
                  <a:pt x="1621789" y="1367523"/>
                </a:lnTo>
                <a:lnTo>
                  <a:pt x="1645750" y="1328928"/>
                </a:lnTo>
                <a:lnTo>
                  <a:pt x="1667749" y="1289043"/>
                </a:lnTo>
                <a:lnTo>
                  <a:pt x="1687718" y="1247935"/>
                </a:lnTo>
                <a:lnTo>
                  <a:pt x="1705589" y="1205673"/>
                </a:lnTo>
                <a:lnTo>
                  <a:pt x="1721297" y="1162324"/>
                </a:lnTo>
                <a:lnTo>
                  <a:pt x="1734772" y="1117954"/>
                </a:lnTo>
                <a:lnTo>
                  <a:pt x="1745948" y="1072631"/>
                </a:lnTo>
                <a:lnTo>
                  <a:pt x="1754758" y="1026423"/>
                </a:lnTo>
                <a:lnTo>
                  <a:pt x="1761134" y="979396"/>
                </a:lnTo>
                <a:lnTo>
                  <a:pt x="1765009" y="931619"/>
                </a:lnTo>
                <a:lnTo>
                  <a:pt x="1766315" y="883157"/>
                </a:lnTo>
                <a:lnTo>
                  <a:pt x="1765009" y="834696"/>
                </a:lnTo>
                <a:lnTo>
                  <a:pt x="1761134" y="786919"/>
                </a:lnTo>
                <a:lnTo>
                  <a:pt x="1754758" y="739892"/>
                </a:lnTo>
                <a:lnTo>
                  <a:pt x="1745948" y="693684"/>
                </a:lnTo>
                <a:lnTo>
                  <a:pt x="1734772" y="648361"/>
                </a:lnTo>
                <a:lnTo>
                  <a:pt x="1721297" y="603991"/>
                </a:lnTo>
                <a:lnTo>
                  <a:pt x="1705589" y="560642"/>
                </a:lnTo>
                <a:lnTo>
                  <a:pt x="1687718" y="518380"/>
                </a:lnTo>
                <a:lnTo>
                  <a:pt x="1667749" y="477272"/>
                </a:lnTo>
                <a:lnTo>
                  <a:pt x="1645750" y="437388"/>
                </a:lnTo>
                <a:lnTo>
                  <a:pt x="1621789" y="398792"/>
                </a:lnTo>
                <a:lnTo>
                  <a:pt x="1595932" y="361553"/>
                </a:lnTo>
                <a:lnTo>
                  <a:pt x="1568248" y="325739"/>
                </a:lnTo>
                <a:lnTo>
                  <a:pt x="1538803" y="291415"/>
                </a:lnTo>
                <a:lnTo>
                  <a:pt x="1507664" y="258651"/>
                </a:lnTo>
                <a:lnTo>
                  <a:pt x="1474900" y="227512"/>
                </a:lnTo>
                <a:lnTo>
                  <a:pt x="1440576" y="198067"/>
                </a:lnTo>
                <a:lnTo>
                  <a:pt x="1404762" y="170383"/>
                </a:lnTo>
                <a:lnTo>
                  <a:pt x="1367523" y="144526"/>
                </a:lnTo>
                <a:lnTo>
                  <a:pt x="1328928" y="120565"/>
                </a:lnTo>
                <a:lnTo>
                  <a:pt x="1289043" y="98566"/>
                </a:lnTo>
                <a:lnTo>
                  <a:pt x="1247935" y="78597"/>
                </a:lnTo>
                <a:lnTo>
                  <a:pt x="1205673" y="60726"/>
                </a:lnTo>
                <a:lnTo>
                  <a:pt x="1162324" y="45018"/>
                </a:lnTo>
                <a:lnTo>
                  <a:pt x="1117954" y="31543"/>
                </a:lnTo>
                <a:lnTo>
                  <a:pt x="1072631" y="20367"/>
                </a:lnTo>
                <a:lnTo>
                  <a:pt x="1026423" y="11557"/>
                </a:lnTo>
                <a:lnTo>
                  <a:pt x="979396" y="5181"/>
                </a:lnTo>
                <a:lnTo>
                  <a:pt x="931619" y="1306"/>
                </a:lnTo>
                <a:lnTo>
                  <a:pt x="883158" y="0"/>
                </a:lnTo>
                <a:close/>
              </a:path>
            </a:pathLst>
          </a:custGeom>
          <a:solidFill>
            <a:srgbClr val="B8C2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06652" y="4044696"/>
            <a:ext cx="1766570" cy="1766570"/>
          </a:xfrm>
          <a:custGeom>
            <a:avLst/>
            <a:gdLst/>
            <a:ahLst/>
            <a:cxnLst/>
            <a:rect l="l" t="t" r="r" b="b"/>
            <a:pathLst>
              <a:path w="1766570" h="1766570">
                <a:moveTo>
                  <a:pt x="0" y="883157"/>
                </a:moveTo>
                <a:lnTo>
                  <a:pt x="1306" y="834696"/>
                </a:lnTo>
                <a:lnTo>
                  <a:pt x="5181" y="786919"/>
                </a:lnTo>
                <a:lnTo>
                  <a:pt x="11557" y="739892"/>
                </a:lnTo>
                <a:lnTo>
                  <a:pt x="20367" y="693684"/>
                </a:lnTo>
                <a:lnTo>
                  <a:pt x="31543" y="648361"/>
                </a:lnTo>
                <a:lnTo>
                  <a:pt x="45018" y="603991"/>
                </a:lnTo>
                <a:lnTo>
                  <a:pt x="60726" y="560642"/>
                </a:lnTo>
                <a:lnTo>
                  <a:pt x="78597" y="518380"/>
                </a:lnTo>
                <a:lnTo>
                  <a:pt x="98566" y="477272"/>
                </a:lnTo>
                <a:lnTo>
                  <a:pt x="120565" y="437387"/>
                </a:lnTo>
                <a:lnTo>
                  <a:pt x="144526" y="398792"/>
                </a:lnTo>
                <a:lnTo>
                  <a:pt x="170383" y="361553"/>
                </a:lnTo>
                <a:lnTo>
                  <a:pt x="198067" y="325739"/>
                </a:lnTo>
                <a:lnTo>
                  <a:pt x="227512" y="291415"/>
                </a:lnTo>
                <a:lnTo>
                  <a:pt x="258651" y="258651"/>
                </a:lnTo>
                <a:lnTo>
                  <a:pt x="291415" y="227512"/>
                </a:lnTo>
                <a:lnTo>
                  <a:pt x="325739" y="198067"/>
                </a:lnTo>
                <a:lnTo>
                  <a:pt x="361553" y="170383"/>
                </a:lnTo>
                <a:lnTo>
                  <a:pt x="398792" y="144526"/>
                </a:lnTo>
                <a:lnTo>
                  <a:pt x="437388" y="120565"/>
                </a:lnTo>
                <a:lnTo>
                  <a:pt x="477272" y="98566"/>
                </a:lnTo>
                <a:lnTo>
                  <a:pt x="518380" y="78597"/>
                </a:lnTo>
                <a:lnTo>
                  <a:pt x="560642" y="60726"/>
                </a:lnTo>
                <a:lnTo>
                  <a:pt x="603991" y="45018"/>
                </a:lnTo>
                <a:lnTo>
                  <a:pt x="648361" y="31543"/>
                </a:lnTo>
                <a:lnTo>
                  <a:pt x="693684" y="20367"/>
                </a:lnTo>
                <a:lnTo>
                  <a:pt x="739892" y="11557"/>
                </a:lnTo>
                <a:lnTo>
                  <a:pt x="786919" y="5181"/>
                </a:lnTo>
                <a:lnTo>
                  <a:pt x="834696" y="1306"/>
                </a:lnTo>
                <a:lnTo>
                  <a:pt x="883158" y="0"/>
                </a:lnTo>
                <a:lnTo>
                  <a:pt x="931619" y="1306"/>
                </a:lnTo>
                <a:lnTo>
                  <a:pt x="979396" y="5181"/>
                </a:lnTo>
                <a:lnTo>
                  <a:pt x="1026423" y="11557"/>
                </a:lnTo>
                <a:lnTo>
                  <a:pt x="1072631" y="20367"/>
                </a:lnTo>
                <a:lnTo>
                  <a:pt x="1117954" y="31543"/>
                </a:lnTo>
                <a:lnTo>
                  <a:pt x="1162324" y="45018"/>
                </a:lnTo>
                <a:lnTo>
                  <a:pt x="1205673" y="60726"/>
                </a:lnTo>
                <a:lnTo>
                  <a:pt x="1247935" y="78597"/>
                </a:lnTo>
                <a:lnTo>
                  <a:pt x="1289043" y="98566"/>
                </a:lnTo>
                <a:lnTo>
                  <a:pt x="1328928" y="120565"/>
                </a:lnTo>
                <a:lnTo>
                  <a:pt x="1367523" y="144526"/>
                </a:lnTo>
                <a:lnTo>
                  <a:pt x="1404762" y="170383"/>
                </a:lnTo>
                <a:lnTo>
                  <a:pt x="1440576" y="198067"/>
                </a:lnTo>
                <a:lnTo>
                  <a:pt x="1474900" y="227512"/>
                </a:lnTo>
                <a:lnTo>
                  <a:pt x="1507664" y="258651"/>
                </a:lnTo>
                <a:lnTo>
                  <a:pt x="1538803" y="291415"/>
                </a:lnTo>
                <a:lnTo>
                  <a:pt x="1568248" y="325739"/>
                </a:lnTo>
                <a:lnTo>
                  <a:pt x="1595932" y="361553"/>
                </a:lnTo>
                <a:lnTo>
                  <a:pt x="1621789" y="398792"/>
                </a:lnTo>
                <a:lnTo>
                  <a:pt x="1645750" y="437388"/>
                </a:lnTo>
                <a:lnTo>
                  <a:pt x="1667749" y="477272"/>
                </a:lnTo>
                <a:lnTo>
                  <a:pt x="1687718" y="518380"/>
                </a:lnTo>
                <a:lnTo>
                  <a:pt x="1705589" y="560642"/>
                </a:lnTo>
                <a:lnTo>
                  <a:pt x="1721297" y="603991"/>
                </a:lnTo>
                <a:lnTo>
                  <a:pt x="1734772" y="648361"/>
                </a:lnTo>
                <a:lnTo>
                  <a:pt x="1745948" y="693684"/>
                </a:lnTo>
                <a:lnTo>
                  <a:pt x="1754758" y="739892"/>
                </a:lnTo>
                <a:lnTo>
                  <a:pt x="1761134" y="786919"/>
                </a:lnTo>
                <a:lnTo>
                  <a:pt x="1765009" y="834696"/>
                </a:lnTo>
                <a:lnTo>
                  <a:pt x="1766315" y="883157"/>
                </a:lnTo>
                <a:lnTo>
                  <a:pt x="1765009" y="931619"/>
                </a:lnTo>
                <a:lnTo>
                  <a:pt x="1761134" y="979396"/>
                </a:lnTo>
                <a:lnTo>
                  <a:pt x="1754758" y="1026423"/>
                </a:lnTo>
                <a:lnTo>
                  <a:pt x="1745948" y="1072631"/>
                </a:lnTo>
                <a:lnTo>
                  <a:pt x="1734772" y="1117954"/>
                </a:lnTo>
                <a:lnTo>
                  <a:pt x="1721297" y="1162324"/>
                </a:lnTo>
                <a:lnTo>
                  <a:pt x="1705589" y="1205673"/>
                </a:lnTo>
                <a:lnTo>
                  <a:pt x="1687718" y="1247935"/>
                </a:lnTo>
                <a:lnTo>
                  <a:pt x="1667749" y="1289043"/>
                </a:lnTo>
                <a:lnTo>
                  <a:pt x="1645750" y="1328928"/>
                </a:lnTo>
                <a:lnTo>
                  <a:pt x="1621789" y="1367523"/>
                </a:lnTo>
                <a:lnTo>
                  <a:pt x="1595932" y="1404762"/>
                </a:lnTo>
                <a:lnTo>
                  <a:pt x="1568248" y="1440576"/>
                </a:lnTo>
                <a:lnTo>
                  <a:pt x="1538803" y="1474900"/>
                </a:lnTo>
                <a:lnTo>
                  <a:pt x="1507664" y="1507664"/>
                </a:lnTo>
                <a:lnTo>
                  <a:pt x="1474900" y="1538803"/>
                </a:lnTo>
                <a:lnTo>
                  <a:pt x="1440576" y="1568248"/>
                </a:lnTo>
                <a:lnTo>
                  <a:pt x="1404762" y="1595932"/>
                </a:lnTo>
                <a:lnTo>
                  <a:pt x="1367523" y="1621789"/>
                </a:lnTo>
                <a:lnTo>
                  <a:pt x="1328928" y="1645750"/>
                </a:lnTo>
                <a:lnTo>
                  <a:pt x="1289043" y="1667749"/>
                </a:lnTo>
                <a:lnTo>
                  <a:pt x="1247935" y="1687718"/>
                </a:lnTo>
                <a:lnTo>
                  <a:pt x="1205673" y="1705589"/>
                </a:lnTo>
                <a:lnTo>
                  <a:pt x="1162324" y="1721297"/>
                </a:lnTo>
                <a:lnTo>
                  <a:pt x="1117954" y="1734772"/>
                </a:lnTo>
                <a:lnTo>
                  <a:pt x="1072631" y="1745948"/>
                </a:lnTo>
                <a:lnTo>
                  <a:pt x="1026423" y="1754758"/>
                </a:lnTo>
                <a:lnTo>
                  <a:pt x="979396" y="1761134"/>
                </a:lnTo>
                <a:lnTo>
                  <a:pt x="931619" y="1765009"/>
                </a:lnTo>
                <a:lnTo>
                  <a:pt x="883158" y="1766315"/>
                </a:lnTo>
                <a:lnTo>
                  <a:pt x="834696" y="1765009"/>
                </a:lnTo>
                <a:lnTo>
                  <a:pt x="786919" y="1761134"/>
                </a:lnTo>
                <a:lnTo>
                  <a:pt x="739892" y="1754758"/>
                </a:lnTo>
                <a:lnTo>
                  <a:pt x="693684" y="1745948"/>
                </a:lnTo>
                <a:lnTo>
                  <a:pt x="648361" y="1734772"/>
                </a:lnTo>
                <a:lnTo>
                  <a:pt x="603991" y="1721297"/>
                </a:lnTo>
                <a:lnTo>
                  <a:pt x="560642" y="1705589"/>
                </a:lnTo>
                <a:lnTo>
                  <a:pt x="518380" y="1687718"/>
                </a:lnTo>
                <a:lnTo>
                  <a:pt x="477272" y="1667749"/>
                </a:lnTo>
                <a:lnTo>
                  <a:pt x="437387" y="1645750"/>
                </a:lnTo>
                <a:lnTo>
                  <a:pt x="398792" y="1621789"/>
                </a:lnTo>
                <a:lnTo>
                  <a:pt x="361553" y="1595932"/>
                </a:lnTo>
                <a:lnTo>
                  <a:pt x="325739" y="1568248"/>
                </a:lnTo>
                <a:lnTo>
                  <a:pt x="291415" y="1538803"/>
                </a:lnTo>
                <a:lnTo>
                  <a:pt x="258651" y="1507664"/>
                </a:lnTo>
                <a:lnTo>
                  <a:pt x="227512" y="1474900"/>
                </a:lnTo>
                <a:lnTo>
                  <a:pt x="198067" y="1440576"/>
                </a:lnTo>
                <a:lnTo>
                  <a:pt x="170383" y="1404762"/>
                </a:lnTo>
                <a:lnTo>
                  <a:pt x="144526" y="1367523"/>
                </a:lnTo>
                <a:lnTo>
                  <a:pt x="120565" y="1328927"/>
                </a:lnTo>
                <a:lnTo>
                  <a:pt x="98566" y="1289043"/>
                </a:lnTo>
                <a:lnTo>
                  <a:pt x="78597" y="1247935"/>
                </a:lnTo>
                <a:lnTo>
                  <a:pt x="60726" y="1205673"/>
                </a:lnTo>
                <a:lnTo>
                  <a:pt x="45018" y="1162324"/>
                </a:lnTo>
                <a:lnTo>
                  <a:pt x="31543" y="1117954"/>
                </a:lnTo>
                <a:lnTo>
                  <a:pt x="20367" y="1072631"/>
                </a:lnTo>
                <a:lnTo>
                  <a:pt x="11557" y="1026423"/>
                </a:lnTo>
                <a:lnTo>
                  <a:pt x="5181" y="979396"/>
                </a:lnTo>
                <a:lnTo>
                  <a:pt x="1306" y="931619"/>
                </a:lnTo>
                <a:lnTo>
                  <a:pt x="0" y="883157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81327" y="1766316"/>
            <a:ext cx="1634489" cy="19941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042286" y="1994991"/>
            <a:ext cx="48958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0" dirty="0">
                <a:solidFill>
                  <a:srgbClr val="D9D9D9"/>
                </a:solidFill>
                <a:latin typeface="Calibri"/>
                <a:cs typeface="Calibri"/>
              </a:rPr>
              <a:t>1</a:t>
            </a:r>
            <a:endParaRPr sz="7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81327" y="4044696"/>
            <a:ext cx="1634489" cy="19941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042286" y="4274311"/>
            <a:ext cx="48895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dirty="0">
                <a:latin typeface="Calibri"/>
                <a:cs typeface="Calibri"/>
              </a:rPr>
              <a:t>2</a:t>
            </a:r>
            <a:endParaRPr sz="72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5116" y="587705"/>
            <a:ext cx="71831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臺</a:t>
            </a:r>
            <a:r>
              <a:rPr sz="3600" dirty="0"/>
              <a:t>灣</a:t>
            </a:r>
            <a:r>
              <a:rPr sz="3600" spc="-35" dirty="0"/>
              <a:t>OCLC</a:t>
            </a:r>
            <a:r>
              <a:rPr sz="3600" dirty="0"/>
              <a:t>管理成員館聯盟計畫目標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022603" y="1575816"/>
            <a:ext cx="7207250" cy="1309370"/>
          </a:xfrm>
          <a:custGeom>
            <a:avLst/>
            <a:gdLst/>
            <a:ahLst/>
            <a:cxnLst/>
            <a:rect l="l" t="t" r="r" b="b"/>
            <a:pathLst>
              <a:path w="7207250" h="1309370">
                <a:moveTo>
                  <a:pt x="7076059" y="0"/>
                </a:moveTo>
                <a:lnTo>
                  <a:pt x="130911" y="0"/>
                </a:lnTo>
                <a:lnTo>
                  <a:pt x="79954" y="10296"/>
                </a:lnTo>
                <a:lnTo>
                  <a:pt x="38342" y="38369"/>
                </a:lnTo>
                <a:lnTo>
                  <a:pt x="10287" y="79992"/>
                </a:lnTo>
                <a:lnTo>
                  <a:pt x="0" y="130937"/>
                </a:lnTo>
                <a:lnTo>
                  <a:pt x="0" y="1178179"/>
                </a:lnTo>
                <a:lnTo>
                  <a:pt x="10287" y="1229123"/>
                </a:lnTo>
                <a:lnTo>
                  <a:pt x="38342" y="1270746"/>
                </a:lnTo>
                <a:lnTo>
                  <a:pt x="79954" y="1298819"/>
                </a:lnTo>
                <a:lnTo>
                  <a:pt x="130911" y="1309116"/>
                </a:lnTo>
                <a:lnTo>
                  <a:pt x="7076059" y="1309116"/>
                </a:lnTo>
                <a:lnTo>
                  <a:pt x="7127003" y="1298819"/>
                </a:lnTo>
                <a:lnTo>
                  <a:pt x="7168626" y="1270746"/>
                </a:lnTo>
                <a:lnTo>
                  <a:pt x="7196699" y="1229123"/>
                </a:lnTo>
                <a:lnTo>
                  <a:pt x="7206996" y="1178179"/>
                </a:lnTo>
                <a:lnTo>
                  <a:pt x="7206996" y="130937"/>
                </a:lnTo>
                <a:lnTo>
                  <a:pt x="7196699" y="79992"/>
                </a:lnTo>
                <a:lnTo>
                  <a:pt x="7168626" y="38369"/>
                </a:lnTo>
                <a:lnTo>
                  <a:pt x="7127003" y="10296"/>
                </a:lnTo>
                <a:lnTo>
                  <a:pt x="7076059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58236" y="1770766"/>
            <a:ext cx="5511165" cy="81470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000" spc="105" dirty="0">
                <a:solidFill>
                  <a:srgbClr val="FFFFFF"/>
                </a:solidFill>
                <a:latin typeface="微軟正黑體"/>
                <a:cs typeface="微軟正黑體"/>
              </a:rPr>
              <a:t>協助</a:t>
            </a:r>
            <a:r>
              <a:rPr sz="2000" spc="95" dirty="0">
                <a:solidFill>
                  <a:srgbClr val="FFFFFF"/>
                </a:solidFill>
                <a:latin typeface="微軟正黑體"/>
                <a:cs typeface="微軟正黑體"/>
              </a:rPr>
              <a:t>臺</a:t>
            </a:r>
            <a:r>
              <a:rPr sz="2000" spc="105" dirty="0">
                <a:solidFill>
                  <a:srgbClr val="FFFFFF"/>
                </a:solidFill>
                <a:latin typeface="微軟正黑體"/>
                <a:cs typeface="微軟正黑體"/>
              </a:rPr>
              <a:t>灣</a:t>
            </a:r>
            <a:r>
              <a:rPr sz="2000" spc="95" dirty="0">
                <a:solidFill>
                  <a:srgbClr val="FFFFFF"/>
                </a:solidFill>
                <a:latin typeface="微軟正黑體"/>
                <a:cs typeface="微軟正黑體"/>
              </a:rPr>
              <a:t>地</a:t>
            </a:r>
            <a:r>
              <a:rPr sz="2000" spc="105" dirty="0">
                <a:solidFill>
                  <a:srgbClr val="FFFFFF"/>
                </a:solidFill>
                <a:latin typeface="微軟正黑體"/>
                <a:cs typeface="微軟正黑體"/>
              </a:rPr>
              <a:t>區有</a:t>
            </a:r>
            <a:r>
              <a:rPr sz="2000" spc="95" dirty="0">
                <a:solidFill>
                  <a:srgbClr val="FFFFFF"/>
                </a:solidFill>
                <a:latin typeface="微軟正黑體"/>
                <a:cs typeface="微軟正黑體"/>
              </a:rPr>
              <a:t>意</a:t>
            </a:r>
            <a:r>
              <a:rPr sz="2000" spc="105" dirty="0">
                <a:solidFill>
                  <a:srgbClr val="FFFFFF"/>
                </a:solidFill>
                <a:latin typeface="微軟正黑體"/>
                <a:cs typeface="微軟正黑體"/>
              </a:rPr>
              <a:t>願</a:t>
            </a:r>
            <a:r>
              <a:rPr sz="2000" spc="95" dirty="0">
                <a:solidFill>
                  <a:srgbClr val="FFFFFF"/>
                </a:solidFill>
                <a:latin typeface="微軟正黑體"/>
                <a:cs typeface="微軟正黑體"/>
              </a:rPr>
              <a:t>之</a:t>
            </a:r>
            <a:r>
              <a:rPr sz="2000" spc="105" dirty="0">
                <a:solidFill>
                  <a:srgbClr val="FFFFFF"/>
                </a:solidFill>
                <a:latin typeface="微軟正黑體"/>
                <a:cs typeface="微軟正黑體"/>
              </a:rPr>
              <a:t>圖書</a:t>
            </a:r>
            <a:r>
              <a:rPr sz="2000" spc="95" dirty="0">
                <a:solidFill>
                  <a:srgbClr val="FFFFFF"/>
                </a:solidFill>
                <a:latin typeface="微軟正黑體"/>
                <a:cs typeface="微軟正黑體"/>
              </a:rPr>
              <a:t>館</a:t>
            </a:r>
            <a:r>
              <a:rPr sz="2000" spc="105" dirty="0">
                <a:solidFill>
                  <a:srgbClr val="FFFFFF"/>
                </a:solidFill>
                <a:latin typeface="微軟正黑體"/>
                <a:cs typeface="微軟正黑體"/>
              </a:rPr>
              <a:t>加</a:t>
            </a:r>
            <a:r>
              <a:rPr sz="2000" spc="110" dirty="0">
                <a:solidFill>
                  <a:srgbClr val="FFFFFF"/>
                </a:solidFill>
                <a:latin typeface="微軟正黑體"/>
                <a:cs typeface="微軟正黑體"/>
              </a:rPr>
              <a:t>入</a:t>
            </a:r>
            <a:r>
              <a:rPr sz="2000" spc="5" dirty="0">
                <a:solidFill>
                  <a:srgbClr val="FFFFFF"/>
                </a:solidFill>
                <a:latin typeface="微軟正黑體"/>
                <a:cs typeface="微軟正黑體"/>
              </a:rPr>
              <a:t>OCLC</a:t>
            </a:r>
            <a:r>
              <a:rPr sz="2000" spc="90" dirty="0">
                <a:solidFill>
                  <a:srgbClr val="FFFFFF"/>
                </a:solidFill>
                <a:latin typeface="微軟正黑體"/>
                <a:cs typeface="微軟正黑體"/>
              </a:rPr>
              <a:t>管</a:t>
            </a:r>
            <a:r>
              <a:rPr sz="2000" spc="105" dirty="0">
                <a:solidFill>
                  <a:srgbClr val="FFFFFF"/>
                </a:solidFill>
                <a:latin typeface="微軟正黑體"/>
                <a:cs typeface="微軟正黑體"/>
              </a:rPr>
              <a:t>理</a:t>
            </a:r>
            <a:r>
              <a:rPr sz="2000" dirty="0">
                <a:solidFill>
                  <a:srgbClr val="FFFFFF"/>
                </a:solidFill>
                <a:latin typeface="微軟正黑體"/>
                <a:cs typeface="微軟正黑體"/>
              </a:rPr>
              <a:t>成</a:t>
            </a:r>
            <a:endParaRPr sz="200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000" spc="5" dirty="0">
                <a:solidFill>
                  <a:srgbClr val="FFFFFF"/>
                </a:solidFill>
                <a:latin typeface="微軟正黑體"/>
                <a:cs typeface="微軟正黑體"/>
              </a:rPr>
              <a:t>員</a:t>
            </a:r>
            <a:r>
              <a:rPr sz="2000" dirty="0">
                <a:solidFill>
                  <a:srgbClr val="FFFFFF"/>
                </a:solidFill>
                <a:latin typeface="微軟正黑體"/>
                <a:cs typeface="微軟正黑體"/>
              </a:rPr>
              <a:t>館，</a:t>
            </a:r>
            <a:r>
              <a:rPr sz="2000" b="1" dirty="0">
                <a:solidFill>
                  <a:srgbClr val="FFFF00"/>
                </a:solidFill>
                <a:latin typeface="微軟正黑體"/>
                <a:cs typeface="微軟正黑體"/>
              </a:rPr>
              <a:t>提升編目效益、</a:t>
            </a:r>
            <a:r>
              <a:rPr sz="2000" b="1" spc="-10" dirty="0">
                <a:solidFill>
                  <a:srgbClr val="FFFF00"/>
                </a:solidFill>
                <a:latin typeface="微軟正黑體"/>
                <a:cs typeface="微軟正黑體"/>
              </a:rPr>
              <a:t>撙</a:t>
            </a:r>
            <a:r>
              <a:rPr sz="2000" b="1" spc="5" dirty="0">
                <a:solidFill>
                  <a:srgbClr val="FFFF00"/>
                </a:solidFill>
                <a:latin typeface="微軟正黑體"/>
                <a:cs typeface="微軟正黑體"/>
              </a:rPr>
              <a:t>節整</a:t>
            </a:r>
            <a:r>
              <a:rPr sz="2000" b="1" spc="-20" dirty="0">
                <a:solidFill>
                  <a:srgbClr val="FFFF00"/>
                </a:solidFill>
                <a:latin typeface="微軟正黑體"/>
                <a:cs typeface="微軟正黑體"/>
              </a:rPr>
              <a:t>體</a:t>
            </a:r>
            <a:r>
              <a:rPr sz="2000" b="1" spc="5" dirty="0">
                <a:solidFill>
                  <a:srgbClr val="FFFF00"/>
                </a:solidFill>
                <a:latin typeface="微軟正黑體"/>
                <a:cs typeface="微軟正黑體"/>
              </a:rPr>
              <a:t>經</a:t>
            </a:r>
            <a:r>
              <a:rPr sz="2000" b="1" dirty="0">
                <a:solidFill>
                  <a:srgbClr val="FFFF00"/>
                </a:solidFill>
                <a:latin typeface="微軟正黑體"/>
                <a:cs typeface="微軟正黑體"/>
              </a:rPr>
              <a:t>費</a:t>
            </a:r>
            <a:r>
              <a:rPr sz="2000" b="1" spc="5" dirty="0">
                <a:solidFill>
                  <a:srgbClr val="FFFF00"/>
                </a:solidFill>
                <a:latin typeface="微軟正黑體"/>
                <a:cs typeface="微軟正黑體"/>
              </a:rPr>
              <a:t>。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51788" y="1933955"/>
            <a:ext cx="1043939" cy="594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51788" y="1933955"/>
            <a:ext cx="1043940" cy="594360"/>
          </a:xfrm>
          <a:custGeom>
            <a:avLst/>
            <a:gdLst/>
            <a:ahLst/>
            <a:cxnLst/>
            <a:rect l="l" t="t" r="r" b="b"/>
            <a:pathLst>
              <a:path w="1043939" h="594360">
                <a:moveTo>
                  <a:pt x="0" y="59436"/>
                </a:moveTo>
                <a:lnTo>
                  <a:pt x="4679" y="36325"/>
                </a:lnTo>
                <a:lnTo>
                  <a:pt x="17430" y="17430"/>
                </a:lnTo>
                <a:lnTo>
                  <a:pt x="36325" y="4679"/>
                </a:lnTo>
                <a:lnTo>
                  <a:pt x="59436" y="0"/>
                </a:lnTo>
                <a:lnTo>
                  <a:pt x="984504" y="0"/>
                </a:lnTo>
                <a:lnTo>
                  <a:pt x="1007614" y="4679"/>
                </a:lnTo>
                <a:lnTo>
                  <a:pt x="1026509" y="17430"/>
                </a:lnTo>
                <a:lnTo>
                  <a:pt x="1039260" y="36325"/>
                </a:lnTo>
                <a:lnTo>
                  <a:pt x="1043939" y="59436"/>
                </a:lnTo>
                <a:lnTo>
                  <a:pt x="1043939" y="534924"/>
                </a:lnTo>
                <a:lnTo>
                  <a:pt x="1039260" y="558034"/>
                </a:lnTo>
                <a:lnTo>
                  <a:pt x="1026509" y="576929"/>
                </a:lnTo>
                <a:lnTo>
                  <a:pt x="1007614" y="589680"/>
                </a:lnTo>
                <a:lnTo>
                  <a:pt x="984504" y="594360"/>
                </a:lnTo>
                <a:lnTo>
                  <a:pt x="59436" y="594360"/>
                </a:lnTo>
                <a:lnTo>
                  <a:pt x="36325" y="589680"/>
                </a:lnTo>
                <a:lnTo>
                  <a:pt x="17430" y="576929"/>
                </a:lnTo>
                <a:lnTo>
                  <a:pt x="4679" y="558034"/>
                </a:lnTo>
                <a:lnTo>
                  <a:pt x="0" y="534924"/>
                </a:lnTo>
                <a:lnTo>
                  <a:pt x="0" y="59436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2603" y="3015995"/>
            <a:ext cx="7207250" cy="1309370"/>
          </a:xfrm>
          <a:custGeom>
            <a:avLst/>
            <a:gdLst/>
            <a:ahLst/>
            <a:cxnLst/>
            <a:rect l="l" t="t" r="r" b="b"/>
            <a:pathLst>
              <a:path w="7207250" h="1309370">
                <a:moveTo>
                  <a:pt x="7076059" y="0"/>
                </a:moveTo>
                <a:lnTo>
                  <a:pt x="130911" y="0"/>
                </a:lnTo>
                <a:lnTo>
                  <a:pt x="79954" y="10296"/>
                </a:lnTo>
                <a:lnTo>
                  <a:pt x="38342" y="38369"/>
                </a:lnTo>
                <a:lnTo>
                  <a:pt x="10287" y="79992"/>
                </a:lnTo>
                <a:lnTo>
                  <a:pt x="0" y="130937"/>
                </a:lnTo>
                <a:lnTo>
                  <a:pt x="0" y="1178178"/>
                </a:lnTo>
                <a:lnTo>
                  <a:pt x="10287" y="1229123"/>
                </a:lnTo>
                <a:lnTo>
                  <a:pt x="38342" y="1270746"/>
                </a:lnTo>
                <a:lnTo>
                  <a:pt x="79954" y="1298819"/>
                </a:lnTo>
                <a:lnTo>
                  <a:pt x="130911" y="1309115"/>
                </a:lnTo>
                <a:lnTo>
                  <a:pt x="7076059" y="1309115"/>
                </a:lnTo>
                <a:lnTo>
                  <a:pt x="7127003" y="1298819"/>
                </a:lnTo>
                <a:lnTo>
                  <a:pt x="7168626" y="1270746"/>
                </a:lnTo>
                <a:lnTo>
                  <a:pt x="7196699" y="1229123"/>
                </a:lnTo>
                <a:lnTo>
                  <a:pt x="7206996" y="1178178"/>
                </a:lnTo>
                <a:lnTo>
                  <a:pt x="7206996" y="130937"/>
                </a:lnTo>
                <a:lnTo>
                  <a:pt x="7196699" y="79992"/>
                </a:lnTo>
                <a:lnTo>
                  <a:pt x="7168626" y="38369"/>
                </a:lnTo>
                <a:lnTo>
                  <a:pt x="7127003" y="10296"/>
                </a:lnTo>
                <a:lnTo>
                  <a:pt x="7076059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658236" y="3210692"/>
            <a:ext cx="5511165" cy="81470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000" spc="10" dirty="0">
                <a:solidFill>
                  <a:srgbClr val="FFFFFF"/>
                </a:solidFill>
                <a:latin typeface="微軟正黑體"/>
                <a:cs typeface="微軟正黑體"/>
              </a:rPr>
              <a:t>上傳中文書目</a:t>
            </a:r>
            <a:r>
              <a:rPr sz="2000" dirty="0">
                <a:solidFill>
                  <a:srgbClr val="FFFFFF"/>
                </a:solidFill>
                <a:latin typeface="微軟正黑體"/>
                <a:cs typeface="微軟正黑體"/>
              </a:rPr>
              <a:t>至</a:t>
            </a:r>
            <a:r>
              <a:rPr sz="2000" spc="-10" dirty="0">
                <a:solidFill>
                  <a:srgbClr val="FFFFFF"/>
                </a:solidFill>
                <a:latin typeface="微軟正黑體"/>
                <a:cs typeface="微軟正黑體"/>
              </a:rPr>
              <a:t>WorldCat</a:t>
            </a:r>
            <a:r>
              <a:rPr sz="2000" spc="10" dirty="0">
                <a:solidFill>
                  <a:srgbClr val="FFFFFF"/>
                </a:solidFill>
                <a:latin typeface="微軟正黑體"/>
                <a:cs typeface="微軟正黑體"/>
              </a:rPr>
              <a:t>書目資料庫，</a:t>
            </a:r>
            <a:r>
              <a:rPr sz="2000" b="1" spc="10" dirty="0">
                <a:solidFill>
                  <a:srgbClr val="FFFF00"/>
                </a:solidFill>
                <a:latin typeface="微軟正黑體"/>
                <a:cs typeface="微軟正黑體"/>
              </a:rPr>
              <a:t>推動中文</a:t>
            </a:r>
            <a:endParaRPr sz="200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000" b="1" spc="5" dirty="0">
                <a:solidFill>
                  <a:srgbClr val="FFFF00"/>
                </a:solidFill>
                <a:latin typeface="微軟正黑體"/>
                <a:cs typeface="微軟正黑體"/>
              </a:rPr>
              <a:t>書目國際</a:t>
            </a:r>
            <a:r>
              <a:rPr sz="2000" b="1" spc="-5" dirty="0">
                <a:solidFill>
                  <a:srgbClr val="FFFF00"/>
                </a:solidFill>
                <a:latin typeface="微軟正黑體"/>
                <a:cs typeface="微軟正黑體"/>
              </a:rPr>
              <a:t>化</a:t>
            </a:r>
            <a:r>
              <a:rPr sz="2000" b="1" dirty="0">
                <a:solidFill>
                  <a:srgbClr val="FFFF00"/>
                </a:solidFill>
                <a:latin typeface="微軟正黑體"/>
                <a:cs typeface="微軟正黑體"/>
              </a:rPr>
              <a:t>、</a:t>
            </a:r>
            <a:r>
              <a:rPr sz="2000" b="1" spc="5" dirty="0">
                <a:solidFill>
                  <a:srgbClr val="FFFF00"/>
                </a:solidFill>
                <a:latin typeface="微軟正黑體"/>
                <a:cs typeface="微軟正黑體"/>
              </a:rPr>
              <a:t>增進</a:t>
            </a:r>
            <a:r>
              <a:rPr sz="2000" b="1" spc="-5" dirty="0">
                <a:solidFill>
                  <a:srgbClr val="FFFF00"/>
                </a:solidFill>
                <a:latin typeface="微軟正黑體"/>
                <a:cs typeface="微軟正黑體"/>
              </a:rPr>
              <a:t>臺</a:t>
            </a:r>
            <a:r>
              <a:rPr sz="2000" b="1" spc="5" dirty="0">
                <a:solidFill>
                  <a:srgbClr val="FFFF00"/>
                </a:solidFill>
                <a:latin typeface="微軟正黑體"/>
                <a:cs typeface="微軟正黑體"/>
              </a:rPr>
              <a:t>灣</a:t>
            </a:r>
            <a:r>
              <a:rPr sz="2000" b="1" spc="-15" dirty="0">
                <a:solidFill>
                  <a:srgbClr val="FFFF00"/>
                </a:solidFill>
                <a:latin typeface="微軟正黑體"/>
                <a:cs typeface="微軟正黑體"/>
              </a:rPr>
              <a:t>出</a:t>
            </a:r>
            <a:r>
              <a:rPr sz="2000" b="1" spc="5" dirty="0">
                <a:solidFill>
                  <a:srgbClr val="FFFF00"/>
                </a:solidFill>
                <a:latin typeface="微軟正黑體"/>
                <a:cs typeface="微軟正黑體"/>
              </a:rPr>
              <a:t>版品</a:t>
            </a:r>
            <a:r>
              <a:rPr sz="2000" b="1" spc="-20" dirty="0">
                <a:solidFill>
                  <a:srgbClr val="FFFF00"/>
                </a:solidFill>
                <a:latin typeface="微軟正黑體"/>
                <a:cs typeface="微軟正黑體"/>
              </a:rPr>
              <a:t>曝</a:t>
            </a:r>
            <a:r>
              <a:rPr sz="2000" b="1" spc="5" dirty="0">
                <a:solidFill>
                  <a:srgbClr val="FFFF00"/>
                </a:solidFill>
                <a:latin typeface="微軟正黑體"/>
                <a:cs typeface="微軟正黑體"/>
              </a:rPr>
              <a:t>光率。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51788" y="3372611"/>
            <a:ext cx="1043939" cy="594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51788" y="3372611"/>
            <a:ext cx="1043940" cy="594360"/>
          </a:xfrm>
          <a:custGeom>
            <a:avLst/>
            <a:gdLst/>
            <a:ahLst/>
            <a:cxnLst/>
            <a:rect l="l" t="t" r="r" b="b"/>
            <a:pathLst>
              <a:path w="1043939" h="594360">
                <a:moveTo>
                  <a:pt x="0" y="59436"/>
                </a:moveTo>
                <a:lnTo>
                  <a:pt x="4679" y="36325"/>
                </a:lnTo>
                <a:lnTo>
                  <a:pt x="17430" y="17430"/>
                </a:lnTo>
                <a:lnTo>
                  <a:pt x="36325" y="4679"/>
                </a:lnTo>
                <a:lnTo>
                  <a:pt x="59436" y="0"/>
                </a:lnTo>
                <a:lnTo>
                  <a:pt x="984504" y="0"/>
                </a:lnTo>
                <a:lnTo>
                  <a:pt x="1007614" y="4679"/>
                </a:lnTo>
                <a:lnTo>
                  <a:pt x="1026509" y="17430"/>
                </a:lnTo>
                <a:lnTo>
                  <a:pt x="1039260" y="36325"/>
                </a:lnTo>
                <a:lnTo>
                  <a:pt x="1043939" y="59436"/>
                </a:lnTo>
                <a:lnTo>
                  <a:pt x="1043939" y="534924"/>
                </a:lnTo>
                <a:lnTo>
                  <a:pt x="1039260" y="558034"/>
                </a:lnTo>
                <a:lnTo>
                  <a:pt x="1026509" y="576929"/>
                </a:lnTo>
                <a:lnTo>
                  <a:pt x="1007614" y="589680"/>
                </a:lnTo>
                <a:lnTo>
                  <a:pt x="984504" y="594360"/>
                </a:lnTo>
                <a:lnTo>
                  <a:pt x="59436" y="594360"/>
                </a:lnTo>
                <a:lnTo>
                  <a:pt x="36325" y="589680"/>
                </a:lnTo>
                <a:lnTo>
                  <a:pt x="17430" y="576929"/>
                </a:lnTo>
                <a:lnTo>
                  <a:pt x="4679" y="558034"/>
                </a:lnTo>
                <a:lnTo>
                  <a:pt x="0" y="534924"/>
                </a:lnTo>
                <a:lnTo>
                  <a:pt x="0" y="59436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22603" y="4456176"/>
            <a:ext cx="7207250" cy="1308100"/>
          </a:xfrm>
          <a:custGeom>
            <a:avLst/>
            <a:gdLst/>
            <a:ahLst/>
            <a:cxnLst/>
            <a:rect l="l" t="t" r="r" b="b"/>
            <a:pathLst>
              <a:path w="7207250" h="1308100">
                <a:moveTo>
                  <a:pt x="7076186" y="0"/>
                </a:moveTo>
                <a:lnTo>
                  <a:pt x="130759" y="0"/>
                </a:lnTo>
                <a:lnTo>
                  <a:pt x="79863" y="10277"/>
                </a:lnTo>
                <a:lnTo>
                  <a:pt x="38300" y="38306"/>
                </a:lnTo>
                <a:lnTo>
                  <a:pt x="10276" y="79884"/>
                </a:lnTo>
                <a:lnTo>
                  <a:pt x="0" y="130810"/>
                </a:lnTo>
                <a:lnTo>
                  <a:pt x="0" y="1176832"/>
                </a:lnTo>
                <a:lnTo>
                  <a:pt x="10276" y="1227728"/>
                </a:lnTo>
                <a:lnTo>
                  <a:pt x="38300" y="1269291"/>
                </a:lnTo>
                <a:lnTo>
                  <a:pt x="79863" y="1297315"/>
                </a:lnTo>
                <a:lnTo>
                  <a:pt x="130759" y="1307592"/>
                </a:lnTo>
                <a:lnTo>
                  <a:pt x="7076186" y="1307592"/>
                </a:lnTo>
                <a:lnTo>
                  <a:pt x="7127111" y="1297315"/>
                </a:lnTo>
                <a:lnTo>
                  <a:pt x="7168689" y="1269291"/>
                </a:lnTo>
                <a:lnTo>
                  <a:pt x="7196718" y="1227728"/>
                </a:lnTo>
                <a:lnTo>
                  <a:pt x="7206996" y="1176832"/>
                </a:lnTo>
                <a:lnTo>
                  <a:pt x="7206996" y="130810"/>
                </a:lnTo>
                <a:lnTo>
                  <a:pt x="7196718" y="79884"/>
                </a:lnTo>
                <a:lnTo>
                  <a:pt x="7168689" y="38306"/>
                </a:lnTo>
                <a:lnTo>
                  <a:pt x="7127111" y="10277"/>
                </a:lnTo>
                <a:lnTo>
                  <a:pt x="7076186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658236" y="4649347"/>
            <a:ext cx="5511165" cy="815975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000" spc="110" dirty="0">
                <a:solidFill>
                  <a:srgbClr val="FFFFFF"/>
                </a:solidFill>
                <a:latin typeface="微軟正黑體"/>
                <a:cs typeface="微軟正黑體"/>
              </a:rPr>
              <a:t>參與</a:t>
            </a:r>
            <a:r>
              <a:rPr sz="2000" spc="5" dirty="0">
                <a:solidFill>
                  <a:srgbClr val="FFFFFF"/>
                </a:solidFill>
                <a:latin typeface="微軟正黑體"/>
                <a:cs typeface="微軟正黑體"/>
              </a:rPr>
              <a:t>OCLC</a:t>
            </a:r>
            <a:r>
              <a:rPr sz="2000" spc="95" dirty="0">
                <a:solidFill>
                  <a:srgbClr val="FFFFFF"/>
                </a:solidFill>
                <a:latin typeface="微軟正黑體"/>
                <a:cs typeface="微軟正黑體"/>
              </a:rPr>
              <a:t>會</a:t>
            </a:r>
            <a:r>
              <a:rPr sz="2000" spc="105" dirty="0">
                <a:solidFill>
                  <a:srgbClr val="FFFFFF"/>
                </a:solidFill>
                <a:latin typeface="微軟正黑體"/>
                <a:cs typeface="微軟正黑體"/>
              </a:rPr>
              <a:t>員理</a:t>
            </a:r>
            <a:r>
              <a:rPr sz="2000" spc="95" dirty="0">
                <a:solidFill>
                  <a:srgbClr val="FFFFFF"/>
                </a:solidFill>
                <a:latin typeface="微軟正黑體"/>
                <a:cs typeface="微軟正黑體"/>
              </a:rPr>
              <a:t>事</a:t>
            </a:r>
            <a:r>
              <a:rPr sz="2000" spc="105" dirty="0">
                <a:solidFill>
                  <a:srgbClr val="FFFFFF"/>
                </a:solidFill>
                <a:latin typeface="微軟正黑體"/>
                <a:cs typeface="微軟正黑體"/>
              </a:rPr>
              <a:t>會</a:t>
            </a:r>
            <a:r>
              <a:rPr sz="2000" spc="95" dirty="0">
                <a:solidFill>
                  <a:srgbClr val="FFFFFF"/>
                </a:solidFill>
                <a:latin typeface="微軟正黑體"/>
                <a:cs typeface="微軟正黑體"/>
              </a:rPr>
              <a:t>之</a:t>
            </a:r>
            <a:r>
              <a:rPr sz="2000" spc="105" dirty="0">
                <a:solidFill>
                  <a:srgbClr val="FFFFFF"/>
                </a:solidFill>
                <a:latin typeface="微軟正黑體"/>
                <a:cs typeface="微軟正黑體"/>
              </a:rPr>
              <a:t>國際</a:t>
            </a:r>
            <a:r>
              <a:rPr sz="2000" spc="95" dirty="0">
                <a:solidFill>
                  <a:srgbClr val="FFFFFF"/>
                </a:solidFill>
                <a:latin typeface="微軟正黑體"/>
                <a:cs typeface="微軟正黑體"/>
              </a:rPr>
              <a:t>事</a:t>
            </a:r>
            <a:r>
              <a:rPr sz="2000" spc="125" dirty="0">
                <a:solidFill>
                  <a:srgbClr val="FFFFFF"/>
                </a:solidFill>
                <a:latin typeface="微軟正黑體"/>
                <a:cs typeface="微軟正黑體"/>
              </a:rPr>
              <a:t>務</a:t>
            </a:r>
            <a:r>
              <a:rPr sz="2000" spc="95" dirty="0">
                <a:solidFill>
                  <a:srgbClr val="FFFFFF"/>
                </a:solidFill>
                <a:latin typeface="微軟正黑體"/>
                <a:cs typeface="微軟正黑體"/>
              </a:rPr>
              <a:t>，</a:t>
            </a:r>
            <a:r>
              <a:rPr sz="2000" b="1" spc="105" dirty="0">
                <a:solidFill>
                  <a:srgbClr val="FFFF00"/>
                </a:solidFill>
                <a:latin typeface="微軟正黑體"/>
                <a:cs typeface="微軟正黑體"/>
              </a:rPr>
              <a:t>為臺</a:t>
            </a:r>
            <a:r>
              <a:rPr sz="2000" b="1" spc="95" dirty="0">
                <a:solidFill>
                  <a:srgbClr val="FFFF00"/>
                </a:solidFill>
                <a:latin typeface="微軟正黑體"/>
                <a:cs typeface="微軟正黑體"/>
              </a:rPr>
              <a:t>灣</a:t>
            </a:r>
            <a:r>
              <a:rPr sz="2000" b="1" spc="105" dirty="0">
                <a:solidFill>
                  <a:srgbClr val="FFFF00"/>
                </a:solidFill>
                <a:latin typeface="微軟正黑體"/>
                <a:cs typeface="微軟正黑體"/>
              </a:rPr>
              <a:t>圖</a:t>
            </a:r>
            <a:r>
              <a:rPr sz="2000" b="1" spc="5" dirty="0">
                <a:solidFill>
                  <a:srgbClr val="FFFF00"/>
                </a:solidFill>
                <a:latin typeface="微軟正黑體"/>
                <a:cs typeface="微軟正黑體"/>
              </a:rPr>
              <a:t>書</a:t>
            </a:r>
            <a:endParaRPr sz="200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000" b="1" dirty="0">
                <a:solidFill>
                  <a:srgbClr val="FFFF00"/>
                </a:solidFill>
                <a:latin typeface="微軟正黑體"/>
                <a:cs typeface="微軟正黑體"/>
              </a:rPr>
              <a:t>館界發</a:t>
            </a:r>
            <a:r>
              <a:rPr sz="2000" b="1" spc="-5" dirty="0">
                <a:solidFill>
                  <a:srgbClr val="FFFF00"/>
                </a:solidFill>
                <a:latin typeface="微軟正黑體"/>
                <a:cs typeface="微軟正黑體"/>
              </a:rPr>
              <a:t>聲</a:t>
            </a:r>
            <a:r>
              <a:rPr sz="2000" b="1" dirty="0">
                <a:solidFill>
                  <a:srgbClr val="FFFF00"/>
                </a:solidFill>
                <a:latin typeface="微軟正黑體"/>
                <a:cs typeface="微軟正黑體"/>
              </a:rPr>
              <a:t>、提升國際影</a:t>
            </a:r>
            <a:r>
              <a:rPr sz="2000" b="1" spc="-15" dirty="0">
                <a:solidFill>
                  <a:srgbClr val="FFFF00"/>
                </a:solidFill>
                <a:latin typeface="微軟正黑體"/>
                <a:cs typeface="微軟正黑體"/>
              </a:rPr>
              <a:t>響</a:t>
            </a:r>
            <a:r>
              <a:rPr sz="2000" b="1" dirty="0">
                <a:solidFill>
                  <a:srgbClr val="FFFF00"/>
                </a:solidFill>
                <a:latin typeface="微軟正黑體"/>
                <a:cs typeface="微軟正黑體"/>
              </a:rPr>
              <a:t>力。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51788" y="4812791"/>
            <a:ext cx="1043939" cy="594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51788" y="4812791"/>
            <a:ext cx="1043940" cy="594360"/>
          </a:xfrm>
          <a:custGeom>
            <a:avLst/>
            <a:gdLst/>
            <a:ahLst/>
            <a:cxnLst/>
            <a:rect l="l" t="t" r="r" b="b"/>
            <a:pathLst>
              <a:path w="1043939" h="594360">
                <a:moveTo>
                  <a:pt x="0" y="59435"/>
                </a:moveTo>
                <a:lnTo>
                  <a:pt x="4679" y="36325"/>
                </a:lnTo>
                <a:lnTo>
                  <a:pt x="17430" y="17430"/>
                </a:lnTo>
                <a:lnTo>
                  <a:pt x="36325" y="4679"/>
                </a:lnTo>
                <a:lnTo>
                  <a:pt x="59436" y="0"/>
                </a:lnTo>
                <a:lnTo>
                  <a:pt x="984504" y="0"/>
                </a:lnTo>
                <a:lnTo>
                  <a:pt x="1007614" y="4679"/>
                </a:lnTo>
                <a:lnTo>
                  <a:pt x="1026509" y="17430"/>
                </a:lnTo>
                <a:lnTo>
                  <a:pt x="1039260" y="36325"/>
                </a:lnTo>
                <a:lnTo>
                  <a:pt x="1043939" y="59435"/>
                </a:lnTo>
                <a:lnTo>
                  <a:pt x="1043939" y="534923"/>
                </a:lnTo>
                <a:lnTo>
                  <a:pt x="1039260" y="558034"/>
                </a:lnTo>
                <a:lnTo>
                  <a:pt x="1026509" y="576929"/>
                </a:lnTo>
                <a:lnTo>
                  <a:pt x="1007614" y="589680"/>
                </a:lnTo>
                <a:lnTo>
                  <a:pt x="984504" y="594359"/>
                </a:lnTo>
                <a:lnTo>
                  <a:pt x="59436" y="594359"/>
                </a:lnTo>
                <a:lnTo>
                  <a:pt x="36325" y="589680"/>
                </a:lnTo>
                <a:lnTo>
                  <a:pt x="17430" y="576929"/>
                </a:lnTo>
                <a:lnTo>
                  <a:pt x="4679" y="558034"/>
                </a:lnTo>
                <a:lnTo>
                  <a:pt x="0" y="534923"/>
                </a:lnTo>
                <a:lnTo>
                  <a:pt x="0" y="59435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482089" y="2072132"/>
            <a:ext cx="7893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微軟正黑體"/>
                <a:cs typeface="微軟正黑體"/>
              </a:rPr>
              <a:t>目標一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1482089" y="3498341"/>
            <a:ext cx="7893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微軟正黑體"/>
                <a:cs typeface="微軟正黑體"/>
              </a:rPr>
              <a:t>目標二</a:t>
            </a:r>
            <a:endParaRPr sz="2000">
              <a:latin typeface="微軟正黑體"/>
              <a:cs typeface="微軟正黑體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82089" y="4949697"/>
            <a:ext cx="7893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微軟正黑體"/>
                <a:cs typeface="微軟正黑體"/>
              </a:rPr>
              <a:t>目標三</a:t>
            </a:r>
            <a:endParaRPr sz="2000"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812</Words>
  <Application>Microsoft Office PowerPoint</Application>
  <PresentationFormat>如螢幕大小 (4:3)</PresentationFormat>
  <Paragraphs>298</Paragraphs>
  <Slides>16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微軟正黑體</vt:lpstr>
      <vt:lpstr>新細明體</vt:lpstr>
      <vt:lpstr>Arial</vt:lpstr>
      <vt:lpstr>Calibri</vt:lpstr>
      <vt:lpstr>Times New Roman</vt:lpstr>
      <vt:lpstr>Wingdings</vt:lpstr>
      <vt:lpstr>Office Theme</vt:lpstr>
      <vt:lpstr>臺灣OCLC管理成員聯盟 營運現況</vt:lpstr>
      <vt:lpstr>1</vt:lpstr>
      <vt:lpstr>PowerPoint 簡報</vt:lpstr>
      <vt:lpstr>OCLC各地區會員分佈量</vt:lpstr>
      <vt:lpstr>亞太地區圖書館參與OCLC 現況</vt:lpstr>
      <vt:lpstr>OCLC亞太地區理事代表選舉</vt:lpstr>
      <vt:lpstr>2023年OCLC亞太地區理事代表</vt:lpstr>
      <vt:lpstr>1</vt:lpstr>
      <vt:lpstr>臺灣OCLC管理成員館聯盟計畫目標</vt:lpstr>
      <vt:lpstr>臺灣OCLC管理成員館聯盟工作項目</vt:lpstr>
      <vt:lpstr>2023年自籌款規畫</vt:lpstr>
      <vt:lpstr>2023年各級成員館分攤金額</vt:lpstr>
      <vt:lpstr>2023年各級成員館分攤金額</vt:lpstr>
      <vt:lpstr>2023年各級成員館原編上傳筆數分配</vt:lpstr>
      <vt:lpstr>2023年OCLC計畫案</vt:lpstr>
      <vt:lpstr>如有相關問題， 歡迎洽詢聯盟。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libuser</dc:creator>
  <cp:lastModifiedBy>Chen Meg</cp:lastModifiedBy>
  <cp:revision>10</cp:revision>
  <dcterms:created xsi:type="dcterms:W3CDTF">2023-03-29T06:30:52Z</dcterms:created>
  <dcterms:modified xsi:type="dcterms:W3CDTF">2023-04-23T14:17:58Z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2023-03-29T00:00:00Z</vt:filetime>
  </property>
</Properties>
</file>